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10704655" r:id="rId2"/>
    <p:sldId id="10704656" r:id="rId3"/>
    <p:sldId id="10704658" r:id="rId4"/>
    <p:sldId id="10704659" r:id="rId5"/>
    <p:sldId id="10704660" r:id="rId6"/>
    <p:sldId id="10704661" r:id="rId7"/>
    <p:sldId id="10704662" r:id="rId8"/>
    <p:sldId id="10704688" r:id="rId9"/>
    <p:sldId id="568" r:id="rId10"/>
    <p:sldId id="10704664" r:id="rId11"/>
    <p:sldId id="10704665" r:id="rId12"/>
    <p:sldId id="10704666" r:id="rId13"/>
    <p:sldId id="10704668" r:id="rId14"/>
    <p:sldId id="10704667" r:id="rId15"/>
    <p:sldId id="10704669" r:id="rId16"/>
    <p:sldId id="10704670" r:id="rId17"/>
    <p:sldId id="10704671" r:id="rId18"/>
    <p:sldId id="10704672" r:id="rId19"/>
    <p:sldId id="10704673" r:id="rId20"/>
    <p:sldId id="10704674" r:id="rId21"/>
    <p:sldId id="10704675" r:id="rId22"/>
    <p:sldId id="10704676" r:id="rId23"/>
    <p:sldId id="10704677" r:id="rId24"/>
    <p:sldId id="10704678" r:id="rId25"/>
    <p:sldId id="10704679" r:id="rId26"/>
    <p:sldId id="10704682" r:id="rId27"/>
    <p:sldId id="10704681" r:id="rId28"/>
    <p:sldId id="10704689" r:id="rId29"/>
    <p:sldId id="10704683" r:id="rId30"/>
    <p:sldId id="10704684" r:id="rId31"/>
    <p:sldId id="10704685" r:id="rId32"/>
    <p:sldId id="10704686" r:id="rId33"/>
    <p:sldId id="10704653" r:id="rId34"/>
    <p:sldId id="10704654" r:id="rId3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223F7336-0D06-4864-A560-C0F48D7E3F7D}">
          <p14:sldIdLst>
            <p14:sldId id="10704655"/>
            <p14:sldId id="10704656"/>
            <p14:sldId id="10704658"/>
            <p14:sldId id="10704659"/>
            <p14:sldId id="10704660"/>
            <p14:sldId id="10704661"/>
            <p14:sldId id="10704662"/>
            <p14:sldId id="10704688"/>
            <p14:sldId id="568"/>
            <p14:sldId id="10704664"/>
            <p14:sldId id="10704665"/>
            <p14:sldId id="10704666"/>
            <p14:sldId id="10704668"/>
            <p14:sldId id="10704667"/>
            <p14:sldId id="10704669"/>
            <p14:sldId id="10704670"/>
            <p14:sldId id="10704671"/>
            <p14:sldId id="10704672"/>
            <p14:sldId id="10704673"/>
            <p14:sldId id="10704674"/>
            <p14:sldId id="10704675"/>
            <p14:sldId id="10704676"/>
            <p14:sldId id="10704677"/>
            <p14:sldId id="10704678"/>
            <p14:sldId id="10704679"/>
            <p14:sldId id="10704682"/>
            <p14:sldId id="10704681"/>
            <p14:sldId id="10704689"/>
            <p14:sldId id="10704683"/>
            <p14:sldId id="10704684"/>
            <p14:sldId id="10704685"/>
            <p14:sldId id="10704686"/>
            <p14:sldId id="10704653"/>
            <p14:sldId id="107046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36" userDrawn="1">
          <p15:clr>
            <a:srgbClr val="A4A3A4"/>
          </p15:clr>
        </p15:guide>
        <p15:guide id="2" pos="3783" userDrawn="1">
          <p15:clr>
            <a:srgbClr val="A4A3A4"/>
          </p15:clr>
        </p15:guide>
        <p15:guide id="3" pos="369" userDrawn="1">
          <p15:clr>
            <a:srgbClr val="A4A3A4"/>
          </p15:clr>
        </p15:guide>
        <p15:guide id="4" orient="horz" pos="3547" userDrawn="1">
          <p15:clr>
            <a:srgbClr val="A4A3A4"/>
          </p15:clr>
        </p15:guide>
        <p15:guide id="5" pos="7298" userDrawn="1">
          <p15:clr>
            <a:srgbClr val="A4A3A4"/>
          </p15:clr>
        </p15:guide>
        <p15:guide id="8" pos="536" userDrawn="1">
          <p15:clr>
            <a:srgbClr val="A4A3A4"/>
          </p15:clr>
        </p15:guide>
        <p15:guide id="9" orient="horz" pos="395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C5AF15-04A0-BA44-BF07-F997EBC1AD2D}" name="Луїза Яременко" initials="ЛЯ" userId="S::LYaremenko@eximb.com::6bcfb30f-2ea9-4511-8b6b-7d03175ccd03" providerId="AD"/>
  <p188:author id="{3039AC55-377D-26AA-AC1D-B96379C1C653}" name="Дмитро Озель" initials="ДО" userId="S::DOzel@eximb.com::219a6df3-bc87-4b9d-a14e-47cf8c1af0bd" providerId="AD"/>
  <p188:author id="{CB446CAF-320E-1DEE-A06A-E559CE4D8A1C}" name="Валентина Гузій" initials="ВГ" userId="S::VHuzii@eximb.com::97d43485-8b61-468f-98ee-21f73b29c29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BE"/>
    <a:srgbClr val="D5E8FF"/>
    <a:srgbClr val="E3F3FB"/>
    <a:srgbClr val="00B9ED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41" autoAdjust="0"/>
  </p:normalViewPr>
  <p:slideViewPr>
    <p:cSldViewPr snapToGrid="0" showGuides="1">
      <p:cViewPr varScale="1">
        <p:scale>
          <a:sx n="77" d="100"/>
          <a:sy n="77" d="100"/>
        </p:scale>
        <p:origin x="96" y="62"/>
      </p:cViewPr>
      <p:guideLst>
        <p:guide orient="horz" pos="836"/>
        <p:guide pos="3783"/>
        <p:guide pos="369"/>
        <p:guide orient="horz" pos="3547"/>
        <p:guide pos="7298"/>
        <p:guide pos="536"/>
        <p:guide orient="horz" pos="3956"/>
      </p:guideLst>
    </p:cSldViewPr>
  </p:slideViewPr>
  <p:outlineViewPr>
    <p:cViewPr>
      <p:scale>
        <a:sx n="33" d="100"/>
        <a:sy n="33" d="100"/>
      </p:scale>
      <p:origin x="0" y="-13315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4DA41-D13E-4E56-B9BE-5FE95CAD4084}" type="datetimeFigureOut">
              <a:rPr lang="uk-UA" smtClean="0"/>
              <a:t>27.10.2026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80A6B-B1A1-4759-BDD4-441099D2B10F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5_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 descr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2205" y="287948"/>
            <a:ext cx="574041" cy="39052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6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7" name="Click to editMaster title style"/>
          <p:cNvSpPr txBox="1">
            <a:spLocks noGrp="1"/>
          </p:cNvSpPr>
          <p:nvPr>
            <p:ph type="title" hasCustomPrompt="1"/>
          </p:nvPr>
        </p:nvSpPr>
        <p:spPr>
          <a:xfrm>
            <a:off x="695959" y="4058137"/>
            <a:ext cx="5832089" cy="1548712"/>
          </a:xfrm>
          <a:prstGeom prst="rect">
            <a:avLst/>
          </a:prstGeom>
        </p:spPr>
        <p:txBody>
          <a:bodyPr anchor="t"/>
          <a:lstStyle>
            <a:lvl1pPr>
              <a:defRPr sz="4800"/>
            </a:lvl1pPr>
          </a:lstStyle>
          <a:p>
            <a:r>
              <a:t>Click to editMaster title style</a:t>
            </a:r>
          </a:p>
        </p:txBody>
      </p:sp>
      <p:sp>
        <p:nvSpPr>
          <p:cNvPr id="18" name="Основний текст, рівень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95959" y="2877263"/>
            <a:ext cx="5031106" cy="872491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>
                <a:solidFill>
                  <a:srgbClr val="7FD3FE"/>
                </a:solidFill>
              </a:defRPr>
            </a:lvl1pPr>
            <a:lvl2pPr marL="0" indent="457200">
              <a:buSzTx/>
              <a:buFontTx/>
              <a:buNone/>
              <a:defRPr sz="2400" b="1">
                <a:solidFill>
                  <a:srgbClr val="7FD3FE"/>
                </a:solidFill>
              </a:defRPr>
            </a:lvl2pPr>
            <a:lvl3pPr marL="0" indent="914400">
              <a:buSzTx/>
              <a:buFontTx/>
              <a:buNone/>
              <a:defRPr sz="2400" b="1">
                <a:solidFill>
                  <a:srgbClr val="7FD3FE"/>
                </a:solidFill>
              </a:defRPr>
            </a:lvl3pPr>
            <a:lvl4pPr marL="0" indent="1371600">
              <a:buSzTx/>
              <a:buFontTx/>
              <a:buNone/>
              <a:defRPr sz="2400" b="1">
                <a:solidFill>
                  <a:srgbClr val="7FD3FE"/>
                </a:solidFill>
              </a:defRPr>
            </a:lvl4pPr>
            <a:lvl5pPr marL="0" indent="1828800">
              <a:buSzTx/>
              <a:buFontTx/>
              <a:buNone/>
              <a:defRPr sz="2400" b="1">
                <a:solidFill>
                  <a:srgbClr val="7FD3FE"/>
                </a:solidFill>
              </a:defRPr>
            </a:lvl5pPr>
          </a:lstStyle>
          <a:p>
            <a:r>
              <a:t>Основний текст, рівень 1</a:t>
            </a:r>
          </a:p>
          <a:p>
            <a:pPr lvl="1"/>
            <a:r>
              <a:t>Основний текст, рівень 2</a:t>
            </a:r>
          </a:p>
          <a:p>
            <a:pPr lvl="2"/>
            <a:r>
              <a:t>Основний текст, рівень 3</a:t>
            </a:r>
          </a:p>
          <a:p>
            <a:pPr lvl="3"/>
            <a:r>
              <a:t>Основний текст, рівень 4</a:t>
            </a:r>
          </a:p>
          <a:p>
            <a:pPr lvl="4"/>
            <a:r>
              <a:t>Основний текст, рівень 5</a:t>
            </a:r>
          </a:p>
        </p:txBody>
      </p:sp>
      <p:sp>
        <p:nvSpPr>
          <p:cNvPr id="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‹№›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7" descr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2205" y="287948"/>
            <a:ext cx="574041" cy="39052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7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8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-27306"/>
            <a:ext cx="12192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9" name="Назва новогорозділу"/>
          <p:cNvSpPr txBox="1">
            <a:spLocks noGrp="1"/>
          </p:cNvSpPr>
          <p:nvPr>
            <p:ph type="title" hasCustomPrompt="1"/>
          </p:nvPr>
        </p:nvSpPr>
        <p:spPr>
          <a:xfrm>
            <a:off x="5879975" y="2654643"/>
            <a:ext cx="5832089" cy="1548712"/>
          </a:xfrm>
          <a:prstGeom prst="rect">
            <a:avLst/>
          </a:prstGeom>
        </p:spPr>
        <p:txBody>
          <a:bodyPr anchor="t"/>
          <a:lstStyle>
            <a:lvl1pPr>
              <a:defRPr sz="4800"/>
            </a:lvl1pPr>
          </a:lstStyle>
          <a:p>
            <a:r>
              <a:t>Назва новогорозділу</a:t>
            </a:r>
          </a:p>
        </p:txBody>
      </p:sp>
      <p:sp>
        <p:nvSpPr>
          <p:cNvPr id="3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‹№›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7" descr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2205" y="287948"/>
            <a:ext cx="574041" cy="39052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65" name="Rectangles 29"/>
          <p:cNvSpPr/>
          <p:nvPr/>
        </p:nvSpPr>
        <p:spPr>
          <a:xfrm>
            <a:off x="0" y="7620"/>
            <a:ext cx="5367655" cy="963295"/>
          </a:xfrm>
          <a:prstGeom prst="rect">
            <a:avLst/>
          </a:prstGeom>
          <a:solidFill>
            <a:srgbClr val="0040BE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6" name="Основний текст, рівень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383988" y="224472"/>
            <a:ext cx="2880718" cy="7112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0040BE"/>
                </a:solidFill>
              </a:defRPr>
            </a:lvl1pPr>
            <a:lvl2pPr marL="653415" indent="-196215">
              <a:buFontTx/>
              <a:defRPr sz="2400">
                <a:solidFill>
                  <a:srgbClr val="0040BE"/>
                </a:solidFill>
              </a:defRPr>
            </a:lvl2pPr>
            <a:lvl3pPr marL="1110615" indent="-196215">
              <a:buFontTx/>
              <a:defRPr sz="2400">
                <a:solidFill>
                  <a:srgbClr val="0040BE"/>
                </a:solidFill>
              </a:defRPr>
            </a:lvl3pPr>
            <a:lvl4pPr marL="1567815" indent="-196215">
              <a:buFontTx/>
              <a:defRPr sz="2400">
                <a:solidFill>
                  <a:srgbClr val="0040BE"/>
                </a:solidFill>
              </a:defRPr>
            </a:lvl4pPr>
            <a:lvl5pPr marL="2025015" indent="-196215">
              <a:buFontTx/>
              <a:defRPr sz="2400">
                <a:solidFill>
                  <a:srgbClr val="0040BE"/>
                </a:solidFill>
              </a:defRPr>
            </a:lvl5pPr>
          </a:lstStyle>
          <a:p>
            <a:r>
              <a:t>Розділ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7" name="Rectangles 28"/>
          <p:cNvSpPr/>
          <p:nvPr/>
        </p:nvSpPr>
        <p:spPr>
          <a:xfrm>
            <a:off x="-1" y="477519"/>
            <a:ext cx="2551432" cy="916306"/>
          </a:xfrm>
          <a:prstGeom prst="rect">
            <a:avLst/>
          </a:prstGeom>
          <a:solidFill>
            <a:srgbClr val="0040BE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8" name="Назва слайду"/>
          <p:cNvSpPr txBox="1">
            <a:spLocks noGrp="1"/>
          </p:cNvSpPr>
          <p:nvPr>
            <p:ph type="title" hasCustomPrompt="1"/>
          </p:nvPr>
        </p:nvSpPr>
        <p:spPr>
          <a:xfrm>
            <a:off x="332928" y="136525"/>
            <a:ext cx="3962873" cy="1257300"/>
          </a:xfrm>
          <a:prstGeom prst="rect">
            <a:avLst/>
          </a:prstGeom>
        </p:spPr>
        <p:txBody>
          <a:bodyPr anchor="t"/>
          <a:lstStyle/>
          <a:p>
            <a:r>
              <a:t>Назва слайду</a:t>
            </a:r>
          </a:p>
        </p:txBody>
      </p:sp>
      <p:sp>
        <p:nvSpPr>
          <p:cNvPr id="269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407987" y="1988840"/>
            <a:ext cx="3455765" cy="62381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000" b="1"/>
            </a:lvl1pPr>
          </a:lstStyle>
          <a:p>
            <a:r>
              <a:t>Заголовок</a:t>
            </a:r>
          </a:p>
        </p:txBody>
      </p:sp>
      <p:sp>
        <p:nvSpPr>
          <p:cNvPr id="27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‹№›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Picture 7" descr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2205" y="287948"/>
            <a:ext cx="574041" cy="39052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33" name="Rectangles 19"/>
          <p:cNvSpPr/>
          <p:nvPr/>
        </p:nvSpPr>
        <p:spPr>
          <a:xfrm>
            <a:off x="-1" y="477519"/>
            <a:ext cx="2551432" cy="916306"/>
          </a:xfrm>
          <a:prstGeom prst="rect">
            <a:avLst/>
          </a:prstGeom>
          <a:solidFill>
            <a:srgbClr val="0040BE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4" name="Rectangles 29"/>
          <p:cNvSpPr/>
          <p:nvPr/>
        </p:nvSpPr>
        <p:spPr>
          <a:xfrm>
            <a:off x="0" y="7620"/>
            <a:ext cx="5367655" cy="963295"/>
          </a:xfrm>
          <a:prstGeom prst="rect">
            <a:avLst/>
          </a:prstGeom>
          <a:solidFill>
            <a:srgbClr val="0040BE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5" name="Назва слайду"/>
          <p:cNvSpPr txBox="1">
            <a:spLocks noGrp="1"/>
          </p:cNvSpPr>
          <p:nvPr>
            <p:ph type="title" hasCustomPrompt="1"/>
          </p:nvPr>
        </p:nvSpPr>
        <p:spPr>
          <a:xfrm>
            <a:off x="332928" y="136525"/>
            <a:ext cx="3962873" cy="1257300"/>
          </a:xfrm>
          <a:prstGeom prst="rect">
            <a:avLst/>
          </a:prstGeom>
        </p:spPr>
        <p:txBody>
          <a:bodyPr anchor="t"/>
          <a:lstStyle/>
          <a:p>
            <a:r>
              <a:t>Назва слайду</a:t>
            </a:r>
          </a:p>
        </p:txBody>
      </p:sp>
      <p:sp>
        <p:nvSpPr>
          <p:cNvPr id="336" name="Основний текст, рівень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383988" y="224472"/>
            <a:ext cx="2880718" cy="7112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0040BE"/>
                </a:solidFill>
              </a:defRPr>
            </a:lvl1pPr>
            <a:lvl2pPr marL="653415" indent="-196215">
              <a:buFontTx/>
              <a:defRPr sz="2400">
                <a:solidFill>
                  <a:srgbClr val="0040BE"/>
                </a:solidFill>
              </a:defRPr>
            </a:lvl2pPr>
            <a:lvl3pPr marL="1110615" indent="-196215">
              <a:buFontTx/>
              <a:defRPr sz="2400">
                <a:solidFill>
                  <a:srgbClr val="0040BE"/>
                </a:solidFill>
              </a:defRPr>
            </a:lvl3pPr>
            <a:lvl4pPr marL="1567815" indent="-196215">
              <a:buFontTx/>
              <a:defRPr sz="2400">
                <a:solidFill>
                  <a:srgbClr val="0040BE"/>
                </a:solidFill>
              </a:defRPr>
            </a:lvl4pPr>
            <a:lvl5pPr marL="2025015" indent="-196215">
              <a:buFontTx/>
              <a:defRPr sz="2400">
                <a:solidFill>
                  <a:srgbClr val="0040BE"/>
                </a:solidFill>
              </a:defRPr>
            </a:lvl5pPr>
          </a:lstStyle>
          <a:p>
            <a:r>
              <a:t>Розділ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3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‹№›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Picture 7" descr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2205" y="287948"/>
            <a:ext cx="574041" cy="39052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05" name="Rectangles 19"/>
          <p:cNvSpPr/>
          <p:nvPr/>
        </p:nvSpPr>
        <p:spPr>
          <a:xfrm>
            <a:off x="-1" y="477519"/>
            <a:ext cx="2551432" cy="916306"/>
          </a:xfrm>
          <a:prstGeom prst="rect">
            <a:avLst/>
          </a:prstGeom>
          <a:solidFill>
            <a:srgbClr val="0040BE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6" name="Rectangles 29"/>
          <p:cNvSpPr/>
          <p:nvPr/>
        </p:nvSpPr>
        <p:spPr>
          <a:xfrm>
            <a:off x="0" y="7620"/>
            <a:ext cx="5367655" cy="963295"/>
          </a:xfrm>
          <a:prstGeom prst="rect">
            <a:avLst/>
          </a:prstGeom>
          <a:solidFill>
            <a:srgbClr val="0040BE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7" name="Назва слайду"/>
          <p:cNvSpPr txBox="1">
            <a:spLocks noGrp="1"/>
          </p:cNvSpPr>
          <p:nvPr>
            <p:ph type="title" hasCustomPrompt="1"/>
          </p:nvPr>
        </p:nvSpPr>
        <p:spPr>
          <a:xfrm>
            <a:off x="332928" y="136525"/>
            <a:ext cx="3962873" cy="1257300"/>
          </a:xfrm>
          <a:prstGeom prst="rect">
            <a:avLst/>
          </a:prstGeom>
        </p:spPr>
        <p:txBody>
          <a:bodyPr anchor="t"/>
          <a:lstStyle/>
          <a:p>
            <a:r>
              <a:t>Назва слайду</a:t>
            </a:r>
          </a:p>
        </p:txBody>
      </p:sp>
      <p:sp>
        <p:nvSpPr>
          <p:cNvPr id="608" name="Основний текст, рівень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383988" y="224472"/>
            <a:ext cx="2880718" cy="7112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0040BE"/>
                </a:solidFill>
              </a:defRPr>
            </a:lvl1pPr>
            <a:lvl2pPr marL="653415" indent="-196215">
              <a:buFontTx/>
              <a:defRPr sz="2400">
                <a:solidFill>
                  <a:srgbClr val="0040BE"/>
                </a:solidFill>
              </a:defRPr>
            </a:lvl2pPr>
            <a:lvl3pPr marL="1110615" indent="-196215">
              <a:buFontTx/>
              <a:defRPr sz="2400">
                <a:solidFill>
                  <a:srgbClr val="0040BE"/>
                </a:solidFill>
              </a:defRPr>
            </a:lvl3pPr>
            <a:lvl4pPr marL="1567815" indent="-196215">
              <a:buFontTx/>
              <a:defRPr sz="2400">
                <a:solidFill>
                  <a:srgbClr val="0040BE"/>
                </a:solidFill>
              </a:defRPr>
            </a:lvl4pPr>
            <a:lvl5pPr marL="2025015" indent="-196215">
              <a:buFontTx/>
              <a:defRPr sz="2400">
                <a:solidFill>
                  <a:srgbClr val="0040BE"/>
                </a:solidFill>
              </a:defRPr>
            </a:lvl5pPr>
          </a:lstStyle>
          <a:p>
            <a:r>
              <a:t>Розділ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0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‹№›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Picture 7" descr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2205" y="287948"/>
            <a:ext cx="574041" cy="39052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29" name="Rectangles 29"/>
          <p:cNvSpPr/>
          <p:nvPr/>
        </p:nvSpPr>
        <p:spPr>
          <a:xfrm>
            <a:off x="0" y="7620"/>
            <a:ext cx="5367655" cy="963295"/>
          </a:xfrm>
          <a:prstGeom prst="rect">
            <a:avLst/>
          </a:prstGeom>
          <a:solidFill>
            <a:srgbClr val="0040BE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0" name="Основний текст, рівень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383988" y="224472"/>
            <a:ext cx="2880718" cy="7112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0040BE"/>
                </a:solidFill>
              </a:defRPr>
            </a:lvl1pPr>
            <a:lvl2pPr marL="653415" indent="-196215">
              <a:buFontTx/>
              <a:defRPr sz="2400">
                <a:solidFill>
                  <a:srgbClr val="0040BE"/>
                </a:solidFill>
              </a:defRPr>
            </a:lvl2pPr>
            <a:lvl3pPr marL="1110615" indent="-196215">
              <a:buFontTx/>
              <a:defRPr sz="2400">
                <a:solidFill>
                  <a:srgbClr val="0040BE"/>
                </a:solidFill>
              </a:defRPr>
            </a:lvl3pPr>
            <a:lvl4pPr marL="1567815" indent="-196215">
              <a:buFontTx/>
              <a:defRPr sz="2400">
                <a:solidFill>
                  <a:srgbClr val="0040BE"/>
                </a:solidFill>
              </a:defRPr>
            </a:lvl4pPr>
            <a:lvl5pPr marL="2025015" indent="-196215">
              <a:buFontTx/>
              <a:defRPr sz="2400">
                <a:solidFill>
                  <a:srgbClr val="0040BE"/>
                </a:solidFill>
              </a:defRPr>
            </a:lvl5pPr>
          </a:lstStyle>
          <a:p>
            <a:r>
              <a:t>Розділ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6785"/>
            <a:ext cx="273657" cy="26425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‹№›</a:t>
            </a:fld>
            <a:endParaRPr/>
          </a:p>
        </p:txBody>
      </p:sp>
      <p:sp>
        <p:nvSpPr>
          <p:cNvPr id="632" name="Rectangles 28"/>
          <p:cNvSpPr/>
          <p:nvPr/>
        </p:nvSpPr>
        <p:spPr>
          <a:xfrm>
            <a:off x="-1" y="477519"/>
            <a:ext cx="2551432" cy="916306"/>
          </a:xfrm>
          <a:prstGeom prst="rect">
            <a:avLst/>
          </a:prstGeom>
          <a:solidFill>
            <a:srgbClr val="0040BE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3" name="Назва слайду"/>
          <p:cNvSpPr txBox="1">
            <a:spLocks noGrp="1"/>
          </p:cNvSpPr>
          <p:nvPr>
            <p:ph type="title" hasCustomPrompt="1"/>
          </p:nvPr>
        </p:nvSpPr>
        <p:spPr>
          <a:xfrm>
            <a:off x="332928" y="136525"/>
            <a:ext cx="3962873" cy="1257300"/>
          </a:xfrm>
          <a:prstGeom prst="rect">
            <a:avLst/>
          </a:prstGeom>
        </p:spPr>
        <p:txBody>
          <a:bodyPr anchor="t"/>
          <a:lstStyle/>
          <a:p>
            <a:r>
              <a:t>Назва слайду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2" name="Picture 7" descr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2205" y="287948"/>
            <a:ext cx="574041" cy="39052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43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44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" y="-27306"/>
            <a:ext cx="12192001" cy="68580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45" name="Назва новогорозділу"/>
          <p:cNvSpPr txBox="1">
            <a:spLocks noGrp="1"/>
          </p:cNvSpPr>
          <p:nvPr>
            <p:ph type="title" hasCustomPrompt="1"/>
          </p:nvPr>
        </p:nvSpPr>
        <p:spPr>
          <a:xfrm>
            <a:off x="5879975" y="2654643"/>
            <a:ext cx="5832089" cy="1548712"/>
          </a:xfrm>
          <a:prstGeom prst="rect">
            <a:avLst/>
          </a:prstGeom>
        </p:spPr>
        <p:txBody>
          <a:bodyPr anchor="t"/>
          <a:lstStyle>
            <a:lvl1pPr>
              <a:defRPr sz="4800"/>
            </a:lvl1pPr>
          </a:lstStyle>
          <a:p>
            <a:r>
              <a:t>Назва новогорозділу</a:t>
            </a:r>
          </a:p>
        </p:txBody>
      </p:sp>
      <p:sp>
        <p:nvSpPr>
          <p:cNvPr id="8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‹№›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27305" y="-64770"/>
            <a:ext cx="12219940" cy="7037705"/>
          </a:xfrm>
          <a:prstGeom prst="rect">
            <a:avLst/>
          </a:prstGeom>
          <a:solidFill>
            <a:srgbClr val="E3F3FB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ransition spd="med"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27305" y="-64770"/>
            <a:ext cx="12219940" cy="7037705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ransition spd="med"/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2205" y="287948"/>
            <a:ext cx="574041" cy="39052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" name="Rectangles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5EEF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Freeform 6"/>
          <p:cNvSpPr/>
          <p:nvPr/>
        </p:nvSpPr>
        <p:spPr>
          <a:xfrm>
            <a:off x="3659506" y="-6986"/>
            <a:ext cx="4951731" cy="2235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cubicBezTo>
                  <a:pt x="21600" y="11929"/>
                  <a:pt x="16764" y="21600"/>
                  <a:pt x="10800" y="21600"/>
                </a:cubicBezTo>
                <a:cubicBezTo>
                  <a:pt x="4836" y="21600"/>
                  <a:pt x="0" y="11929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 panose="020F0502020204030204"/>
              </a:defRPr>
            </a:pPr>
            <a:endParaRPr/>
          </a:p>
        </p:txBody>
      </p:sp>
      <p:pic>
        <p:nvPicPr>
          <p:cNvPr id="5" name="Picture 9" descr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4154" y="405129"/>
            <a:ext cx="1709421" cy="116332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6" name="Текст назви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Текст назви</a:t>
            </a:r>
          </a:p>
        </p:txBody>
      </p:sp>
      <p:sp>
        <p:nvSpPr>
          <p:cNvPr id="7" name="Основний текст, рівень 1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Основний текст, рівень 1</a:t>
            </a:r>
          </a:p>
          <a:p>
            <a:pPr lvl="1"/>
            <a:r>
              <a:t>Основний текст, рівень 2</a:t>
            </a:r>
          </a:p>
          <a:p>
            <a:pPr lvl="2"/>
            <a:r>
              <a:t>Основний текст, рівень 3</a:t>
            </a:r>
          </a:p>
          <a:p>
            <a:pPr lvl="3"/>
            <a:r>
              <a:t>Основний текст, рівень 4</a:t>
            </a:r>
          </a:p>
          <a:p>
            <a:pPr lvl="4"/>
            <a:r>
              <a:t>Основний текст, рівень 5</a:t>
            </a:r>
          </a:p>
        </p:txBody>
      </p:sp>
      <p:sp>
        <p:nvSpPr>
          <p:cNvPr id="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500" b="1" i="0" u="none" strike="noStrike" cap="none" spc="0" baseline="0">
          <a:solidFill>
            <a:srgbClr val="FFFFFF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500" b="1" i="0" u="none" strike="noStrike" cap="none" spc="0" baseline="0">
          <a:solidFill>
            <a:srgbClr val="FFFFFF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500" b="1" i="0" u="none" strike="noStrike" cap="none" spc="0" baseline="0">
          <a:solidFill>
            <a:srgbClr val="FFFFFF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500" b="1" i="0" u="none" strike="noStrike" cap="none" spc="0" baseline="0">
          <a:solidFill>
            <a:srgbClr val="FFFFFF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500" b="1" i="0" u="none" strike="noStrike" cap="none" spc="0" baseline="0">
          <a:solidFill>
            <a:srgbClr val="FFFFFF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500" b="1" i="0" u="none" strike="noStrike" cap="none" spc="0" baseline="0">
          <a:solidFill>
            <a:srgbClr val="FFFFFF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500" b="1" i="0" u="none" strike="noStrike" cap="none" spc="0" baseline="0">
          <a:solidFill>
            <a:srgbClr val="FFFFFF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500" b="1" i="0" u="none" strike="noStrike" cap="none" spc="0" baseline="0">
          <a:solidFill>
            <a:srgbClr val="FFFFFF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3500" b="1" i="0" u="none" strike="noStrike" cap="none" spc="0" baseline="0">
          <a:solidFill>
            <a:srgbClr val="FFFFFF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svg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26" Type="http://schemas.openxmlformats.org/officeDocument/2006/relationships/tags" Target="../tags/tag32.xml"/><Relationship Id="rId3" Type="http://schemas.openxmlformats.org/officeDocument/2006/relationships/tags" Target="../tags/tag9.xml"/><Relationship Id="rId21" Type="http://schemas.openxmlformats.org/officeDocument/2006/relationships/tags" Target="../tags/tag27.xml"/><Relationship Id="rId34" Type="http://schemas.openxmlformats.org/officeDocument/2006/relationships/slideLayout" Target="../slideLayouts/slideLayout9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tags" Target="../tags/tag31.xml"/><Relationship Id="rId33" Type="http://schemas.openxmlformats.org/officeDocument/2006/relationships/tags" Target="../tags/tag39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tags" Target="../tags/tag26.xml"/><Relationship Id="rId29" Type="http://schemas.openxmlformats.org/officeDocument/2006/relationships/tags" Target="../tags/tag35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tags" Target="../tags/tag30.xml"/><Relationship Id="rId32" Type="http://schemas.openxmlformats.org/officeDocument/2006/relationships/tags" Target="../tags/tag38.xml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tags" Target="../tags/tag29.xml"/><Relationship Id="rId28" Type="http://schemas.openxmlformats.org/officeDocument/2006/relationships/tags" Target="../tags/tag34.xml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31" Type="http://schemas.openxmlformats.org/officeDocument/2006/relationships/tags" Target="../tags/tag37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tags" Target="../tags/tag28.xml"/><Relationship Id="rId27" Type="http://schemas.openxmlformats.org/officeDocument/2006/relationships/tags" Target="../tags/tag33.xml"/><Relationship Id="rId30" Type="http://schemas.openxmlformats.org/officeDocument/2006/relationships/tags" Target="../tags/tag36.xml"/><Relationship Id="rId35" Type="http://schemas.openxmlformats.org/officeDocument/2006/relationships/image" Target="../media/image12.svg"/><Relationship Id="rId8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0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32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1.xml"/><Relationship Id="rId6" Type="http://schemas.openxmlformats.org/officeDocument/2006/relationships/image" Target="../media/image31.png"/><Relationship Id="rId5" Type="http://schemas.openxmlformats.org/officeDocument/2006/relationships/image" Target="../media/image27.sv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tags" Target="../tags/tag54.xml"/><Relationship Id="rId18" Type="http://schemas.openxmlformats.org/officeDocument/2006/relationships/tags" Target="../tags/tag59.xml"/><Relationship Id="rId26" Type="http://schemas.openxmlformats.org/officeDocument/2006/relationships/tags" Target="../tags/tag67.xml"/><Relationship Id="rId3" Type="http://schemas.openxmlformats.org/officeDocument/2006/relationships/tags" Target="../tags/tag44.xml"/><Relationship Id="rId21" Type="http://schemas.openxmlformats.org/officeDocument/2006/relationships/tags" Target="../tags/tag62.xml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17" Type="http://schemas.openxmlformats.org/officeDocument/2006/relationships/tags" Target="../tags/tag58.xml"/><Relationship Id="rId25" Type="http://schemas.openxmlformats.org/officeDocument/2006/relationships/tags" Target="../tags/tag66.xml"/><Relationship Id="rId2" Type="http://schemas.openxmlformats.org/officeDocument/2006/relationships/tags" Target="../tags/tag43.xml"/><Relationship Id="rId16" Type="http://schemas.openxmlformats.org/officeDocument/2006/relationships/tags" Target="../tags/tag57.xml"/><Relationship Id="rId20" Type="http://schemas.openxmlformats.org/officeDocument/2006/relationships/tags" Target="../tags/tag61.xml"/><Relationship Id="rId29" Type="http://schemas.openxmlformats.org/officeDocument/2006/relationships/slideLayout" Target="../slideLayouts/slideLayout9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24" Type="http://schemas.openxmlformats.org/officeDocument/2006/relationships/tags" Target="../tags/tag65.xml"/><Relationship Id="rId5" Type="http://schemas.openxmlformats.org/officeDocument/2006/relationships/tags" Target="../tags/tag46.xml"/><Relationship Id="rId15" Type="http://schemas.openxmlformats.org/officeDocument/2006/relationships/tags" Target="../tags/tag56.xml"/><Relationship Id="rId23" Type="http://schemas.openxmlformats.org/officeDocument/2006/relationships/tags" Target="../tags/tag64.xml"/><Relationship Id="rId28" Type="http://schemas.openxmlformats.org/officeDocument/2006/relationships/tags" Target="../tags/tag69.xml"/><Relationship Id="rId10" Type="http://schemas.openxmlformats.org/officeDocument/2006/relationships/tags" Target="../tags/tag51.xml"/><Relationship Id="rId19" Type="http://schemas.openxmlformats.org/officeDocument/2006/relationships/tags" Target="../tags/tag60.xml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tags" Target="../tags/tag55.xml"/><Relationship Id="rId22" Type="http://schemas.openxmlformats.org/officeDocument/2006/relationships/tags" Target="../tags/tag63.xml"/><Relationship Id="rId27" Type="http://schemas.openxmlformats.org/officeDocument/2006/relationships/tags" Target="../tags/tag68.xml"/><Relationship Id="rId30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2.sv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70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71.xml"/><Relationship Id="rId6" Type="http://schemas.openxmlformats.org/officeDocument/2006/relationships/image" Target="../media/image42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13" Type="http://schemas.openxmlformats.org/officeDocument/2006/relationships/tags" Target="../tags/tag84.xml"/><Relationship Id="rId18" Type="http://schemas.openxmlformats.org/officeDocument/2006/relationships/tags" Target="../tags/tag89.xml"/><Relationship Id="rId26" Type="http://schemas.openxmlformats.org/officeDocument/2006/relationships/tags" Target="../tags/tag97.xml"/><Relationship Id="rId3" Type="http://schemas.openxmlformats.org/officeDocument/2006/relationships/tags" Target="../tags/tag74.xml"/><Relationship Id="rId21" Type="http://schemas.openxmlformats.org/officeDocument/2006/relationships/tags" Target="../tags/tag92.xml"/><Relationship Id="rId7" Type="http://schemas.openxmlformats.org/officeDocument/2006/relationships/tags" Target="../tags/tag78.xml"/><Relationship Id="rId12" Type="http://schemas.openxmlformats.org/officeDocument/2006/relationships/tags" Target="../tags/tag83.xml"/><Relationship Id="rId17" Type="http://schemas.openxmlformats.org/officeDocument/2006/relationships/tags" Target="../tags/tag88.xml"/><Relationship Id="rId25" Type="http://schemas.openxmlformats.org/officeDocument/2006/relationships/tags" Target="../tags/tag96.xml"/><Relationship Id="rId2" Type="http://schemas.openxmlformats.org/officeDocument/2006/relationships/tags" Target="../tags/tag73.xml"/><Relationship Id="rId16" Type="http://schemas.openxmlformats.org/officeDocument/2006/relationships/tags" Target="../tags/tag87.xml"/><Relationship Id="rId20" Type="http://schemas.openxmlformats.org/officeDocument/2006/relationships/tags" Target="../tags/tag91.xml"/><Relationship Id="rId29" Type="http://schemas.openxmlformats.org/officeDocument/2006/relationships/image" Target="../media/image12.svg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tags" Target="../tags/tag82.xml"/><Relationship Id="rId24" Type="http://schemas.openxmlformats.org/officeDocument/2006/relationships/tags" Target="../tags/tag95.xml"/><Relationship Id="rId5" Type="http://schemas.openxmlformats.org/officeDocument/2006/relationships/tags" Target="../tags/tag76.xml"/><Relationship Id="rId15" Type="http://schemas.openxmlformats.org/officeDocument/2006/relationships/tags" Target="../tags/tag86.xml"/><Relationship Id="rId23" Type="http://schemas.openxmlformats.org/officeDocument/2006/relationships/tags" Target="../tags/tag94.xml"/><Relationship Id="rId28" Type="http://schemas.openxmlformats.org/officeDocument/2006/relationships/slideLayout" Target="../slideLayouts/slideLayout9.xml"/><Relationship Id="rId10" Type="http://schemas.openxmlformats.org/officeDocument/2006/relationships/tags" Target="../tags/tag81.xml"/><Relationship Id="rId19" Type="http://schemas.openxmlformats.org/officeDocument/2006/relationships/tags" Target="../tags/tag90.xml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4" Type="http://schemas.openxmlformats.org/officeDocument/2006/relationships/tags" Target="../tags/tag85.xml"/><Relationship Id="rId22" Type="http://schemas.openxmlformats.org/officeDocument/2006/relationships/tags" Target="../tags/tag93.xml"/><Relationship Id="rId27" Type="http://schemas.openxmlformats.org/officeDocument/2006/relationships/tags" Target="../tags/tag9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99.xml"/><Relationship Id="rId5" Type="http://schemas.openxmlformats.org/officeDocument/2006/relationships/image" Target="../media/image32.sv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2.svg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0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1.xml"/><Relationship Id="rId6" Type="http://schemas.openxmlformats.org/officeDocument/2006/relationships/image" Target="../media/image27.svg"/><Relationship Id="rId5" Type="http://schemas.openxmlformats.org/officeDocument/2006/relationships/image" Target="../media/image45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tags" Target="../tags/tag104.xml"/><Relationship Id="rId7" Type="http://schemas.openxmlformats.org/officeDocument/2006/relationships/tags" Target="../tags/tag108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9" Type="http://schemas.openxmlformats.org/officeDocument/2006/relationships/image" Target="../media/image12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image" Target="../media/image12.svg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slideLayout" Target="../slideLayouts/slideLayout9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5" Type="http://schemas.openxmlformats.org/officeDocument/2006/relationships/tags" Target="../tags/tag113.xml"/><Relationship Id="rId10" Type="http://schemas.openxmlformats.org/officeDocument/2006/relationships/tags" Target="../tags/tag118.xml"/><Relationship Id="rId4" Type="http://schemas.openxmlformats.org/officeDocument/2006/relationships/tags" Target="../tags/tag112.xml"/><Relationship Id="rId9" Type="http://schemas.openxmlformats.org/officeDocument/2006/relationships/tags" Target="../tags/tag1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2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1.xml"/><Relationship Id="rId6" Type="http://schemas.openxmlformats.org/officeDocument/2006/relationships/image" Target="../media/image48.png"/><Relationship Id="rId5" Type="http://schemas.openxmlformats.org/officeDocument/2006/relationships/image" Target="../media/image27.svg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2.xml"/><Relationship Id="rId6" Type="http://schemas.openxmlformats.org/officeDocument/2006/relationships/image" Target="../media/image46.png"/><Relationship Id="rId5" Type="http://schemas.openxmlformats.org/officeDocument/2006/relationships/image" Target="../media/image27.sv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27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4.xml"/><Relationship Id="rId6" Type="http://schemas.openxmlformats.org/officeDocument/2006/relationships/image" Target="../media/image46.png"/><Relationship Id="rId5" Type="http://schemas.openxmlformats.org/officeDocument/2006/relationships/image" Target="../media/image27.svg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5.xml"/><Relationship Id="rId6" Type="http://schemas.openxmlformats.org/officeDocument/2006/relationships/image" Target="../media/image27.sv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" name="Picture 1" descr="Банк для бизнес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5470" y="621030"/>
            <a:ext cx="2249805" cy="427990"/>
          </a:xfrm>
          <a:prstGeom prst="rect">
            <a:avLst/>
          </a:prstGeom>
        </p:spPr>
      </p:pic>
      <p:pic>
        <p:nvPicPr>
          <p:cNvPr id="1378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95" y="548640"/>
            <a:ext cx="1630046" cy="1108076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" name="Місце для вмісту 3"/>
          <p:cNvSpPr txBox="1"/>
          <p:nvPr/>
        </p:nvSpPr>
        <p:spPr>
          <a:xfrm>
            <a:off x="761365" y="2468880"/>
            <a:ext cx="4946650" cy="13874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Торговельне фінансування</a:t>
            </a:r>
          </a:p>
        </p:txBody>
      </p:sp>
      <p:sp>
        <p:nvSpPr>
          <p:cNvPr id="8" name="Місце для вмісту 3"/>
          <p:cNvSpPr txBox="1"/>
          <p:nvPr/>
        </p:nvSpPr>
        <p:spPr>
          <a:xfrm>
            <a:off x="519430" y="6041390"/>
            <a:ext cx="5549265" cy="3727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Font typeface="Arial" panose="020B0604020202020204" pitchFamily="34" charset="0"/>
              <a:buNone/>
            </a:pPr>
            <a:r>
              <a:rPr lang="ru-RU" altLang="uk-UA" sz="1800" dirty="0">
                <a:solidFill>
                  <a:schemeClr val="bg1">
                    <a:alpha val="31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2026</a:t>
            </a:r>
          </a:p>
        </p:txBody>
      </p:sp>
      <p:sp>
        <p:nvSpPr>
          <p:cNvPr id="5" name="Місце для вмісту 3"/>
          <p:cNvSpPr txBox="1"/>
          <p:nvPr/>
        </p:nvSpPr>
        <p:spPr>
          <a:xfrm>
            <a:off x="761365" y="4323715"/>
            <a:ext cx="4618355" cy="7086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en-US" sz="20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Як знизити ризики та розширити можливості міжнародної торгівлі</a:t>
            </a:r>
          </a:p>
        </p:txBody>
      </p:sp>
      <p:sp>
        <p:nvSpPr>
          <p:cNvPr id="7" name="Freeform 6"/>
          <p:cNvSpPr/>
          <p:nvPr/>
        </p:nvSpPr>
        <p:spPr>
          <a:xfrm>
            <a:off x="605790" y="2393315"/>
            <a:ext cx="4882515" cy="17589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361" h="2438">
                <a:moveTo>
                  <a:pt x="5948" y="998"/>
                </a:moveTo>
                <a:lnTo>
                  <a:pt x="6361" y="998"/>
                </a:lnTo>
                <a:lnTo>
                  <a:pt x="6361" y="2438"/>
                </a:lnTo>
                <a:lnTo>
                  <a:pt x="0" y="2438"/>
                </a:lnTo>
                <a:lnTo>
                  <a:pt x="0" y="0"/>
                </a:lnTo>
                <a:lnTo>
                  <a:pt x="5948" y="0"/>
                </a:lnTo>
                <a:lnTo>
                  <a:pt x="5948" y="998"/>
                </a:lnTo>
                <a:close/>
              </a:path>
            </a:pathLst>
          </a:custGeom>
          <a:noFill/>
          <a:ln w="31750">
            <a:solidFill>
              <a:srgbClr val="00B9E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4"/>
          <p:cNvPicPr>
            <a:picLocks noChangeAspect="1"/>
          </p:cNvPicPr>
          <p:nvPr/>
        </p:nvPicPr>
        <p:blipFill>
          <a:blip r:embed="rId2">
            <a:alphaModFix amt="73000"/>
          </a:blip>
          <a:stretch>
            <a:fillRect/>
          </a:stretch>
        </p:blipFill>
        <p:spPr>
          <a:xfrm>
            <a:off x="5789294" y="-2550795"/>
            <a:ext cx="6858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384" name="Заголовок 1"/>
          <p:cNvSpPr txBox="1">
            <a:spLocks noGrp="1"/>
          </p:cNvSpPr>
          <p:nvPr>
            <p:ph type="title"/>
          </p:nvPr>
        </p:nvSpPr>
        <p:spPr>
          <a:xfrm>
            <a:off x="6713855" y="3174365"/>
            <a:ext cx="4225290" cy="55626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00000"/>
              </a:lnSpc>
              <a:defRPr sz="3200"/>
            </a:pPr>
            <a:r>
              <a:rPr lang="en-US" altLang="en-US" sz="2400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серед банків України</a:t>
            </a:r>
          </a:p>
        </p:txBody>
      </p:sp>
      <p:sp>
        <p:nvSpPr>
          <p:cNvPr id="1386" name="Заголовок 1"/>
          <p:cNvSpPr txBox="1"/>
          <p:nvPr/>
        </p:nvSpPr>
        <p:spPr>
          <a:xfrm>
            <a:off x="6337300" y="2162810"/>
            <a:ext cx="4979035" cy="768350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rPr lang="ru-RU" altLang="en-US" sz="4400" noProof="0" dirty="0">
                <a:latin typeface="Arial" panose="020B0604020202020204" pitchFamily="34" charset="0"/>
                <a:cs typeface="Arial" panose="020B0604020202020204" pitchFamily="34" charset="0"/>
              </a:rPr>
              <a:t>ПЕРШИЙ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7031990" y="2002155"/>
            <a:ext cx="3536950" cy="1035050"/>
          </a:xfrm>
          <a:prstGeom prst="roundRect">
            <a:avLst/>
          </a:prstGeom>
          <a:noFill/>
          <a:ln w="25400">
            <a:solidFill>
              <a:srgbClr val="7BD3F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:/Clients/UkrExim Bank/Presentation/20260909 Торгівельне фінансування/IMG/Прапор_1.pngПрапор_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74" b="-1423"/>
          <a:stretch>
            <a:fillRect/>
          </a:stretch>
        </p:blipFill>
        <p:spPr>
          <a:xfrm>
            <a:off x="8495030" y="1614170"/>
            <a:ext cx="664210" cy="595630"/>
          </a:xfrm>
          <a:prstGeom prst="rect">
            <a:avLst/>
          </a:prstGeom>
        </p:spPr>
      </p:pic>
      <p:pic>
        <p:nvPicPr>
          <p:cNvPr id="5" name="Picture 27" descr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040" y="487680"/>
            <a:ext cx="1237615" cy="84201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-27305" y="-64770"/>
            <a:ext cx="5193665" cy="7037705"/>
          </a:xfrm>
          <a:prstGeom prst="rect">
            <a:avLst/>
          </a:prstGeom>
          <a:solidFill>
            <a:srgbClr val="E3F3FB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89" name="Заголовок 1"/>
          <p:cNvSpPr txBox="1">
            <a:spLocks noGrp="1"/>
          </p:cNvSpPr>
          <p:nvPr/>
        </p:nvSpPr>
        <p:spPr>
          <a:xfrm>
            <a:off x="556260" y="429895"/>
            <a:ext cx="5194300" cy="5562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Місія банку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20065" y="940435"/>
            <a:ext cx="4224655" cy="15195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spcBef>
                <a:spcPts val="500"/>
              </a:spcBef>
            </a:pP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Cприяти розвитку, реконструкції</a:t>
            </a:r>
            <a:b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відновленню економіки України</a:t>
            </a:r>
            <a:b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шляхом фінансування</a:t>
            </a:r>
            <a:r>
              <a:rPr lang="ru-RU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обслуговування міжнародної торгівлі, пріоритетних</a:t>
            </a:r>
            <a:b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стратегічних галузей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008794" y="6480036"/>
            <a:ext cx="1829721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sz="120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* станом на 05.01.2026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5932154" y="5005705"/>
            <a:ext cx="1628831" cy="991235"/>
            <a:chOff x="859" y="4954"/>
            <a:chExt cx="2001" cy="1561"/>
          </a:xfrm>
        </p:grpSpPr>
        <p:sp>
          <p:nvSpPr>
            <p:cNvPr id="36" name="TextBox 32"/>
            <p:cNvSpPr txBox="1"/>
            <p:nvPr/>
          </p:nvSpPr>
          <p:spPr>
            <a:xfrm>
              <a:off x="1115" y="4954"/>
              <a:ext cx="1745" cy="12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44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86</a:t>
              </a:r>
              <a:r>
                <a:rPr kumimoji="0" lang="en-US" altLang="ru-RU" sz="44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</a:t>
              </a:r>
              <a:r>
                <a:rPr kumimoji="0" lang="en-US" altLang="uk-UA" sz="44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32"/>
            <p:cNvSpPr txBox="1"/>
            <p:nvPr/>
          </p:nvSpPr>
          <p:spPr>
            <a:xfrm>
              <a:off x="859" y="5887"/>
              <a:ext cx="1981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uk-UA" altLang="uk-UA" sz="20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млрд</a:t>
              </a:r>
              <a:r>
                <a:rPr kumimoji="0" lang="en-US" altLang="uk-UA" sz="20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uk-UA" altLang="uk-UA" sz="20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грн</a:t>
              </a:r>
            </a:p>
          </p:txBody>
        </p:sp>
      </p:grpSp>
      <p:grpSp>
        <p:nvGrpSpPr>
          <p:cNvPr id="39" name="Group 38"/>
          <p:cNvGrpSpPr/>
          <p:nvPr userDrawn="1"/>
        </p:nvGrpSpPr>
        <p:grpSpPr>
          <a:xfrm>
            <a:off x="8018441" y="5005705"/>
            <a:ext cx="1823087" cy="950595"/>
            <a:chOff x="1152" y="4954"/>
            <a:chExt cx="2404" cy="1497"/>
          </a:xfrm>
        </p:grpSpPr>
        <p:sp>
          <p:nvSpPr>
            <p:cNvPr id="40" name="TextBox 32"/>
            <p:cNvSpPr txBox="1"/>
            <p:nvPr/>
          </p:nvSpPr>
          <p:spPr>
            <a:xfrm>
              <a:off x="1271" y="4954"/>
              <a:ext cx="2285" cy="12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uk-UA" sz="44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230</a:t>
              </a:r>
              <a:r>
                <a:rPr kumimoji="0" lang="en-US" altLang="ru-RU" sz="44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</a:t>
              </a:r>
              <a:r>
                <a:rPr kumimoji="0" lang="uk-UA" altLang="ru-RU" sz="44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</a:t>
              </a:r>
              <a:r>
                <a:rPr kumimoji="0" lang="en-US" altLang="ru-RU" sz="44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41" name="TextBox 32"/>
            <p:cNvSpPr txBox="1"/>
            <p:nvPr/>
          </p:nvSpPr>
          <p:spPr>
            <a:xfrm>
              <a:off x="1152" y="5823"/>
              <a:ext cx="2350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uk-UA" altLang="uk-UA" sz="20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млрд грн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861550" y="5005705"/>
            <a:ext cx="1886585" cy="1127760"/>
            <a:chOff x="15726" y="7593"/>
            <a:chExt cx="2971" cy="1776"/>
          </a:xfrm>
        </p:grpSpPr>
        <p:sp>
          <p:nvSpPr>
            <p:cNvPr id="43" name="TextBox 32"/>
            <p:cNvSpPr txBox="1"/>
            <p:nvPr userDrawn="1"/>
          </p:nvSpPr>
          <p:spPr>
            <a:xfrm>
              <a:off x="15726" y="7593"/>
              <a:ext cx="2971" cy="12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44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&gt;</a:t>
              </a:r>
              <a:r>
                <a:rPr kumimoji="0" lang="uk-UA" sz="44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46" name="TextBox 32"/>
            <p:cNvSpPr txBox="1"/>
            <p:nvPr userDrawn="1"/>
          </p:nvSpPr>
          <p:spPr>
            <a:xfrm>
              <a:off x="15972" y="8450"/>
              <a:ext cx="2479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uk-UA" altLang="uk-UA" sz="2000" b="1" i="0" u="none" strike="noStrike" kern="1200" cap="none" spc="0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млрд длр</a:t>
              </a:r>
            </a:p>
          </p:txBody>
        </p:sp>
        <p:sp>
          <p:nvSpPr>
            <p:cNvPr id="28" name="TextBox 64"/>
            <p:cNvSpPr txBox="1"/>
            <p:nvPr userDrawn="1"/>
          </p:nvSpPr>
          <p:spPr>
            <a:xfrm>
              <a:off x="16279" y="8935"/>
              <a:ext cx="1865" cy="43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ru-RU" sz="1600" b="0" i="0" u="none" strike="noStrike" kern="1200" cap="none" spc="-23" normalizeH="0" baseline="0" noProof="0">
                  <a:ln>
                    <a:noFill/>
                  </a:ln>
                  <a:solidFill>
                    <a:srgbClr val="00B9E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 Light" panose="020F0302020204030204"/>
                </a:rPr>
                <a:t>за 2025</a:t>
              </a: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7879715" y="4265295"/>
            <a:ext cx="198183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обсягом коштів</a:t>
            </a:r>
          </a:p>
          <a:p>
            <a:pPr algn="ctr"/>
            <a:r>
              <a:rPr lang="ru-RU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клієнтів – юридичних осіб</a:t>
            </a:r>
            <a:r>
              <a:rPr lang="en-US" altLang="ru-RU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бюджету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61050" y="4265295"/>
            <a:ext cx="178244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обсягом</a:t>
            </a:r>
            <a:br>
              <a:rPr lang="ru-RU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кредитного портфеля юридичних осіб</a:t>
            </a:r>
          </a:p>
        </p:txBody>
      </p:sp>
      <p:sp>
        <p:nvSpPr>
          <p:cNvPr id="13" name="TextBox 39"/>
          <p:cNvSpPr txBox="1"/>
          <p:nvPr/>
        </p:nvSpPr>
        <p:spPr>
          <a:xfrm>
            <a:off x="9979660" y="4265295"/>
            <a:ext cx="161226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обсягом валютних операцій бізнес-клієнтів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ounded Rectangle 56"/>
          <p:cNvSpPr/>
          <p:nvPr/>
        </p:nvSpPr>
        <p:spPr>
          <a:xfrm>
            <a:off x="9567545" y="1789430"/>
            <a:ext cx="2019300" cy="3629025"/>
          </a:xfrm>
          <a:prstGeom prst="roundRect">
            <a:avLst>
              <a:gd name="adj" fmla="val 11194"/>
            </a:avLst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7331075" y="2703195"/>
            <a:ext cx="2019300" cy="3629025"/>
          </a:xfrm>
          <a:prstGeom prst="roundRect">
            <a:avLst>
              <a:gd name="adj" fmla="val 11194"/>
            </a:avLst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5095240" y="1789430"/>
            <a:ext cx="2019300" cy="3629025"/>
          </a:xfrm>
          <a:prstGeom prst="roundRect">
            <a:avLst>
              <a:gd name="adj" fmla="val 11194"/>
            </a:avLst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05790" y="1789430"/>
            <a:ext cx="2019300" cy="3629025"/>
          </a:xfrm>
          <a:prstGeom prst="roundRect">
            <a:avLst>
              <a:gd name="adj" fmla="val 11194"/>
            </a:avLst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5194300" cy="123380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Укрексімбанк забезпечує фінансову підтримку ключових галузей економіки України: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5465" y="1875155"/>
            <a:ext cx="2154555" cy="9791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</a:pPr>
            <a:r>
              <a:rPr lang="ru-RU" alt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alt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гропромислового комплексу</a:t>
            </a:r>
            <a:r>
              <a:rPr lang="ru-RU" alt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фокусом на переробці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9568180" y="2075180"/>
            <a:ext cx="2018030" cy="6527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</a:pPr>
            <a:r>
              <a:rPr lang="uk-UA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ромисловості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86985" y="1932305"/>
            <a:ext cx="2037080" cy="666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</a:pPr>
            <a:r>
              <a:rPr lang="uk-UA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нфраструктурних проєктів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328535" y="5550535"/>
            <a:ext cx="1990090" cy="7327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</a:pPr>
            <a:r>
              <a:rPr lang="uk-UA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іжнародної торгівлі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846070" y="2708275"/>
            <a:ext cx="2019300" cy="3629025"/>
          </a:xfrm>
          <a:prstGeom prst="roundRect">
            <a:avLst>
              <a:gd name="adj" fmla="val 11194"/>
            </a:avLst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2" name="Picture 41" descr="tractor-working-green-fiel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790" y="2703195"/>
            <a:ext cx="2019300" cy="3634105"/>
          </a:xfrm>
          <a:prstGeom prst="roundRect">
            <a:avLst>
              <a:gd name="adj" fmla="val 7995"/>
            </a:avLst>
          </a:prstGeom>
        </p:spPr>
      </p:pic>
      <p:pic>
        <p:nvPicPr>
          <p:cNvPr id="45" name="Picture 44" descr="D:/Clients/UkrExim Bank/Presentation/20260909 Торгівельне фінансування/IMG/G/sun-setting-silhouette-electricity-pylons.jpgsun-setting-silhouette-electricity-pylons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46070" y="1789430"/>
            <a:ext cx="2019300" cy="3634105"/>
          </a:xfrm>
          <a:prstGeom prst="roundRect">
            <a:avLst>
              <a:gd name="adj" fmla="val 7995"/>
            </a:avLst>
          </a:prstGeom>
        </p:spPr>
      </p:pic>
      <p:pic>
        <p:nvPicPr>
          <p:cNvPr id="47" name="Picture 46" descr="D:/Clients/UkrExim Bank/Presentation/20260909 Торгівельне фінансування/IMG/G/high-angle-view-cityscape-against-sky.jpghigh-angle-view-cityscape-against-sky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86350" y="2703195"/>
            <a:ext cx="2019300" cy="3634105"/>
          </a:xfrm>
          <a:prstGeom prst="roundRect">
            <a:avLst>
              <a:gd name="adj" fmla="val 7995"/>
            </a:avLst>
          </a:prstGeom>
        </p:spPr>
      </p:pic>
      <p:pic>
        <p:nvPicPr>
          <p:cNvPr id="48" name="Picture 47" descr="D:/Clients/UkrExim Bank/Presentation/20260909 Торгівельне фінансування/IMG/G/shipping-container-being-lifted-foggy-industrial-port-scene.jpgshipping-container-being-lifted-foggy-industrial-port-scen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5520" y="1789430"/>
            <a:ext cx="2019300" cy="3634105"/>
          </a:xfrm>
          <a:prstGeom prst="roundRect">
            <a:avLst>
              <a:gd name="adj" fmla="val 7995"/>
            </a:avLst>
          </a:prstGeom>
        </p:spPr>
      </p:pic>
      <p:pic>
        <p:nvPicPr>
          <p:cNvPr id="49" name="Picture 48" descr="D:/Clients/UkrExim Bank/Presentation/20260909 Торгівельне фінансування/IMG/G/large-industrial-factory-with-large-metal-structure-that-has-large-amount-pipes.jpglarge-industrial-factory-with-large-metal-structure-that-has-large-amount-pipes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66910" y="2703195"/>
            <a:ext cx="2019300" cy="3634105"/>
          </a:xfrm>
          <a:prstGeom prst="roundRect">
            <a:avLst>
              <a:gd name="adj" fmla="val 7995"/>
            </a:avLst>
          </a:prstGeom>
        </p:spPr>
      </p:pic>
      <p:sp>
        <p:nvSpPr>
          <p:cNvPr id="50" name="Text Box 33"/>
          <p:cNvSpPr txBox="1"/>
          <p:nvPr/>
        </p:nvSpPr>
        <p:spPr>
          <a:xfrm>
            <a:off x="585470" y="5452630"/>
            <a:ext cx="1170305" cy="884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alpha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#1</a:t>
            </a:r>
          </a:p>
        </p:txBody>
      </p:sp>
      <p:sp>
        <p:nvSpPr>
          <p:cNvPr id="51" name="Text Box 33"/>
          <p:cNvSpPr txBox="1"/>
          <p:nvPr/>
        </p:nvSpPr>
        <p:spPr>
          <a:xfrm>
            <a:off x="2858135" y="1680095"/>
            <a:ext cx="1170305" cy="884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alpha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#</a:t>
            </a:r>
            <a:r>
              <a:rPr kumimoji="0" lang="uk-UA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alpha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2" name="Text Box 33"/>
          <p:cNvSpPr txBox="1"/>
          <p:nvPr/>
        </p:nvSpPr>
        <p:spPr>
          <a:xfrm>
            <a:off x="5076190" y="5550420"/>
            <a:ext cx="1170305" cy="884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alpha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#</a:t>
            </a:r>
            <a:r>
              <a:rPr kumimoji="0" lang="uk-UA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alpha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3" name="Text Box 33"/>
          <p:cNvSpPr txBox="1"/>
          <p:nvPr/>
        </p:nvSpPr>
        <p:spPr>
          <a:xfrm>
            <a:off x="7374890" y="1680095"/>
            <a:ext cx="1170305" cy="884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alpha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#</a:t>
            </a:r>
            <a:r>
              <a:rPr kumimoji="0" lang="uk-UA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alpha val="8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4" name="Text Box 33"/>
          <p:cNvSpPr txBox="1"/>
          <p:nvPr/>
        </p:nvSpPr>
        <p:spPr>
          <a:xfrm>
            <a:off x="9584690" y="5447550"/>
            <a:ext cx="1170305" cy="8845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alpha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#</a:t>
            </a:r>
            <a:r>
              <a:rPr kumimoji="0" lang="uk-UA" altLang="en-US" sz="4800" b="1" i="0" u="none" strike="noStrike" kern="1200" cap="none" spc="0" normalizeH="0" baseline="0" noProof="0">
                <a:ln>
                  <a:noFill/>
                </a:ln>
                <a:solidFill>
                  <a:schemeClr val="bg1">
                    <a:alpha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847975" y="5448935"/>
            <a:ext cx="2015490" cy="8312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</a:pPr>
            <a:r>
              <a:rPr lang="ru-RU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аливно-енергетичного сектору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icture 4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-27305" y="-64770"/>
            <a:ext cx="7465060" cy="7037705"/>
          </a:xfrm>
          <a:prstGeom prst="rect">
            <a:avLst/>
          </a:prstGeom>
          <a:solidFill>
            <a:srgbClr val="E3F3FB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89" name="Заголовок 1"/>
          <p:cNvSpPr txBox="1">
            <a:spLocks noGrp="1"/>
          </p:cNvSpPr>
          <p:nvPr/>
        </p:nvSpPr>
        <p:spPr>
          <a:xfrm>
            <a:off x="556260" y="429895"/>
            <a:ext cx="5194300" cy="5562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Дмитро Озель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43280" y="1923415"/>
            <a:ext cx="5271770" cy="47326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Має понад </a:t>
            </a:r>
            <a:r>
              <a:rPr lang="en-US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роки досвіду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сфері документарного бізнесу та торговельного фінансування.</a:t>
            </a:r>
          </a:p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Очолює підкомітет з розвитку документарних операцій Комітету торгового фінансування та факторингу НАБУ.</a:t>
            </a:r>
          </a:p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Працював над проєктами з розвитку торгового фінансування</a:t>
            </a:r>
            <a:r>
              <a:rPr lang="en-US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ICC Ukraine, УАТФФ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</a:t>
            </a:r>
            <a:r>
              <a:rPr lang="uk-UA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НАБУ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Експерт-тренер і консультант з питань документарних акредитивів, гарантій, міжнародних правил</a:t>
            </a:r>
            <a:r>
              <a:rPr lang="en-US" altLang="en-US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ICC (Міжнародної торгової палати), Incoterms (Міжнародних правил тлумачення торговельних термінів)</a:t>
            </a: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торгового фінансування.</a:t>
            </a:r>
          </a:p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 активну участь у розробці нормативних документів НБУ та розвитку ринку торгового фінансування і факторингу в Україні.</a:t>
            </a:r>
          </a:p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D:/Clients/UkrExim Bank/Presentation/20260909 Торгівельне фінансування/IMG/Озель_2.pngОзель_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97295" y="-64770"/>
            <a:ext cx="6164580" cy="6922770"/>
          </a:xfrm>
          <a:prstGeom prst="rect">
            <a:avLst/>
          </a:prstGeom>
        </p:spPr>
      </p:pic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605790" y="2005330"/>
            <a:ext cx="155575" cy="155575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05155" y="2625090"/>
            <a:ext cx="155575" cy="155575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05790" y="3481070"/>
            <a:ext cx="155575" cy="155575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05790" y="4105910"/>
            <a:ext cx="155575" cy="155575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05790" y="5468620"/>
            <a:ext cx="155575" cy="155575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" name="Заголовок 1"/>
          <p:cNvSpPr txBox="1">
            <a:spLocks noGrp="1"/>
          </p:cNvSpPr>
          <p:nvPr/>
        </p:nvSpPr>
        <p:spPr>
          <a:xfrm>
            <a:off x="574675" y="866140"/>
            <a:ext cx="5194300" cy="5562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1600"/>
              <a:t>Кандидат економічних наук, начальник Управління документарного бізнесу та торговельного фінансування АТ «Укрексімбанк»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5194300" cy="88392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ЗЕД та документарні операції:</a:t>
            </a:r>
          </a:p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доцільність застосування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85470" y="1471295"/>
            <a:ext cx="4341495" cy="1612265"/>
          </a:xfrm>
          <a:prstGeom prst="roundRect">
            <a:avLst>
              <a:gd name="adj" fmla="val 15351"/>
            </a:avLst>
          </a:prstGeom>
          <a:noFill/>
          <a:ln w="12700" cap="flat">
            <a:solidFill>
              <a:srgbClr val="0040B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40740" y="1708150"/>
            <a:ext cx="4022725" cy="1143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Вихід на нові ринки</a:t>
            </a:r>
            <a:b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(необхідність мінімізації ризиків (політичних, економічних, суверенних, валютних) – застосування акредитивів</a:t>
            </a:r>
            <a:b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гарантій у ЗЕД)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5790" y="3482975"/>
            <a:ext cx="6499860" cy="1344295"/>
          </a:xfrm>
          <a:prstGeom prst="roundRect">
            <a:avLst>
              <a:gd name="adj" fmla="val 20485"/>
            </a:avLst>
          </a:prstGeom>
          <a:noFill/>
          <a:ln w="12700" cap="flat">
            <a:solidFill>
              <a:srgbClr val="0040B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095240" y="1471295"/>
            <a:ext cx="6492240" cy="1612265"/>
          </a:xfrm>
          <a:prstGeom prst="roundRect">
            <a:avLst>
              <a:gd name="adj" fmla="val 15351"/>
            </a:avLst>
          </a:prstGeom>
          <a:noFill/>
          <a:ln w="12700" cap="flat">
            <a:solidFill>
              <a:srgbClr val="0040B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92725" y="1685290"/>
            <a:ext cx="6220460" cy="1397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Співпраця з новим контрагентом</a:t>
            </a:r>
            <a:b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(необхідність мінімізації ризиків, пов’язаних з платоспроможністю контрагента (документарні акредитиви, платіжні гарантії) або спроможністю контрагента виконувати свої контрактні зобов’язання (гарантії виконання, гарантії якості, документарні акредитиви)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968115" y="1221105"/>
            <a:ext cx="647700" cy="561340"/>
            <a:chOff x="1467" y="1977"/>
            <a:chExt cx="1318" cy="1142"/>
          </a:xfrm>
        </p:grpSpPr>
        <p:sp>
          <p:nvSpPr>
            <p:cNvPr id="21" name="Rectangle 20"/>
            <p:cNvSpPr/>
            <p:nvPr/>
          </p:nvSpPr>
          <p:spPr>
            <a:xfrm>
              <a:off x="1467" y="2431"/>
              <a:ext cx="1197" cy="436"/>
            </a:xfrm>
            <a:prstGeom prst="rect">
              <a:avLst/>
            </a:prstGeom>
            <a:solidFill>
              <a:srgbClr val="E3F3FB"/>
            </a:solidFill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0" tIns="0" rIns="0" bIns="0" numCol="1" spcCol="38100" rtlCol="0" anchor="t" forceAA="0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20" name="Picture 19" descr="Галка_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7" y="1977"/>
              <a:ext cx="1319" cy="1142"/>
            </a:xfrm>
            <a:prstGeom prst="rect">
              <a:avLst/>
            </a:prstGeom>
          </p:spPr>
        </p:pic>
      </p:grpSp>
      <p:sp>
        <p:nvSpPr>
          <p:cNvPr id="34" name="Rectangle 33"/>
          <p:cNvSpPr/>
          <p:nvPr/>
        </p:nvSpPr>
        <p:spPr>
          <a:xfrm>
            <a:off x="848360" y="3665220"/>
            <a:ext cx="6351905" cy="10617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Кризові явища/нестабільна ситуація в країні</a:t>
            </a:r>
            <a:b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(гарантії виконання, повернення авансового платежу, платіжні гарантії, в т.ч. через механізм контргарантія-гарантія, документарні акредитиви, підтверджені іноземними банками інвестиційного класу)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64120" y="3665220"/>
            <a:ext cx="4026535" cy="1143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Конфлікт інтересів</a:t>
            </a:r>
            <a:b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(узгодження прийнятних умов контракту – допомога Банку в ефективному структуруванні угоди)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245350" y="3482975"/>
            <a:ext cx="4340860" cy="1331595"/>
          </a:xfrm>
          <a:prstGeom prst="roundRect">
            <a:avLst>
              <a:gd name="adj" fmla="val 20485"/>
            </a:avLst>
          </a:prstGeom>
          <a:noFill/>
          <a:ln w="12700" cap="flat">
            <a:solidFill>
              <a:srgbClr val="0040B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48360" y="5470525"/>
            <a:ext cx="4078605" cy="9544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Недостатність знань</a:t>
            </a:r>
            <a:br>
              <a:rPr lang="en-US" alt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 фінансові інструменти та банківські продукти</a:t>
            </a:r>
            <a: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(проведення навчання для клієнтів, участь у конференціях)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05790" y="5331460"/>
            <a:ext cx="4489450" cy="1261745"/>
          </a:xfrm>
          <a:prstGeom prst="roundRect">
            <a:avLst>
              <a:gd name="adj" fmla="val 20485"/>
            </a:avLst>
          </a:prstGeom>
          <a:noFill/>
          <a:ln w="12700" cap="flat">
            <a:solidFill>
              <a:srgbClr val="0040B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10457815" y="1224915"/>
            <a:ext cx="647700" cy="561340"/>
            <a:chOff x="1467" y="1977"/>
            <a:chExt cx="1318" cy="1142"/>
          </a:xfrm>
        </p:grpSpPr>
        <p:sp>
          <p:nvSpPr>
            <p:cNvPr id="59" name="Rectangle 58"/>
            <p:cNvSpPr/>
            <p:nvPr/>
          </p:nvSpPr>
          <p:spPr>
            <a:xfrm>
              <a:off x="1467" y="2431"/>
              <a:ext cx="1197" cy="436"/>
            </a:xfrm>
            <a:prstGeom prst="rect">
              <a:avLst/>
            </a:prstGeom>
            <a:solidFill>
              <a:srgbClr val="E3F3FB"/>
            </a:solidFill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0" tIns="0" rIns="0" bIns="0" numCol="1" spcCol="38100" rtlCol="0" anchor="t" forceAA="0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60" name="Picture 59" descr="Галка_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7" y="1977"/>
              <a:ext cx="1319" cy="1142"/>
            </a:xfrm>
            <a:prstGeom prst="rect">
              <a:avLst/>
            </a:prstGeom>
          </p:spPr>
        </p:pic>
      </p:grpSp>
      <p:grpSp>
        <p:nvGrpSpPr>
          <p:cNvPr id="61" name="Group 60"/>
          <p:cNvGrpSpPr/>
          <p:nvPr/>
        </p:nvGrpSpPr>
        <p:grpSpPr>
          <a:xfrm>
            <a:off x="6043930" y="3185160"/>
            <a:ext cx="647700" cy="561340"/>
            <a:chOff x="1467" y="1977"/>
            <a:chExt cx="1318" cy="1142"/>
          </a:xfrm>
        </p:grpSpPr>
        <p:sp>
          <p:nvSpPr>
            <p:cNvPr id="62" name="Rectangle 61"/>
            <p:cNvSpPr/>
            <p:nvPr/>
          </p:nvSpPr>
          <p:spPr>
            <a:xfrm>
              <a:off x="1467" y="2431"/>
              <a:ext cx="1197" cy="436"/>
            </a:xfrm>
            <a:prstGeom prst="rect">
              <a:avLst/>
            </a:prstGeom>
            <a:solidFill>
              <a:srgbClr val="E3F3FB"/>
            </a:solidFill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0" tIns="0" rIns="0" bIns="0" numCol="1" spcCol="38100" rtlCol="0" anchor="t" forceAA="0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63" name="Picture 62" descr="Галка_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7" y="1977"/>
              <a:ext cx="1319" cy="1142"/>
            </a:xfrm>
            <a:prstGeom prst="rect">
              <a:avLst/>
            </a:prstGeom>
          </p:spPr>
        </p:pic>
      </p:grpSp>
      <p:grpSp>
        <p:nvGrpSpPr>
          <p:cNvPr id="64" name="Group 63"/>
          <p:cNvGrpSpPr/>
          <p:nvPr/>
        </p:nvGrpSpPr>
        <p:grpSpPr>
          <a:xfrm>
            <a:off x="10457815" y="3200400"/>
            <a:ext cx="647700" cy="561340"/>
            <a:chOff x="1467" y="1977"/>
            <a:chExt cx="1318" cy="1142"/>
          </a:xfrm>
        </p:grpSpPr>
        <p:sp>
          <p:nvSpPr>
            <p:cNvPr id="65" name="Rectangle 64"/>
            <p:cNvSpPr/>
            <p:nvPr/>
          </p:nvSpPr>
          <p:spPr>
            <a:xfrm>
              <a:off x="1467" y="2431"/>
              <a:ext cx="1197" cy="436"/>
            </a:xfrm>
            <a:prstGeom prst="rect">
              <a:avLst/>
            </a:prstGeom>
            <a:solidFill>
              <a:srgbClr val="E3F3FB"/>
            </a:solidFill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0" tIns="0" rIns="0" bIns="0" numCol="1" spcCol="38100" rtlCol="0" anchor="t" forceAA="0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66" name="Picture 65" descr="Галка_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7" y="1977"/>
              <a:ext cx="1319" cy="1142"/>
            </a:xfrm>
            <a:prstGeom prst="rect">
              <a:avLst/>
            </a:prstGeom>
          </p:spPr>
        </p:pic>
      </p:grpSp>
      <p:grpSp>
        <p:nvGrpSpPr>
          <p:cNvPr id="68" name="Group 67"/>
          <p:cNvGrpSpPr/>
          <p:nvPr/>
        </p:nvGrpSpPr>
        <p:grpSpPr>
          <a:xfrm>
            <a:off x="4218305" y="5029200"/>
            <a:ext cx="647700" cy="561340"/>
            <a:chOff x="1467" y="1977"/>
            <a:chExt cx="1318" cy="1142"/>
          </a:xfrm>
        </p:grpSpPr>
        <p:sp>
          <p:nvSpPr>
            <p:cNvPr id="69" name="Rectangle 68"/>
            <p:cNvSpPr/>
            <p:nvPr/>
          </p:nvSpPr>
          <p:spPr>
            <a:xfrm>
              <a:off x="1467" y="2431"/>
              <a:ext cx="1197" cy="436"/>
            </a:xfrm>
            <a:prstGeom prst="rect">
              <a:avLst/>
            </a:prstGeom>
            <a:solidFill>
              <a:srgbClr val="E3F3FB"/>
            </a:solidFill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0" tIns="0" rIns="0" bIns="0" numCol="1" spcCol="38100" rtlCol="0" anchor="t" forceAA="0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70" name="Picture 69" descr="Галка_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7" y="1977"/>
              <a:ext cx="1319" cy="1142"/>
            </a:xfrm>
            <a:prstGeom prst="rect">
              <a:avLst/>
            </a:prstGeom>
          </p:spPr>
        </p:pic>
      </p:grpSp>
      <p:sp>
        <p:nvSpPr>
          <p:cNvPr id="71" name="Rectangle 70"/>
          <p:cNvSpPr/>
          <p:nvPr/>
        </p:nvSpPr>
        <p:spPr>
          <a:xfrm>
            <a:off x="5464810" y="5478780"/>
            <a:ext cx="5972175" cy="12611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Потреба у фінансуванні</a:t>
            </a:r>
            <a:br>
              <a:rPr lang="ru-RU" altLang="en-US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(комерційній кредит (банківські гарантії платіжні/</a:t>
            </a:r>
            <a:r>
              <a:rPr lang="ru-RU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повернення авансового платежу) + банківське фінансування (постімпортне, постекспортне фінансування за документарними акредитивами))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5293360" y="5331460"/>
            <a:ext cx="6143625" cy="1261745"/>
          </a:xfrm>
          <a:prstGeom prst="roundRect">
            <a:avLst>
              <a:gd name="adj" fmla="val 20485"/>
            </a:avLst>
          </a:prstGeom>
          <a:noFill/>
          <a:ln w="12700" cap="flat">
            <a:solidFill>
              <a:srgbClr val="0040B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10457815" y="5029200"/>
            <a:ext cx="647700" cy="561340"/>
            <a:chOff x="1467" y="1977"/>
            <a:chExt cx="1318" cy="1142"/>
          </a:xfrm>
        </p:grpSpPr>
        <p:sp>
          <p:nvSpPr>
            <p:cNvPr id="74" name="Rectangle 73"/>
            <p:cNvSpPr/>
            <p:nvPr/>
          </p:nvSpPr>
          <p:spPr>
            <a:xfrm>
              <a:off x="1467" y="2431"/>
              <a:ext cx="1197" cy="436"/>
            </a:xfrm>
            <a:prstGeom prst="rect">
              <a:avLst/>
            </a:prstGeom>
            <a:solidFill>
              <a:srgbClr val="E3F3FB"/>
            </a:solidFill>
            <a:ln w="12700" cap="flat">
              <a:noFill/>
              <a:prstDash val="solid"/>
              <a:miter lim="8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0" tIns="0" rIns="0" bIns="0" numCol="1" spcCol="38100" rtlCol="0" anchor="t" forceAA="0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75" name="Picture 74" descr="Галка_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7" y="1977"/>
              <a:ext cx="1319" cy="1142"/>
            </a:xfrm>
            <a:prstGeom prst="rect">
              <a:avLst/>
            </a:prstGeom>
          </p:spPr>
        </p:pic>
      </p:grpSp>
    </p:spTree>
    <p:custDataLst>
      <p:tags r:id="rId1"/>
    </p:custData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График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850" y="1628140"/>
            <a:ext cx="6049010" cy="4130040"/>
          </a:xfrm>
          <a:prstGeom prst="rect">
            <a:avLst/>
          </a:prstGeom>
        </p:spPr>
      </p:pic>
      <p:cxnSp>
        <p:nvCxnSpPr>
          <p:cNvPr id="51" name="Straight Connector 50"/>
          <p:cNvCxnSpPr>
            <a:stCxn id="7" idx="0"/>
          </p:cNvCxnSpPr>
          <p:nvPr/>
        </p:nvCxnSpPr>
        <p:spPr>
          <a:xfrm>
            <a:off x="5594350" y="1631315"/>
            <a:ext cx="0" cy="1469390"/>
          </a:xfrm>
          <a:prstGeom prst="line">
            <a:avLst/>
          </a:prstGeom>
          <a:noFill/>
          <a:ln w="12700" cap="rnd">
            <a:solidFill>
              <a:schemeClr val="bg1"/>
            </a:solidFill>
            <a:prstDash val="dash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0" name="Straight Connector 49"/>
          <p:cNvCxnSpPr/>
          <p:nvPr/>
        </p:nvCxnSpPr>
        <p:spPr>
          <a:xfrm>
            <a:off x="2621915" y="3695065"/>
            <a:ext cx="2092960" cy="0"/>
          </a:xfrm>
          <a:prstGeom prst="line">
            <a:avLst/>
          </a:prstGeom>
          <a:noFill/>
          <a:ln w="12700" cap="rnd">
            <a:solidFill>
              <a:schemeClr val="bg1"/>
            </a:solidFill>
            <a:prstDash val="dash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5" name="Rounded Rectangle 44"/>
          <p:cNvSpPr/>
          <p:nvPr/>
        </p:nvSpPr>
        <p:spPr>
          <a:xfrm>
            <a:off x="9015095" y="1757045"/>
            <a:ext cx="2571115" cy="671195"/>
          </a:xfrm>
          <a:prstGeom prst="roundRect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5194300" cy="88392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Коли доцільно використовувати документарні інструменти?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810895" y="1654175"/>
            <a:ext cx="91440" cy="41046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52000">
                <a:schemeClr val="accent4">
                  <a:lumMod val="40000"/>
                  <a:lumOff val="60000"/>
                </a:schemeClr>
              </a:gs>
              <a:gs pos="77000">
                <a:schemeClr val="accent4">
                  <a:lumMod val="40000"/>
                  <a:lumOff val="6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8900000" scaled="0"/>
          </a:gradFill>
          <a:ln w="254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213610" y="1628140"/>
            <a:ext cx="0" cy="4401820"/>
          </a:xfrm>
          <a:prstGeom prst="straightConnector1">
            <a:avLst/>
          </a:prstGeom>
          <a:noFill/>
          <a:ln w="12700" cap="flat">
            <a:solidFill>
              <a:srgbClr val="0033CC"/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Rectangle 11"/>
          <p:cNvSpPr/>
          <p:nvPr/>
        </p:nvSpPr>
        <p:spPr>
          <a:xfrm rot="16200000">
            <a:off x="1090295" y="1771650"/>
            <a:ext cx="1704340" cy="6711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uk-UA" altLang="en-US" sz="1500" dirty="0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Ризик</a:t>
            </a:r>
            <a:br>
              <a:rPr lang="uk-UA" altLang="en-US" sz="1500" dirty="0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en-US" sz="1500" dirty="0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Експортера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216785" y="6029325"/>
            <a:ext cx="6464935" cy="6350"/>
          </a:xfrm>
          <a:prstGeom prst="straightConnector1">
            <a:avLst/>
          </a:prstGeom>
          <a:noFill/>
          <a:ln w="12700" cap="flat">
            <a:solidFill>
              <a:srgbClr val="0033CC"/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Rectangle 15"/>
          <p:cNvSpPr/>
          <p:nvPr/>
        </p:nvSpPr>
        <p:spPr>
          <a:xfrm>
            <a:off x="7642860" y="6035675"/>
            <a:ext cx="1263015" cy="6711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uk-UA" altLang="en-US" sz="1500" dirty="0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Ризик</a:t>
            </a:r>
            <a:br>
              <a:rPr lang="uk-UA" altLang="en-US" sz="1500" dirty="0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altLang="en-US" sz="1500" dirty="0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Імпортера</a:t>
            </a:r>
          </a:p>
        </p:txBody>
      </p:sp>
      <p:sp>
        <p:nvSpPr>
          <p:cNvPr id="18" name="Oval 17"/>
          <p:cNvSpPr/>
          <p:nvPr/>
        </p:nvSpPr>
        <p:spPr>
          <a:xfrm>
            <a:off x="753745" y="5576570"/>
            <a:ext cx="205740" cy="20574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53745" y="1649730"/>
            <a:ext cx="205740" cy="20574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549910" y="5151120"/>
            <a:ext cx="1263015" cy="3752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uk-UA" altLang="en-US" sz="15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Низький</a:t>
            </a:r>
          </a:p>
        </p:txBody>
      </p:sp>
      <p:sp>
        <p:nvSpPr>
          <p:cNvPr id="25" name="Rectangle 24"/>
          <p:cNvSpPr/>
          <p:nvPr/>
        </p:nvSpPr>
        <p:spPr>
          <a:xfrm rot="16200000">
            <a:off x="544195" y="2002155"/>
            <a:ext cx="1263015" cy="3752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uk-UA" altLang="en-US" sz="15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Високий</a:t>
            </a:r>
          </a:p>
        </p:txBody>
      </p:sp>
      <p:sp>
        <p:nvSpPr>
          <p:cNvPr id="26" name="Oval 25"/>
          <p:cNvSpPr/>
          <p:nvPr/>
        </p:nvSpPr>
        <p:spPr>
          <a:xfrm>
            <a:off x="3872230" y="2578735"/>
            <a:ext cx="304165" cy="304165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830955" y="4549775"/>
            <a:ext cx="304165" cy="304165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7134860" y="4549775"/>
            <a:ext cx="304165" cy="304165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4920615" y="3986530"/>
            <a:ext cx="304165" cy="304165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99740" y="1799590"/>
            <a:ext cx="1437640" cy="5607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500" b="1" dirty="0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Відкритий рахунок</a:t>
            </a:r>
          </a:p>
        </p:txBody>
      </p:sp>
      <p:sp>
        <p:nvSpPr>
          <p:cNvPr id="31" name="Rectangular Callout 30"/>
          <p:cNvSpPr/>
          <p:nvPr/>
        </p:nvSpPr>
        <p:spPr>
          <a:xfrm flipH="1">
            <a:off x="2893060" y="1799590"/>
            <a:ext cx="1587500" cy="560705"/>
          </a:xfrm>
          <a:prstGeom prst="wedgeRectCallout">
            <a:avLst>
              <a:gd name="adj1" fmla="val -19856"/>
              <a:gd name="adj2" fmla="val 77036"/>
            </a:avLst>
          </a:prstGeom>
          <a:noFill/>
          <a:ln w="25400" cap="flat">
            <a:solidFill>
              <a:srgbClr val="0040B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" name="Rectangular Callout 32"/>
          <p:cNvSpPr/>
          <p:nvPr/>
        </p:nvSpPr>
        <p:spPr>
          <a:xfrm flipH="1" flipV="1">
            <a:off x="2794635" y="5047615"/>
            <a:ext cx="1663700" cy="522605"/>
          </a:xfrm>
          <a:prstGeom prst="wedgeRectCallout">
            <a:avLst>
              <a:gd name="adj1" fmla="val -20877"/>
              <a:gd name="adj2" fmla="val 77969"/>
            </a:avLst>
          </a:prstGeom>
          <a:noFill/>
          <a:ln w="25400" cap="flat">
            <a:solidFill>
              <a:srgbClr val="0040B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94635" y="5038725"/>
            <a:ext cx="1663700" cy="5607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500" b="1" dirty="0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Документарний акредитив</a:t>
            </a:r>
          </a:p>
        </p:txBody>
      </p:sp>
      <p:sp>
        <p:nvSpPr>
          <p:cNvPr id="37" name="Rectangular Callout 36"/>
          <p:cNvSpPr/>
          <p:nvPr/>
        </p:nvSpPr>
        <p:spPr>
          <a:xfrm flipV="1">
            <a:off x="6844030" y="5083175"/>
            <a:ext cx="1489710" cy="522605"/>
          </a:xfrm>
          <a:prstGeom prst="wedgeRectCallout">
            <a:avLst>
              <a:gd name="adj1" fmla="val -20877"/>
              <a:gd name="adj2" fmla="val 77969"/>
            </a:avLst>
          </a:prstGeom>
          <a:noFill/>
          <a:ln w="25400" cap="flat">
            <a:solidFill>
              <a:srgbClr val="0040B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904355" y="5074285"/>
            <a:ext cx="1346200" cy="5607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500" b="1" dirty="0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Авансовий платіж</a:t>
            </a:r>
          </a:p>
        </p:txBody>
      </p:sp>
      <p:cxnSp>
        <p:nvCxnSpPr>
          <p:cNvPr id="43" name="Straight Connector 42"/>
          <p:cNvCxnSpPr>
            <a:stCxn id="31" idx="1"/>
          </p:cNvCxnSpPr>
          <p:nvPr/>
        </p:nvCxnSpPr>
        <p:spPr>
          <a:xfrm>
            <a:off x="4480560" y="2080260"/>
            <a:ext cx="4549775" cy="0"/>
          </a:xfrm>
          <a:prstGeom prst="line">
            <a:avLst/>
          </a:prstGeom>
          <a:noFill/>
          <a:ln w="1270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Rectangle 43"/>
          <p:cNvSpPr/>
          <p:nvPr/>
        </p:nvSpPr>
        <p:spPr>
          <a:xfrm>
            <a:off x="9030335" y="1913890"/>
            <a:ext cx="2555875" cy="3905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Платіжні</a:t>
            </a:r>
            <a:r>
              <a:rPr lang="uk-UA" alt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гарантії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8331835" y="5354955"/>
            <a:ext cx="1168400" cy="0"/>
          </a:xfrm>
          <a:prstGeom prst="line">
            <a:avLst/>
          </a:prstGeom>
          <a:noFill/>
          <a:ln w="1270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8" name="Rounded Rectangle 47"/>
          <p:cNvSpPr/>
          <p:nvPr/>
        </p:nvSpPr>
        <p:spPr>
          <a:xfrm>
            <a:off x="9015095" y="5029200"/>
            <a:ext cx="2571115" cy="671195"/>
          </a:xfrm>
          <a:prstGeom prst="roundRect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030335" y="5083175"/>
            <a:ext cx="2555875" cy="5518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Гарантії повернення авансового платежу</a:t>
            </a:r>
          </a:p>
        </p:txBody>
      </p:sp>
      <p:cxnSp>
        <p:nvCxnSpPr>
          <p:cNvPr id="3" name="Straight Connector 2"/>
          <p:cNvCxnSpPr>
            <a:endCxn id="2" idx="3"/>
          </p:cNvCxnSpPr>
          <p:nvPr/>
        </p:nvCxnSpPr>
        <p:spPr>
          <a:xfrm>
            <a:off x="6291580" y="3692525"/>
            <a:ext cx="2367280" cy="635"/>
          </a:xfrm>
          <a:prstGeom prst="line">
            <a:avLst/>
          </a:prstGeom>
          <a:noFill/>
          <a:ln w="12700" cap="rnd">
            <a:solidFill>
              <a:schemeClr val="bg1"/>
            </a:solidFill>
            <a:prstDash val="dash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" name="Straight Connector 3"/>
          <p:cNvCxnSpPr/>
          <p:nvPr/>
        </p:nvCxnSpPr>
        <p:spPr>
          <a:xfrm>
            <a:off x="5594350" y="3692525"/>
            <a:ext cx="0" cy="2075180"/>
          </a:xfrm>
          <a:prstGeom prst="line">
            <a:avLst/>
          </a:prstGeom>
          <a:noFill/>
          <a:ln w="12700" cap="rnd">
            <a:solidFill>
              <a:schemeClr val="bg1"/>
            </a:solidFill>
            <a:prstDash val="dash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9" name="Rectangular Callout 38"/>
          <p:cNvSpPr/>
          <p:nvPr/>
        </p:nvSpPr>
        <p:spPr>
          <a:xfrm>
            <a:off x="4585970" y="3093085"/>
            <a:ext cx="1666875" cy="599440"/>
          </a:xfrm>
          <a:prstGeom prst="wedgeRectCallout">
            <a:avLst>
              <a:gd name="adj1" fmla="val -20877"/>
              <a:gd name="adj2" fmla="val 77969"/>
            </a:avLst>
          </a:prstGeom>
          <a:noFill/>
          <a:ln w="25400" cap="flat">
            <a:solidFill>
              <a:srgbClr val="0040BE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646295" y="3131820"/>
            <a:ext cx="1606550" cy="5607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en-US" sz="1500" b="1" dirty="0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Документарне інкасо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al 51"/>
          <p:cNvSpPr/>
          <p:nvPr/>
        </p:nvSpPr>
        <p:spPr>
          <a:xfrm>
            <a:off x="5120640" y="3055620"/>
            <a:ext cx="1950720" cy="1950720"/>
          </a:xfrm>
          <a:prstGeom prst="ellipse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6219825" cy="11430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Зовнішньоекономічна діяльність</a:t>
            </a:r>
            <a:br>
              <a:rPr lang="en-US" altLang="en-US" sz="2400"/>
            </a:br>
            <a:r>
              <a:rPr lang="en-US" altLang="en-US" sz="2400"/>
              <a:t>та документарні операції:</a:t>
            </a:r>
          </a:p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виклики сучасної міжнародної торгівлі</a:t>
            </a:r>
          </a:p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endParaRPr lang="en-US" altLang="en-US" sz="2400"/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 noGrp="1"/>
          </p:cNvSpPr>
          <p:nvPr/>
        </p:nvSpPr>
        <p:spPr>
          <a:xfrm>
            <a:off x="848360" y="1618615"/>
            <a:ext cx="2682875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>
                <a:solidFill>
                  <a:schemeClr val="tx1"/>
                </a:solidFill>
              </a:rPr>
              <a:t>Виклики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для </a:t>
            </a:r>
            <a:r>
              <a:rPr lang="uk-UA" altLang="en-US" sz="2400">
                <a:solidFill>
                  <a:schemeClr val="tx1"/>
                </a:solidFill>
              </a:rPr>
              <a:t>І</a:t>
            </a:r>
            <a:r>
              <a:rPr lang="en-US" altLang="en-US" sz="2400">
                <a:solidFill>
                  <a:schemeClr val="tx1"/>
                </a:solidFill>
              </a:rPr>
              <a:t>мпортерів</a:t>
            </a:r>
          </a:p>
        </p:txBody>
      </p:sp>
      <p:sp>
        <p:nvSpPr>
          <p:cNvPr id="2" name="Заголовок 1"/>
          <p:cNvSpPr txBox="1">
            <a:spLocks noGrp="1"/>
          </p:cNvSpPr>
          <p:nvPr/>
        </p:nvSpPr>
        <p:spPr>
          <a:xfrm>
            <a:off x="8549005" y="1618615"/>
            <a:ext cx="2887980" cy="76771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>
                <a:solidFill>
                  <a:schemeClr val="tx1"/>
                </a:solidFill>
              </a:rPr>
              <a:t>Виклики</a:t>
            </a:r>
            <a:br>
              <a:rPr lang="en-US" altLang="en-US" sz="2400">
                <a:solidFill>
                  <a:schemeClr val="tx1"/>
                </a:solidFill>
              </a:rPr>
            </a:br>
            <a:r>
              <a:rPr lang="en-US" altLang="en-US" sz="2400">
                <a:solidFill>
                  <a:schemeClr val="tx1"/>
                </a:solidFill>
              </a:rPr>
              <a:t>для </a:t>
            </a:r>
            <a:r>
              <a:rPr lang="ru-RU" altLang="en-US" sz="2400">
                <a:solidFill>
                  <a:schemeClr val="tx1"/>
                </a:solidFill>
              </a:rPr>
              <a:t>Е</a:t>
            </a:r>
            <a:r>
              <a:rPr lang="en-US" altLang="en-US" sz="2400">
                <a:solidFill>
                  <a:schemeClr val="tx1"/>
                </a:solidFill>
              </a:rPr>
              <a:t>кспортерів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5790" y="2566035"/>
            <a:ext cx="3133090" cy="862965"/>
          </a:xfrm>
          <a:prstGeom prst="roundRect">
            <a:avLst>
              <a:gd name="adj" fmla="val 225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25"/>
          <p:cNvSpPr txBox="1"/>
          <p:nvPr/>
        </p:nvSpPr>
        <p:spPr>
          <a:xfrm>
            <a:off x="848360" y="2689225"/>
            <a:ext cx="268287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Вимоги щодо здійснення авансових платежів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05790" y="3526790"/>
            <a:ext cx="3133090" cy="862965"/>
          </a:xfrm>
          <a:prstGeom prst="roundRect">
            <a:avLst>
              <a:gd name="adj" fmla="val 225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25"/>
          <p:cNvSpPr txBox="1"/>
          <p:nvPr/>
        </p:nvSpPr>
        <p:spPr>
          <a:xfrm>
            <a:off x="848360" y="3753485"/>
            <a:ext cx="2682875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П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ідвищені ризики країни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85470" y="4487545"/>
            <a:ext cx="3133090" cy="862965"/>
          </a:xfrm>
          <a:prstGeom prst="roundRect">
            <a:avLst>
              <a:gd name="adj" fmla="val 225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25"/>
          <p:cNvSpPr txBox="1"/>
          <p:nvPr/>
        </p:nvSpPr>
        <p:spPr>
          <a:xfrm>
            <a:off x="828040" y="4634230"/>
            <a:ext cx="268287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Л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огістичні</a:t>
            </a:r>
            <a:b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та транспортні ризики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05790" y="5448300"/>
            <a:ext cx="3133090" cy="862965"/>
          </a:xfrm>
          <a:prstGeom prst="roundRect">
            <a:avLst>
              <a:gd name="adj" fmla="val 225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25"/>
          <p:cNvSpPr txBox="1"/>
          <p:nvPr/>
        </p:nvSpPr>
        <p:spPr>
          <a:xfrm>
            <a:off x="848360" y="5570855"/>
            <a:ext cx="268287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В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алютні ризики та регуляторні обмеження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8286115" y="2566035"/>
            <a:ext cx="3276600" cy="862965"/>
          </a:xfrm>
          <a:prstGeom prst="roundRect">
            <a:avLst>
              <a:gd name="adj" fmla="val 225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25"/>
          <p:cNvSpPr txBox="1"/>
          <p:nvPr/>
        </p:nvSpPr>
        <p:spPr>
          <a:xfrm>
            <a:off x="8482330" y="2689225"/>
            <a:ext cx="304038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В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ідмова контрагентів від авансової форми розрахунків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8286115" y="3646170"/>
            <a:ext cx="3276600" cy="1062355"/>
          </a:xfrm>
          <a:prstGeom prst="roundRect">
            <a:avLst>
              <a:gd name="adj" fmla="val 1990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25"/>
          <p:cNvSpPr txBox="1"/>
          <p:nvPr/>
        </p:nvSpPr>
        <p:spPr>
          <a:xfrm>
            <a:off x="8510270" y="3769360"/>
            <a:ext cx="304038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О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бмеженість фінансових, людських та енергетичних ресурсів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8286115" y="5093335"/>
            <a:ext cx="3276600" cy="862965"/>
          </a:xfrm>
          <a:prstGeom prst="roundRect">
            <a:avLst>
              <a:gd name="adj" fmla="val 225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25"/>
          <p:cNvSpPr txBox="1"/>
          <p:nvPr/>
        </p:nvSpPr>
        <p:spPr>
          <a:xfrm>
            <a:off x="8510905" y="5216525"/>
            <a:ext cx="304038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Л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огістична вразливість та обмеження умов поставки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53" name="Curved Connector 52"/>
          <p:cNvCxnSpPr>
            <a:stCxn id="5" idx="3"/>
            <a:endCxn id="52" idx="2"/>
          </p:cNvCxnSpPr>
          <p:nvPr/>
        </p:nvCxnSpPr>
        <p:spPr>
          <a:xfrm>
            <a:off x="3738880" y="2997835"/>
            <a:ext cx="1381760" cy="1033145"/>
          </a:xfrm>
          <a:prstGeom prst="curvedConnector3">
            <a:avLst>
              <a:gd name="adj1" fmla="val 50000"/>
            </a:avLst>
          </a:prstGeom>
          <a:noFill/>
          <a:ln w="25400" cap="flat">
            <a:solidFill>
              <a:schemeClr val="bg1"/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4" name="Curved Connector 53"/>
          <p:cNvCxnSpPr>
            <a:stCxn id="33" idx="3"/>
            <a:endCxn id="52" idx="2"/>
          </p:cNvCxnSpPr>
          <p:nvPr/>
        </p:nvCxnSpPr>
        <p:spPr>
          <a:xfrm>
            <a:off x="3738880" y="3958590"/>
            <a:ext cx="1381760" cy="72390"/>
          </a:xfrm>
          <a:prstGeom prst="curvedConnector3">
            <a:avLst>
              <a:gd name="adj1" fmla="val 50000"/>
            </a:avLst>
          </a:prstGeom>
          <a:noFill/>
          <a:ln w="254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5" name="Curved Connector 54"/>
          <p:cNvCxnSpPr>
            <a:stCxn id="38" idx="3"/>
            <a:endCxn id="52" idx="2"/>
          </p:cNvCxnSpPr>
          <p:nvPr/>
        </p:nvCxnSpPr>
        <p:spPr>
          <a:xfrm flipV="1">
            <a:off x="3718560" y="4030980"/>
            <a:ext cx="1402080" cy="888365"/>
          </a:xfrm>
          <a:prstGeom prst="curvedConnector3">
            <a:avLst>
              <a:gd name="adj1" fmla="val 50000"/>
            </a:avLst>
          </a:prstGeom>
          <a:noFill/>
          <a:ln w="254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6" name="Curved Connector 55"/>
          <p:cNvCxnSpPr>
            <a:stCxn id="43" idx="3"/>
            <a:endCxn id="52" idx="2"/>
          </p:cNvCxnSpPr>
          <p:nvPr/>
        </p:nvCxnSpPr>
        <p:spPr>
          <a:xfrm flipV="1">
            <a:off x="3738880" y="4030980"/>
            <a:ext cx="1381760" cy="1849120"/>
          </a:xfrm>
          <a:prstGeom prst="curvedConnector3">
            <a:avLst>
              <a:gd name="adj1" fmla="val 50000"/>
            </a:avLst>
          </a:prstGeom>
          <a:noFill/>
          <a:ln w="254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7" name="Curved Connector 56"/>
          <p:cNvCxnSpPr>
            <a:stCxn id="46" idx="1"/>
            <a:endCxn id="52" idx="6"/>
          </p:cNvCxnSpPr>
          <p:nvPr/>
        </p:nvCxnSpPr>
        <p:spPr>
          <a:xfrm rot="10800000" flipV="1">
            <a:off x="7071360" y="2997835"/>
            <a:ext cx="1214755" cy="1033145"/>
          </a:xfrm>
          <a:prstGeom prst="curvedConnector3">
            <a:avLst>
              <a:gd name="adj1" fmla="val 49974"/>
            </a:avLst>
          </a:prstGeom>
          <a:noFill/>
          <a:ln w="25400" cap="flat">
            <a:solidFill>
              <a:schemeClr val="bg1"/>
            </a:solidFill>
            <a:prstDash val="solid"/>
            <a:miter lim="800000"/>
            <a:head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7" name="Curved Connector 66"/>
          <p:cNvCxnSpPr>
            <a:stCxn id="48" idx="1"/>
            <a:endCxn id="52" idx="6"/>
          </p:cNvCxnSpPr>
          <p:nvPr/>
        </p:nvCxnSpPr>
        <p:spPr>
          <a:xfrm rot="10800000">
            <a:off x="7070725" y="4030345"/>
            <a:ext cx="1214755" cy="146685"/>
          </a:xfrm>
          <a:prstGeom prst="curvedConnector3">
            <a:avLst>
              <a:gd name="adj1" fmla="val 49974"/>
            </a:avLst>
          </a:prstGeom>
          <a:noFill/>
          <a:ln w="25400" cap="flat">
            <a:solidFill>
              <a:schemeClr val="bg1"/>
            </a:solidFill>
            <a:prstDash val="solid"/>
            <a:miter lim="800000"/>
            <a:head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6" name="Curved Connector 75"/>
          <p:cNvCxnSpPr>
            <a:stCxn id="50" idx="1"/>
            <a:endCxn id="52" idx="6"/>
          </p:cNvCxnSpPr>
          <p:nvPr/>
        </p:nvCxnSpPr>
        <p:spPr>
          <a:xfrm rot="10800000">
            <a:off x="7070725" y="4030345"/>
            <a:ext cx="1214755" cy="1494155"/>
          </a:xfrm>
          <a:prstGeom prst="curvedConnector3">
            <a:avLst>
              <a:gd name="adj1" fmla="val 49974"/>
            </a:avLst>
          </a:prstGeom>
          <a:noFill/>
          <a:ln w="25400" cap="flat">
            <a:solidFill>
              <a:schemeClr val="bg1"/>
            </a:solidFill>
            <a:prstDash val="solid"/>
            <a:miter lim="800000"/>
            <a:head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8" name="Picture 7" descr="Карта_Украин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5220" y="3272790"/>
            <a:ext cx="2489835" cy="16408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6219825" cy="11430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ЗЕД та документарні операції:</a:t>
            </a:r>
          </a:p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реалії сьогодення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2272665" y="1995170"/>
            <a:ext cx="3133090" cy="707390"/>
          </a:xfrm>
          <a:prstGeom prst="roundRect">
            <a:avLst>
              <a:gd name="adj" fmla="val 225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25"/>
          <p:cNvSpPr txBox="1"/>
          <p:nvPr/>
        </p:nvSpPr>
        <p:spPr>
          <a:xfrm>
            <a:off x="2540635" y="2052320"/>
            <a:ext cx="268287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Покритий</a:t>
            </a:r>
            <a:b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імпортний акредитив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72665" y="2828290"/>
            <a:ext cx="3133090" cy="707390"/>
          </a:xfrm>
          <a:prstGeom prst="roundRect">
            <a:avLst>
              <a:gd name="adj" fmla="val 225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25"/>
          <p:cNvSpPr txBox="1"/>
          <p:nvPr/>
        </p:nvSpPr>
        <p:spPr>
          <a:xfrm>
            <a:off x="2591435" y="2901315"/>
            <a:ext cx="268287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Непокритий</a:t>
            </a:r>
            <a:b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імпортний акредитив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272665" y="3661410"/>
            <a:ext cx="3133090" cy="707390"/>
          </a:xfrm>
          <a:prstGeom prst="roundRect">
            <a:avLst>
              <a:gd name="adj" fmla="val 225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25"/>
          <p:cNvSpPr txBox="1"/>
          <p:nvPr/>
        </p:nvSpPr>
        <p:spPr>
          <a:xfrm>
            <a:off x="2591435" y="3734435"/>
            <a:ext cx="268287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Постімпортне фінансування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272665" y="4494530"/>
            <a:ext cx="3133090" cy="707390"/>
          </a:xfrm>
          <a:prstGeom prst="roundRect">
            <a:avLst>
              <a:gd name="adj" fmla="val 225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25"/>
          <p:cNvSpPr txBox="1"/>
          <p:nvPr/>
        </p:nvSpPr>
        <p:spPr>
          <a:xfrm>
            <a:off x="2574925" y="4600575"/>
            <a:ext cx="268287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Постекспортне фінансування (негоціація)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272665" y="5327650"/>
            <a:ext cx="3133090" cy="960120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25"/>
          <p:cNvSpPr txBox="1"/>
          <p:nvPr/>
        </p:nvSpPr>
        <p:spPr>
          <a:xfrm>
            <a:off x="2574925" y="5516245"/>
            <a:ext cx="232727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Банківські</a:t>
            </a:r>
            <a:b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гарантії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855970" y="1995170"/>
            <a:ext cx="5730240" cy="707390"/>
          </a:xfrm>
          <a:prstGeom prst="roundRect">
            <a:avLst>
              <a:gd name="adj" fmla="val 22590"/>
            </a:avLst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5856605" y="2828290"/>
            <a:ext cx="5729605" cy="707390"/>
          </a:xfrm>
          <a:prstGeom prst="roundRect">
            <a:avLst>
              <a:gd name="adj" fmla="val 22590"/>
            </a:avLst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5856605" y="3661410"/>
            <a:ext cx="5729605" cy="707390"/>
          </a:xfrm>
          <a:prstGeom prst="roundRect">
            <a:avLst>
              <a:gd name="adj" fmla="val 22590"/>
            </a:avLst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5857240" y="4494530"/>
            <a:ext cx="5745480" cy="707390"/>
          </a:xfrm>
          <a:prstGeom prst="roundRect">
            <a:avLst>
              <a:gd name="adj" fmla="val 22590"/>
            </a:avLst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5867400" y="5327650"/>
            <a:ext cx="5718810" cy="960755"/>
          </a:xfrm>
          <a:prstGeom prst="roundRect">
            <a:avLst>
              <a:gd name="adj" fmla="val 16259"/>
            </a:avLst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5977890" y="2028825"/>
            <a:ext cx="499999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наявність вільних грошових коштів у клієнта; хеджування від</a:t>
            </a:r>
            <a:r>
              <a:rPr lang="uk-UA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зростання валютного курсу; можливість уникнути авансових платежів; можливість отримати</a:t>
            </a:r>
            <a:r>
              <a:rPr lang="uk-UA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відстрочку платежу від контрагента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77890" y="2940050"/>
            <a:ext cx="509079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потреба у кредитуванні, можливість уникнути авансових</a:t>
            </a:r>
            <a:r>
              <a:rPr lang="uk-UA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платежів; можливість отримати відстрочку платежу від контрагента</a:t>
            </a:r>
          </a:p>
        </p:txBody>
      </p:sp>
      <p:sp>
        <p:nvSpPr>
          <p:cNvPr id="27" name="TextBox 25"/>
          <p:cNvSpPr txBox="1"/>
          <p:nvPr/>
        </p:nvSpPr>
        <p:spPr>
          <a:xfrm>
            <a:off x="5977890" y="3791585"/>
            <a:ext cx="499999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потреба у кредитуванні, можливість уникнути авансових платежів;</a:t>
            </a:r>
            <a:r>
              <a:rPr lang="uk-UA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можливість отримати відстрочку платежу від іноземного банку</a:t>
            </a:r>
          </a:p>
        </p:txBody>
      </p:sp>
      <p:sp>
        <p:nvSpPr>
          <p:cNvPr id="28" name="TextBox 25"/>
          <p:cNvSpPr txBox="1"/>
          <p:nvPr/>
        </p:nvSpPr>
        <p:spPr>
          <a:xfrm>
            <a:off x="5977890" y="4530725"/>
            <a:ext cx="536130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потреба клієнта в отриманні виручки раніше, ніж</a:t>
            </a:r>
            <a:r>
              <a:rPr lang="uk-UA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передбачає відстрочка платежу; можливість укласти контракт з контрагентом, який наполягає на</a:t>
            </a:r>
            <a:r>
              <a:rPr lang="uk-UA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відстрочці платежу; можливість збільшити відстрочку платежу</a:t>
            </a:r>
          </a:p>
        </p:txBody>
      </p:sp>
      <p:sp>
        <p:nvSpPr>
          <p:cNvPr id="29" name="TextBox 25"/>
          <p:cNvSpPr txBox="1"/>
          <p:nvPr/>
        </p:nvSpPr>
        <p:spPr>
          <a:xfrm>
            <a:off x="5977890" y="5389880"/>
            <a:ext cx="566801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можливість забезпечення будь-яких зобов'язань, передбачених контрактом; не</a:t>
            </a:r>
            <a:r>
              <a:rPr lang="uk-UA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є платіжним інструментом на відміну від документарного акредитива; можливість отримання</a:t>
            </a:r>
            <a:r>
              <a:rPr lang="uk-UA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комерційного кредиту - для експортера (гарантія повернення авансового платежу), для імпортера</a:t>
            </a:r>
            <a:r>
              <a:rPr lang="uk-UA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(платіжна гарантія)</a:t>
            </a:r>
          </a:p>
        </p:txBody>
      </p:sp>
      <p:cxnSp>
        <p:nvCxnSpPr>
          <p:cNvPr id="30" name="Straight Connector 29"/>
          <p:cNvCxnSpPr>
            <a:stCxn id="5" idx="3"/>
            <a:endCxn id="20" idx="1"/>
          </p:cNvCxnSpPr>
          <p:nvPr/>
        </p:nvCxnSpPr>
        <p:spPr>
          <a:xfrm>
            <a:off x="5405755" y="2348865"/>
            <a:ext cx="450215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Straight Connector 30"/>
          <p:cNvCxnSpPr>
            <a:stCxn id="10" idx="3"/>
            <a:endCxn id="21" idx="1"/>
          </p:cNvCxnSpPr>
          <p:nvPr/>
        </p:nvCxnSpPr>
        <p:spPr>
          <a:xfrm>
            <a:off x="5405755" y="3181985"/>
            <a:ext cx="450850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Straight Connector 33"/>
          <p:cNvCxnSpPr>
            <a:stCxn id="13" idx="3"/>
            <a:endCxn id="22" idx="1"/>
          </p:cNvCxnSpPr>
          <p:nvPr/>
        </p:nvCxnSpPr>
        <p:spPr>
          <a:xfrm>
            <a:off x="5405755" y="4015105"/>
            <a:ext cx="450850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5" name="Straight Connector 34"/>
          <p:cNvCxnSpPr>
            <a:stCxn id="16" idx="3"/>
            <a:endCxn id="23" idx="1"/>
          </p:cNvCxnSpPr>
          <p:nvPr/>
        </p:nvCxnSpPr>
        <p:spPr>
          <a:xfrm>
            <a:off x="5405755" y="4848225"/>
            <a:ext cx="451485" cy="0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Straight Connector 35"/>
          <p:cNvCxnSpPr>
            <a:stCxn id="18" idx="3"/>
            <a:endCxn id="24" idx="1"/>
          </p:cNvCxnSpPr>
          <p:nvPr/>
        </p:nvCxnSpPr>
        <p:spPr>
          <a:xfrm>
            <a:off x="5405755" y="5807710"/>
            <a:ext cx="461645" cy="635"/>
          </a:xfrm>
          <a:prstGeom prst="line">
            <a:avLst/>
          </a:prstGeom>
          <a:noFill/>
          <a:ln w="2540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0" name="Rounded Rectangle 39"/>
          <p:cNvSpPr/>
          <p:nvPr/>
        </p:nvSpPr>
        <p:spPr>
          <a:xfrm>
            <a:off x="586105" y="1995170"/>
            <a:ext cx="1042035" cy="4284980"/>
          </a:xfrm>
          <a:prstGeom prst="roundRect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" name="Заголовок 1"/>
          <p:cNvSpPr txBox="1">
            <a:spLocks noGrp="1"/>
          </p:cNvSpPr>
          <p:nvPr/>
        </p:nvSpPr>
        <p:spPr>
          <a:xfrm rot="16200000">
            <a:off x="-566420" y="3636010"/>
            <a:ext cx="3347720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>
                <a:solidFill>
                  <a:schemeClr val="bg1"/>
                </a:solidFill>
              </a:rPr>
              <a:t>Шляхи вирішення:</a:t>
            </a:r>
          </a:p>
          <a:p>
            <a:pPr algn="ctr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>
                <a:solidFill>
                  <a:schemeClr val="bg1"/>
                </a:solidFill>
              </a:rPr>
              <a:t>інструменти</a:t>
            </a:r>
          </a:p>
        </p:txBody>
      </p:sp>
      <p:sp>
        <p:nvSpPr>
          <p:cNvPr id="41" name="Oval 40"/>
          <p:cNvSpPr/>
          <p:nvPr/>
        </p:nvSpPr>
        <p:spPr>
          <a:xfrm>
            <a:off x="2210435" y="2259965"/>
            <a:ext cx="137160" cy="137160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2210435" y="3093085"/>
            <a:ext cx="137160" cy="137160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2210435" y="3926205"/>
            <a:ext cx="137160" cy="137160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2210435" y="4759325"/>
            <a:ext cx="137160" cy="137160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2210435" y="5721350"/>
            <a:ext cx="137160" cy="137160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61" name="Straight Connector 60"/>
          <p:cNvCxnSpPr>
            <a:stCxn id="41" idx="2"/>
          </p:cNvCxnSpPr>
          <p:nvPr/>
        </p:nvCxnSpPr>
        <p:spPr>
          <a:xfrm flipH="1">
            <a:off x="1627505" y="2328545"/>
            <a:ext cx="582930" cy="0"/>
          </a:xfrm>
          <a:prstGeom prst="line">
            <a:avLst/>
          </a:prstGeom>
          <a:noFill/>
          <a:ln w="25400" cap="flat">
            <a:solidFill>
              <a:srgbClr val="0033CC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2" name="Straight Connector 61"/>
          <p:cNvCxnSpPr>
            <a:stCxn id="42" idx="2"/>
          </p:cNvCxnSpPr>
          <p:nvPr/>
        </p:nvCxnSpPr>
        <p:spPr>
          <a:xfrm flipH="1">
            <a:off x="1623695" y="3161665"/>
            <a:ext cx="586740" cy="0"/>
          </a:xfrm>
          <a:prstGeom prst="line">
            <a:avLst/>
          </a:prstGeom>
          <a:noFill/>
          <a:ln w="25400" cap="flat">
            <a:solidFill>
              <a:srgbClr val="0033CC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4" name="Straight Connector 63"/>
          <p:cNvCxnSpPr>
            <a:stCxn id="58" idx="2"/>
          </p:cNvCxnSpPr>
          <p:nvPr/>
        </p:nvCxnSpPr>
        <p:spPr>
          <a:xfrm flipH="1">
            <a:off x="1619250" y="3994785"/>
            <a:ext cx="591185" cy="0"/>
          </a:xfrm>
          <a:prstGeom prst="line">
            <a:avLst/>
          </a:prstGeom>
          <a:noFill/>
          <a:ln w="25400" cap="flat">
            <a:solidFill>
              <a:srgbClr val="0033CC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5" name="Straight Connector 64"/>
          <p:cNvCxnSpPr>
            <a:stCxn id="59" idx="2"/>
          </p:cNvCxnSpPr>
          <p:nvPr/>
        </p:nvCxnSpPr>
        <p:spPr>
          <a:xfrm flipH="1">
            <a:off x="1606550" y="4827905"/>
            <a:ext cx="603885" cy="0"/>
          </a:xfrm>
          <a:prstGeom prst="line">
            <a:avLst/>
          </a:prstGeom>
          <a:noFill/>
          <a:ln w="25400" cap="flat">
            <a:solidFill>
              <a:srgbClr val="0033CC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6" name="Straight Connector 65"/>
          <p:cNvCxnSpPr>
            <a:stCxn id="60" idx="2"/>
          </p:cNvCxnSpPr>
          <p:nvPr/>
        </p:nvCxnSpPr>
        <p:spPr>
          <a:xfrm flipH="1">
            <a:off x="1614805" y="5789930"/>
            <a:ext cx="595630" cy="0"/>
          </a:xfrm>
          <a:prstGeom prst="line">
            <a:avLst/>
          </a:prstGeom>
          <a:noFill/>
          <a:ln w="25400" cap="flat">
            <a:solidFill>
              <a:srgbClr val="0033CC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custDataLst>
      <p:tags r:id="rId1"/>
    </p:custData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3" name="Picture 4" descr="Picture 4"/>
          <p:cNvPicPr>
            <a:picLocks noChangeAspect="1"/>
          </p:cNvPicPr>
          <p:nvPr/>
        </p:nvPicPr>
        <p:blipFill>
          <a:blip r:embed="rId2">
            <a:alphaModFix amt="73000"/>
          </a:blip>
          <a:stretch>
            <a:fillRect/>
          </a:stretch>
        </p:blipFill>
        <p:spPr>
          <a:xfrm>
            <a:off x="2635179" y="-2375060"/>
            <a:ext cx="6858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85" name="Picture 27" descr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250" y="795020"/>
            <a:ext cx="1237615" cy="84201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Rounded Rectangle 1"/>
          <p:cNvSpPr/>
          <p:nvPr/>
        </p:nvSpPr>
        <p:spPr>
          <a:xfrm>
            <a:off x="2926080" y="2697360"/>
            <a:ext cx="6263640" cy="1758713"/>
          </a:xfrm>
          <a:prstGeom prst="roundRect">
            <a:avLst/>
          </a:prstGeom>
          <a:noFill/>
          <a:ln w="25400">
            <a:solidFill>
              <a:srgbClr val="7BD3F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6080" y="3004185"/>
            <a:ext cx="6263640" cy="1145540"/>
          </a:xfrm>
        </p:spPr>
        <p:txBody>
          <a:bodyPr anchor="ctr" anchorCtr="0"/>
          <a:lstStyle/>
          <a:p>
            <a:pPr algn="ctr"/>
            <a:r>
              <a:rPr lang="uk-UA" dirty="0"/>
              <a:t>Акредитиви</a:t>
            </a:r>
          </a:p>
        </p:txBody>
      </p:sp>
      <p:pic>
        <p:nvPicPr>
          <p:cNvPr id="5" name="Picture 4" descr="D:/Clients/UkrExim Bank/Presentation/20260909 Торгівельне фінансування/IMG/Круги_2.pngКруги_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19700" y="4956810"/>
            <a:ext cx="1752600" cy="11658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4257675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Непокритий</a:t>
            </a:r>
            <a:br>
              <a:rPr lang="en-US" altLang="en-US" sz="2400"/>
            </a:br>
            <a:r>
              <a:rPr lang="en-US" altLang="en-US" sz="2400"/>
              <a:t>імпортний акредитив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 noGrp="1"/>
          </p:cNvSpPr>
          <p:nvPr/>
        </p:nvSpPr>
        <p:spPr>
          <a:xfrm>
            <a:off x="848360" y="1456055"/>
            <a:ext cx="3453130" cy="74485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10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Сутність непокритого імпортного акредитива: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9760" y="2243455"/>
            <a:ext cx="4085590" cy="2290445"/>
          </a:xfrm>
          <a:prstGeom prst="roundRect">
            <a:avLst>
              <a:gd name="adj" fmla="val 1337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25"/>
          <p:cNvSpPr txBox="1"/>
          <p:nvPr/>
        </p:nvSpPr>
        <p:spPr>
          <a:xfrm>
            <a:off x="848360" y="2480310"/>
            <a:ext cx="3920490" cy="181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обов’язання банку-емітента (Укрексімбанк) перед бенефіціаром (постачальником) здійснити платіж проти належного представлення документів за акредитивом,</a:t>
            </a:r>
            <a:b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 забезпеченим власними</a:t>
            </a:r>
            <a:b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грошовими коштами імпортера.</a:t>
            </a:r>
          </a:p>
        </p:txBody>
      </p:sp>
      <p:sp>
        <p:nvSpPr>
          <p:cNvPr id="10" name="Заголовок 1"/>
          <p:cNvSpPr txBox="1">
            <a:spLocks noGrp="1"/>
          </p:cNvSpPr>
          <p:nvPr/>
        </p:nvSpPr>
        <p:spPr>
          <a:xfrm>
            <a:off x="6277610" y="1456055"/>
            <a:ext cx="4011295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Використовувати непокриті імпортні акредитиви доцільно, коли імпортер:</a:t>
            </a:r>
          </a:p>
        </p:txBody>
      </p:sp>
      <p:sp>
        <p:nvSpPr>
          <p:cNvPr id="13" name="TextBox 25"/>
          <p:cNvSpPr txBox="1"/>
          <p:nvPr/>
        </p:nvSpPr>
        <p:spPr>
          <a:xfrm>
            <a:off x="6662420" y="2433320"/>
            <a:ext cx="4690745" cy="3923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здійснює закупівлі на нових ринках або співпрацює з новим контрагентом-постачальником;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розглядає акредитив в якості альтернативи авансовим платежам та не бажає відволікати власні кошти для забезпечення оплати у сфері закупівель (наприклад, покритий імпортний акредитив);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бажає здійснити оплату після підтвердження факту відвантаження/поставки та виконання постачальником певних умов, передбачених умовами контракту (акредитива);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шукає можливість отримати додатковий кредит з дати платежу за акредитивом.</a:t>
            </a:r>
          </a:p>
        </p:txBody>
      </p:sp>
      <p:pic>
        <p:nvPicPr>
          <p:cNvPr id="15" name="Picture 14" descr="D:/Clients/UkrExim Bank/Presentation/20260909 Торгівельне фінансування/IMG/Круги_2.pngКруги_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904105"/>
            <a:ext cx="3815080" cy="2051050"/>
          </a:xfrm>
          <a:prstGeom prst="rect">
            <a:avLst/>
          </a:prstGeom>
        </p:spPr>
      </p:pic>
      <p:sp>
        <p:nvSpPr>
          <p:cNvPr id="19" name="Right Triangle 18"/>
          <p:cNvSpPr/>
          <p:nvPr/>
        </p:nvSpPr>
        <p:spPr>
          <a:xfrm rot="10800000" flipH="1">
            <a:off x="3348355" y="4533900"/>
            <a:ext cx="728345" cy="578485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Галка_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155" y="1377950"/>
            <a:ext cx="969010" cy="83947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007735" y="1194435"/>
            <a:ext cx="5565775" cy="5373370"/>
          </a:xfrm>
          <a:prstGeom prst="roundRect">
            <a:avLst>
              <a:gd name="adj" fmla="val 6953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3015" y="2520315"/>
            <a:ext cx="234950" cy="197485"/>
          </a:xfrm>
          <a:prstGeom prst="rect">
            <a:avLst/>
          </a:prstGeom>
        </p:spPr>
      </p:pic>
      <p:pic>
        <p:nvPicPr>
          <p:cNvPr id="3" name="Picture 2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7940" y="3362960"/>
            <a:ext cx="234950" cy="197485"/>
          </a:xfrm>
          <a:prstGeom prst="rect">
            <a:avLst/>
          </a:prstGeom>
        </p:spPr>
      </p:pic>
      <p:pic>
        <p:nvPicPr>
          <p:cNvPr id="7" name="Picture 6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7940" y="4712335"/>
            <a:ext cx="234950" cy="197485"/>
          </a:xfrm>
          <a:prstGeom prst="rect">
            <a:avLst/>
          </a:prstGeom>
        </p:spPr>
      </p:pic>
      <p:pic>
        <p:nvPicPr>
          <p:cNvPr id="8" name="Picture 7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7940" y="5801360"/>
            <a:ext cx="234950" cy="1974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6323330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Схема здійснення</a:t>
            </a:r>
            <a:br>
              <a:rPr lang="en-US" altLang="en-US" sz="2400"/>
            </a:br>
            <a:r>
              <a:rPr lang="en-US" altLang="en-US" sz="2400"/>
              <a:t>непокритого імпортного акредитива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 noGrp="1"/>
          </p:cNvSpPr>
          <p:nvPr/>
        </p:nvSpPr>
        <p:spPr>
          <a:xfrm>
            <a:off x="605155" y="1297940"/>
            <a:ext cx="3453130" cy="65849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ru-RU" altLang="en-US" sz="2000">
                <a:solidFill>
                  <a:schemeClr val="tx1"/>
                </a:solidFill>
              </a:rPr>
              <a:t>К</a:t>
            </a:r>
            <a:r>
              <a:rPr lang="en-US" altLang="en-US" sz="2000">
                <a:solidFill>
                  <a:schemeClr val="tx1"/>
                </a:solidFill>
              </a:rPr>
              <a:t>лючові етапи та періоди</a:t>
            </a:r>
          </a:p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endParaRPr lang="en-US" altLang="en-US" sz="2000">
              <a:solidFill>
                <a:schemeClr val="tx1"/>
              </a:solidFill>
            </a:endParaRPr>
          </a:p>
        </p:txBody>
      </p:sp>
      <p:sp>
        <p:nvSpPr>
          <p:cNvPr id="64" name="Rounded Rectangle 63"/>
          <p:cNvSpPr/>
          <p:nvPr>
            <p:custDataLst>
              <p:tags r:id="rId2"/>
            </p:custDataLst>
          </p:nvPr>
        </p:nvSpPr>
        <p:spPr>
          <a:xfrm>
            <a:off x="630555" y="2386965"/>
            <a:ext cx="1985010" cy="1041400"/>
          </a:xfrm>
          <a:prstGeom prst="roundRect">
            <a:avLst>
              <a:gd name="adj" fmla="val 15792"/>
            </a:avLst>
          </a:prstGeom>
          <a:solidFill>
            <a:srgbClr val="0040BE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 Box 64"/>
          <p:cNvSpPr txBox="1"/>
          <p:nvPr>
            <p:custDataLst>
              <p:tags r:id="rId3"/>
            </p:custDataLst>
          </p:nvPr>
        </p:nvSpPr>
        <p:spPr>
          <a:xfrm>
            <a:off x="839470" y="2635885"/>
            <a:ext cx="1776730" cy="658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Відкриття акредитива</a:t>
            </a:r>
          </a:p>
        </p:txBody>
      </p:sp>
      <p:grpSp>
        <p:nvGrpSpPr>
          <p:cNvPr id="66" name="Group 65"/>
          <p:cNvGrpSpPr/>
          <p:nvPr>
            <p:custDataLst>
              <p:tags r:id="rId4"/>
            </p:custDataLst>
          </p:nvPr>
        </p:nvGrpSpPr>
        <p:grpSpPr>
          <a:xfrm>
            <a:off x="791845" y="2147570"/>
            <a:ext cx="501650" cy="348615"/>
            <a:chOff x="4418" y="2419"/>
            <a:chExt cx="790" cy="549"/>
          </a:xfrm>
        </p:grpSpPr>
        <p:sp>
          <p:nvSpPr>
            <p:cNvPr id="67" name="Oval 66"/>
            <p:cNvSpPr/>
            <p:nvPr>
              <p:custDataLst>
                <p:tags r:id="rId32"/>
              </p:custDataLst>
            </p:nvPr>
          </p:nvSpPr>
          <p:spPr>
            <a:xfrm>
              <a:off x="4525" y="2419"/>
              <a:ext cx="549" cy="549"/>
            </a:xfrm>
            <a:prstGeom prst="ellipse">
              <a:avLst/>
            </a:prstGeom>
            <a:solidFill>
              <a:srgbClr val="0040B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Text Box 67"/>
            <p:cNvSpPr txBox="1"/>
            <p:nvPr>
              <p:custDataLst>
                <p:tags r:id="rId33"/>
              </p:custDataLst>
            </p:nvPr>
          </p:nvSpPr>
          <p:spPr>
            <a:xfrm>
              <a:off x="4418" y="2458"/>
              <a:ext cx="790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#1</a:t>
              </a:r>
            </a:p>
          </p:txBody>
        </p:sp>
      </p:grpSp>
      <p:sp>
        <p:nvSpPr>
          <p:cNvPr id="87" name="Rounded Rectangle 86"/>
          <p:cNvSpPr/>
          <p:nvPr>
            <p:custDataLst>
              <p:tags r:id="rId5"/>
            </p:custDataLst>
          </p:nvPr>
        </p:nvSpPr>
        <p:spPr>
          <a:xfrm>
            <a:off x="3893820" y="2386965"/>
            <a:ext cx="3014980" cy="1041400"/>
          </a:xfrm>
          <a:prstGeom prst="roundRect">
            <a:avLst>
              <a:gd name="adj" fmla="val 12073"/>
            </a:avLst>
          </a:prstGeom>
          <a:solidFill>
            <a:srgbClr val="0033CC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 Box 87"/>
          <p:cNvSpPr txBox="1"/>
          <p:nvPr>
            <p:custDataLst>
              <p:tags r:id="rId6"/>
            </p:custDataLst>
          </p:nvPr>
        </p:nvSpPr>
        <p:spPr>
          <a:xfrm>
            <a:off x="4102735" y="2592070"/>
            <a:ext cx="2611755" cy="749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Відвантаження продукції</a:t>
            </a:r>
            <a:b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та представлення документів за акредитивом</a:t>
            </a:r>
          </a:p>
        </p:txBody>
      </p:sp>
      <p:grpSp>
        <p:nvGrpSpPr>
          <p:cNvPr id="89" name="Group 88"/>
          <p:cNvGrpSpPr/>
          <p:nvPr>
            <p:custDataLst>
              <p:tags r:id="rId7"/>
            </p:custDataLst>
          </p:nvPr>
        </p:nvGrpSpPr>
        <p:grpSpPr>
          <a:xfrm>
            <a:off x="4055110" y="2167890"/>
            <a:ext cx="501650" cy="348615"/>
            <a:chOff x="4418" y="2419"/>
            <a:chExt cx="790" cy="549"/>
          </a:xfrm>
        </p:grpSpPr>
        <p:sp>
          <p:nvSpPr>
            <p:cNvPr id="90" name="Oval 89"/>
            <p:cNvSpPr/>
            <p:nvPr>
              <p:custDataLst>
                <p:tags r:id="rId30"/>
              </p:custDataLst>
            </p:nvPr>
          </p:nvSpPr>
          <p:spPr>
            <a:xfrm>
              <a:off x="4525" y="2419"/>
              <a:ext cx="549" cy="549"/>
            </a:xfrm>
            <a:prstGeom prst="ellipse">
              <a:avLst/>
            </a:prstGeom>
            <a:solidFill>
              <a:srgbClr val="0040B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Text Box 90"/>
            <p:cNvSpPr txBox="1"/>
            <p:nvPr>
              <p:custDataLst>
                <p:tags r:id="rId31"/>
              </p:custDataLst>
            </p:nvPr>
          </p:nvSpPr>
          <p:spPr>
            <a:xfrm>
              <a:off x="4418" y="2453"/>
              <a:ext cx="790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#</a:t>
              </a:r>
              <a:r>
                <a:rPr lang="uk-UA" alt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2</a:t>
              </a:r>
            </a:p>
          </p:txBody>
        </p:sp>
      </p:grpSp>
      <p:sp>
        <p:nvSpPr>
          <p:cNvPr id="97" name="Rounded Rectangle 96"/>
          <p:cNvSpPr/>
          <p:nvPr>
            <p:custDataLst>
              <p:tags r:id="rId8"/>
            </p:custDataLst>
          </p:nvPr>
        </p:nvSpPr>
        <p:spPr>
          <a:xfrm>
            <a:off x="7260590" y="2386965"/>
            <a:ext cx="1985010" cy="1041400"/>
          </a:xfrm>
          <a:prstGeom prst="roundRect">
            <a:avLst>
              <a:gd name="adj" fmla="val 15792"/>
            </a:avLst>
          </a:prstGeom>
          <a:solidFill>
            <a:srgbClr val="0040BE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 Box 97"/>
          <p:cNvSpPr txBox="1"/>
          <p:nvPr>
            <p:custDataLst>
              <p:tags r:id="rId9"/>
            </p:custDataLst>
          </p:nvPr>
        </p:nvSpPr>
        <p:spPr>
          <a:xfrm>
            <a:off x="7469505" y="2635885"/>
            <a:ext cx="1776730" cy="658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Платіж</a:t>
            </a:r>
            <a:b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за акредитивом</a:t>
            </a:r>
          </a:p>
        </p:txBody>
      </p:sp>
      <p:grpSp>
        <p:nvGrpSpPr>
          <p:cNvPr id="99" name="Group 98"/>
          <p:cNvGrpSpPr/>
          <p:nvPr>
            <p:custDataLst>
              <p:tags r:id="rId10"/>
            </p:custDataLst>
          </p:nvPr>
        </p:nvGrpSpPr>
        <p:grpSpPr>
          <a:xfrm>
            <a:off x="7421880" y="2147570"/>
            <a:ext cx="501650" cy="348615"/>
            <a:chOff x="4418" y="2419"/>
            <a:chExt cx="790" cy="549"/>
          </a:xfrm>
        </p:grpSpPr>
        <p:sp>
          <p:nvSpPr>
            <p:cNvPr id="100" name="Oval 99"/>
            <p:cNvSpPr/>
            <p:nvPr>
              <p:custDataLst>
                <p:tags r:id="rId28"/>
              </p:custDataLst>
            </p:nvPr>
          </p:nvSpPr>
          <p:spPr>
            <a:xfrm>
              <a:off x="4525" y="2419"/>
              <a:ext cx="549" cy="549"/>
            </a:xfrm>
            <a:prstGeom prst="ellipse">
              <a:avLst/>
            </a:prstGeom>
            <a:solidFill>
              <a:srgbClr val="0040B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Text Box 100"/>
            <p:cNvSpPr txBox="1"/>
            <p:nvPr>
              <p:custDataLst>
                <p:tags r:id="rId29"/>
              </p:custDataLst>
            </p:nvPr>
          </p:nvSpPr>
          <p:spPr>
            <a:xfrm>
              <a:off x="4418" y="2458"/>
              <a:ext cx="790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#</a:t>
              </a:r>
              <a:r>
                <a:rPr lang="uk-UA" alt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</a:t>
              </a:r>
            </a:p>
          </p:txBody>
        </p:sp>
      </p:grpSp>
      <p:sp>
        <p:nvSpPr>
          <p:cNvPr id="102" name="Rounded Rectangle 101"/>
          <p:cNvSpPr/>
          <p:nvPr>
            <p:custDataLst>
              <p:tags r:id="rId11"/>
            </p:custDataLst>
          </p:nvPr>
        </p:nvSpPr>
        <p:spPr>
          <a:xfrm>
            <a:off x="9601200" y="2386965"/>
            <a:ext cx="1985010" cy="1041400"/>
          </a:xfrm>
          <a:prstGeom prst="roundRect">
            <a:avLst>
              <a:gd name="adj" fmla="val 15792"/>
            </a:avLst>
          </a:prstGeom>
          <a:solidFill>
            <a:srgbClr val="0040BE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 Box 102"/>
          <p:cNvSpPr txBox="1"/>
          <p:nvPr>
            <p:custDataLst>
              <p:tags r:id="rId12"/>
            </p:custDataLst>
          </p:nvPr>
        </p:nvSpPr>
        <p:spPr>
          <a:xfrm>
            <a:off x="9810115" y="2656205"/>
            <a:ext cx="1776730" cy="658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Повернення кредиту</a:t>
            </a:r>
          </a:p>
        </p:txBody>
      </p:sp>
      <p:grpSp>
        <p:nvGrpSpPr>
          <p:cNvPr id="108" name="Group 107"/>
          <p:cNvGrpSpPr/>
          <p:nvPr>
            <p:custDataLst>
              <p:tags r:id="rId13"/>
            </p:custDataLst>
          </p:nvPr>
        </p:nvGrpSpPr>
        <p:grpSpPr>
          <a:xfrm>
            <a:off x="9762490" y="2167890"/>
            <a:ext cx="501650" cy="348615"/>
            <a:chOff x="4418" y="2419"/>
            <a:chExt cx="790" cy="549"/>
          </a:xfrm>
        </p:grpSpPr>
        <p:sp>
          <p:nvSpPr>
            <p:cNvPr id="109" name="Oval 108"/>
            <p:cNvSpPr/>
            <p:nvPr>
              <p:custDataLst>
                <p:tags r:id="rId26"/>
              </p:custDataLst>
            </p:nvPr>
          </p:nvSpPr>
          <p:spPr>
            <a:xfrm>
              <a:off x="4525" y="2419"/>
              <a:ext cx="549" cy="549"/>
            </a:xfrm>
            <a:prstGeom prst="ellipse">
              <a:avLst/>
            </a:prstGeom>
            <a:solidFill>
              <a:srgbClr val="0040B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Text Box 109"/>
            <p:cNvSpPr txBox="1"/>
            <p:nvPr>
              <p:custDataLst>
                <p:tags r:id="rId27"/>
              </p:custDataLst>
            </p:nvPr>
          </p:nvSpPr>
          <p:spPr>
            <a:xfrm>
              <a:off x="4418" y="2453"/>
              <a:ext cx="790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#</a:t>
              </a:r>
              <a:r>
                <a:rPr lang="uk-UA" alt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</a:t>
              </a:r>
            </a:p>
          </p:txBody>
        </p:sp>
      </p:grpSp>
      <p:cxnSp>
        <p:nvCxnSpPr>
          <p:cNvPr id="111" name="Straight Connector 110"/>
          <p:cNvCxnSpPr/>
          <p:nvPr/>
        </p:nvCxnSpPr>
        <p:spPr>
          <a:xfrm>
            <a:off x="1034415" y="4018915"/>
            <a:ext cx="0" cy="1907540"/>
          </a:xfrm>
          <a:prstGeom prst="line">
            <a:avLst/>
          </a:prstGeom>
          <a:noFill/>
          <a:ln w="2540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3" name="Oval 112"/>
          <p:cNvSpPr/>
          <p:nvPr>
            <p:custDataLst>
              <p:tags r:id="rId14"/>
            </p:custDataLst>
          </p:nvPr>
        </p:nvSpPr>
        <p:spPr>
          <a:xfrm>
            <a:off x="859790" y="4018915"/>
            <a:ext cx="348615" cy="348615"/>
          </a:xfrm>
          <a:prstGeom prst="ellipse">
            <a:avLst/>
          </a:prstGeom>
          <a:solidFill>
            <a:schemeClr val="bg1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Oval 115"/>
          <p:cNvSpPr/>
          <p:nvPr>
            <p:custDataLst>
              <p:tags r:id="rId15"/>
            </p:custDataLst>
          </p:nvPr>
        </p:nvSpPr>
        <p:spPr>
          <a:xfrm>
            <a:off x="859790" y="4942840"/>
            <a:ext cx="348615" cy="348615"/>
          </a:xfrm>
          <a:prstGeom prst="ellipse">
            <a:avLst/>
          </a:prstGeom>
          <a:solidFill>
            <a:schemeClr val="bg1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Oval 118"/>
          <p:cNvSpPr/>
          <p:nvPr>
            <p:custDataLst>
              <p:tags r:id="rId16"/>
            </p:custDataLst>
          </p:nvPr>
        </p:nvSpPr>
        <p:spPr>
          <a:xfrm>
            <a:off x="859790" y="5926455"/>
            <a:ext cx="348615" cy="348615"/>
          </a:xfrm>
          <a:prstGeom prst="ellipse">
            <a:avLst/>
          </a:prstGeom>
          <a:solidFill>
            <a:schemeClr val="bg1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Straight Connector 123"/>
          <p:cNvCxnSpPr/>
          <p:nvPr/>
        </p:nvCxnSpPr>
        <p:spPr>
          <a:xfrm>
            <a:off x="4297680" y="4018915"/>
            <a:ext cx="8255" cy="2084705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5" name="Oval 124"/>
          <p:cNvSpPr/>
          <p:nvPr>
            <p:custDataLst>
              <p:tags r:id="rId17"/>
            </p:custDataLst>
          </p:nvPr>
        </p:nvSpPr>
        <p:spPr>
          <a:xfrm>
            <a:off x="4123055" y="4018915"/>
            <a:ext cx="348615" cy="348615"/>
          </a:xfrm>
          <a:prstGeom prst="ellipse">
            <a:avLst/>
          </a:prstGeom>
          <a:solidFill>
            <a:schemeClr val="bg1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Oval 125"/>
          <p:cNvSpPr/>
          <p:nvPr>
            <p:custDataLst>
              <p:tags r:id="rId18"/>
            </p:custDataLst>
          </p:nvPr>
        </p:nvSpPr>
        <p:spPr>
          <a:xfrm>
            <a:off x="4225290" y="5036185"/>
            <a:ext cx="161290" cy="161290"/>
          </a:xfrm>
          <a:prstGeom prst="ellipse">
            <a:avLst/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Oval 128"/>
          <p:cNvSpPr/>
          <p:nvPr>
            <p:custDataLst>
              <p:tags r:id="rId19"/>
            </p:custDataLst>
          </p:nvPr>
        </p:nvSpPr>
        <p:spPr>
          <a:xfrm>
            <a:off x="7489825" y="4018915"/>
            <a:ext cx="348615" cy="348615"/>
          </a:xfrm>
          <a:prstGeom prst="ellipse">
            <a:avLst/>
          </a:prstGeom>
          <a:solidFill>
            <a:schemeClr val="bg1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Oval 130"/>
          <p:cNvSpPr/>
          <p:nvPr>
            <p:custDataLst>
              <p:tags r:id="rId20"/>
            </p:custDataLst>
          </p:nvPr>
        </p:nvSpPr>
        <p:spPr>
          <a:xfrm>
            <a:off x="9838690" y="4018915"/>
            <a:ext cx="348615" cy="348615"/>
          </a:xfrm>
          <a:prstGeom prst="ellipse">
            <a:avLst/>
          </a:prstGeom>
          <a:solidFill>
            <a:srgbClr val="0040BE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3" name="Straight Connector 132"/>
          <p:cNvCxnSpPr>
            <a:endCxn id="126" idx="2"/>
          </p:cNvCxnSpPr>
          <p:nvPr/>
        </p:nvCxnSpPr>
        <p:spPr>
          <a:xfrm flipV="1">
            <a:off x="1208405" y="5116830"/>
            <a:ext cx="3016885" cy="635"/>
          </a:xfrm>
          <a:prstGeom prst="line">
            <a:avLst/>
          </a:prstGeom>
          <a:noFill/>
          <a:ln w="38100" cap="flat">
            <a:solidFill>
              <a:srgbClr val="0040BE"/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4" name="Straight Connector 133"/>
          <p:cNvCxnSpPr/>
          <p:nvPr/>
        </p:nvCxnSpPr>
        <p:spPr>
          <a:xfrm flipV="1">
            <a:off x="1208405" y="6100445"/>
            <a:ext cx="3016885" cy="635"/>
          </a:xfrm>
          <a:prstGeom prst="line">
            <a:avLst/>
          </a:prstGeom>
          <a:noFill/>
          <a:ln w="38100" cap="flat">
            <a:solidFill>
              <a:srgbClr val="0040BE"/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5" name="Oval 134"/>
          <p:cNvSpPr/>
          <p:nvPr>
            <p:custDataLst>
              <p:tags r:id="rId21"/>
            </p:custDataLst>
          </p:nvPr>
        </p:nvSpPr>
        <p:spPr>
          <a:xfrm>
            <a:off x="4225290" y="6019800"/>
            <a:ext cx="161290" cy="161290"/>
          </a:xfrm>
          <a:prstGeom prst="ellipse">
            <a:avLst/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25"/>
          <p:cNvSpPr txBox="1"/>
          <p:nvPr/>
        </p:nvSpPr>
        <p:spPr>
          <a:xfrm>
            <a:off x="1524635" y="4561840"/>
            <a:ext cx="220535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Період строку дії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акредитива 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(ХХ днів)</a:t>
            </a:r>
          </a:p>
        </p:txBody>
      </p:sp>
      <p:sp>
        <p:nvSpPr>
          <p:cNvPr id="137" name="TextBox 25"/>
          <p:cNvSpPr txBox="1"/>
          <p:nvPr/>
        </p:nvSpPr>
        <p:spPr>
          <a:xfrm>
            <a:off x="1255395" y="5396230"/>
            <a:ext cx="2803525" cy="737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Період виготовлення продукції / підготовка до відвантаження продукції 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(ХХ днів)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1073150" y="4126865"/>
            <a:ext cx="3030220" cy="146685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1114425" y="4193540"/>
            <a:ext cx="3016885" cy="0"/>
          </a:xfrm>
          <a:prstGeom prst="line">
            <a:avLst/>
          </a:prstGeom>
          <a:noFill/>
          <a:ln w="4445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8" name="Oval 137"/>
          <p:cNvSpPr/>
          <p:nvPr>
            <p:custDataLst>
              <p:tags r:id="rId22"/>
            </p:custDataLst>
          </p:nvPr>
        </p:nvSpPr>
        <p:spPr>
          <a:xfrm>
            <a:off x="953135" y="4112895"/>
            <a:ext cx="161290" cy="161290"/>
          </a:xfrm>
          <a:prstGeom prst="ellipse">
            <a:avLst/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Oval 139"/>
          <p:cNvSpPr/>
          <p:nvPr>
            <p:custDataLst>
              <p:tags r:id="rId23"/>
            </p:custDataLst>
          </p:nvPr>
        </p:nvSpPr>
        <p:spPr>
          <a:xfrm>
            <a:off x="4215765" y="4112895"/>
            <a:ext cx="161290" cy="16129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4439285" y="4124325"/>
            <a:ext cx="3030220" cy="146685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42" name="Straight Connector 141"/>
          <p:cNvCxnSpPr>
            <a:endCxn id="141" idx="3"/>
          </p:cNvCxnSpPr>
          <p:nvPr/>
        </p:nvCxnSpPr>
        <p:spPr>
          <a:xfrm>
            <a:off x="4305935" y="4193540"/>
            <a:ext cx="3163570" cy="4445"/>
          </a:xfrm>
          <a:prstGeom prst="line">
            <a:avLst/>
          </a:prstGeom>
          <a:noFill/>
          <a:ln w="44450" cap="flat">
            <a:solidFill>
              <a:schemeClr val="accent6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3" name="Oval 142"/>
          <p:cNvSpPr/>
          <p:nvPr>
            <p:custDataLst>
              <p:tags r:id="rId24"/>
            </p:custDataLst>
          </p:nvPr>
        </p:nvSpPr>
        <p:spPr>
          <a:xfrm>
            <a:off x="7583170" y="4109720"/>
            <a:ext cx="161290" cy="1612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7755890" y="4112895"/>
            <a:ext cx="2006600" cy="157480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45" name="Straight Connector 144"/>
          <p:cNvCxnSpPr/>
          <p:nvPr/>
        </p:nvCxnSpPr>
        <p:spPr>
          <a:xfrm>
            <a:off x="7672705" y="4197985"/>
            <a:ext cx="2155190" cy="0"/>
          </a:xfrm>
          <a:prstGeom prst="line">
            <a:avLst/>
          </a:prstGeom>
          <a:noFill/>
          <a:ln w="44450" cap="flat">
            <a:solidFill>
              <a:schemeClr val="accent2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6" name="Oval 145"/>
          <p:cNvSpPr/>
          <p:nvPr>
            <p:custDataLst>
              <p:tags r:id="rId25"/>
            </p:custDataLst>
          </p:nvPr>
        </p:nvSpPr>
        <p:spPr>
          <a:xfrm>
            <a:off x="9932670" y="4109085"/>
            <a:ext cx="161290" cy="1612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TextBox 25"/>
          <p:cNvSpPr txBox="1"/>
          <p:nvPr/>
        </p:nvSpPr>
        <p:spPr>
          <a:xfrm>
            <a:off x="4293235" y="4420870"/>
            <a:ext cx="3376295" cy="77660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Відстрочка платежу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 акредитивом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опціонально 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(ХХ днів)</a:t>
            </a:r>
          </a:p>
        </p:txBody>
      </p:sp>
      <p:sp>
        <p:nvSpPr>
          <p:cNvPr id="151" name="TextBox 25"/>
          <p:cNvSpPr txBox="1"/>
          <p:nvPr/>
        </p:nvSpPr>
        <p:spPr>
          <a:xfrm>
            <a:off x="7630795" y="4547870"/>
            <a:ext cx="2352040" cy="48831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Кредит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– опціонально</a:t>
            </a:r>
            <a:r>
              <a:rPr lang="uk-UA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(ХХ днів)</a:t>
            </a:r>
          </a:p>
        </p:txBody>
      </p:sp>
      <p:sp>
        <p:nvSpPr>
          <p:cNvPr id="4" name="Isosceles Triangle 3"/>
          <p:cNvSpPr/>
          <p:nvPr/>
        </p:nvSpPr>
        <p:spPr>
          <a:xfrm rot="10800000">
            <a:off x="839470" y="3342005"/>
            <a:ext cx="448945" cy="330200"/>
          </a:xfrm>
          <a:prstGeom prst="triangl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Isosceles Triangle 4"/>
          <p:cNvSpPr/>
          <p:nvPr/>
        </p:nvSpPr>
        <p:spPr>
          <a:xfrm rot="10800000">
            <a:off x="4058920" y="3342005"/>
            <a:ext cx="448945" cy="330200"/>
          </a:xfrm>
          <a:prstGeom prst="triangl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Isosceles Triangle 5"/>
          <p:cNvSpPr/>
          <p:nvPr/>
        </p:nvSpPr>
        <p:spPr>
          <a:xfrm rot="10800000">
            <a:off x="7469505" y="3342005"/>
            <a:ext cx="448945" cy="330200"/>
          </a:xfrm>
          <a:prstGeom prst="triangl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Isosceles Triangle 6"/>
          <p:cNvSpPr/>
          <p:nvPr/>
        </p:nvSpPr>
        <p:spPr>
          <a:xfrm rot="10800000">
            <a:off x="9810115" y="3342005"/>
            <a:ext cx="448945" cy="330200"/>
          </a:xfrm>
          <a:prstGeom prst="triangl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ounded Rectangle 42"/>
          <p:cNvSpPr/>
          <p:nvPr/>
        </p:nvSpPr>
        <p:spPr>
          <a:xfrm>
            <a:off x="6203315" y="1196975"/>
            <a:ext cx="5382895" cy="5449570"/>
          </a:xfrm>
          <a:prstGeom prst="roundRect">
            <a:avLst>
              <a:gd name="adj" fmla="val 54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576580" y="1194435"/>
            <a:ext cx="5267325" cy="5449570"/>
          </a:xfrm>
          <a:prstGeom prst="roundRect">
            <a:avLst>
              <a:gd name="adj" fmla="val 54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4257675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Імпортний</a:t>
            </a:r>
            <a:br>
              <a:rPr lang="en-US" altLang="en-US" sz="2400"/>
            </a:br>
            <a:r>
              <a:rPr lang="en-US" altLang="en-US" sz="2400"/>
              <a:t>акредитив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26" name="Заголовок 1"/>
          <p:cNvSpPr txBox="1">
            <a:spLocks noGrp="1"/>
          </p:cNvSpPr>
          <p:nvPr/>
        </p:nvSpPr>
        <p:spPr>
          <a:xfrm>
            <a:off x="775970" y="1336675"/>
            <a:ext cx="2823845" cy="63627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Переваги</a:t>
            </a:r>
            <a:br>
              <a:rPr lang="ru-RU" altLang="en-US" sz="2000">
                <a:solidFill>
                  <a:schemeClr val="tx1"/>
                </a:solidFill>
              </a:rPr>
            </a:br>
            <a:r>
              <a:rPr lang="en-US" altLang="en-US" sz="2000">
                <a:solidFill>
                  <a:schemeClr val="tx1"/>
                </a:solidFill>
              </a:rPr>
              <a:t>для імпортера</a:t>
            </a:r>
            <a:r>
              <a:rPr lang="ru-RU" altLang="en-US" sz="200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27" name="Заголовок 1"/>
          <p:cNvSpPr txBox="1">
            <a:spLocks noGrp="1"/>
          </p:cNvSpPr>
          <p:nvPr/>
        </p:nvSpPr>
        <p:spPr>
          <a:xfrm>
            <a:off x="6461125" y="1336675"/>
            <a:ext cx="4389755" cy="65341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Переваги</a:t>
            </a:r>
            <a:br>
              <a:rPr lang="ru-RU" altLang="en-US" sz="2000">
                <a:solidFill>
                  <a:schemeClr val="tx1"/>
                </a:solidFill>
              </a:rPr>
            </a:br>
            <a:r>
              <a:rPr lang="en-US" altLang="en-US" sz="2000">
                <a:solidFill>
                  <a:schemeClr val="tx1"/>
                </a:solidFill>
              </a:rPr>
              <a:t>для іноземного</a:t>
            </a:r>
            <a:r>
              <a:rPr lang="ru-RU" altLang="en-US" sz="2000">
                <a:solidFill>
                  <a:schemeClr val="tx1"/>
                </a:solidFill>
              </a:rPr>
              <a:t> </a:t>
            </a:r>
            <a:r>
              <a:rPr lang="en-US" altLang="en-US" sz="2000">
                <a:solidFill>
                  <a:schemeClr val="tx1"/>
                </a:solidFill>
              </a:rPr>
              <a:t>постачальника</a:t>
            </a:r>
            <a:r>
              <a:rPr lang="ru-RU" altLang="en-US" sz="200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32" name="TextBox 25"/>
          <p:cNvSpPr txBox="1"/>
          <p:nvPr/>
        </p:nvSpPr>
        <p:spPr>
          <a:xfrm>
            <a:off x="737870" y="2056765"/>
            <a:ext cx="2357120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меншення потреби в авансових платежах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ідмова від авансування або скорочення його частки</a:t>
            </a:r>
          </a:p>
        </p:txBody>
      </p:sp>
      <p:sp>
        <p:nvSpPr>
          <p:cNvPr id="37" name="TextBox 25"/>
          <p:cNvSpPr txBox="1"/>
          <p:nvPr/>
        </p:nvSpPr>
        <p:spPr>
          <a:xfrm>
            <a:off x="3115310" y="2056765"/>
            <a:ext cx="2530475" cy="1511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береження ліквідності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ідсутність потреби у відволіканні власних коштів для формування покриття за непокритим акредитивом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9" name="TextBox 25"/>
          <p:cNvSpPr txBox="1"/>
          <p:nvPr/>
        </p:nvSpPr>
        <p:spPr>
          <a:xfrm>
            <a:off x="760095" y="3286125"/>
            <a:ext cx="2249170" cy="2030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онтроль виконання умов контракту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endParaRPr lang="en-US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контроль належного оформлення та своєчасного подання документів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контроль виконання умов акредитива постачальником</a:t>
            </a:r>
          </a:p>
        </p:txBody>
      </p:sp>
      <p:sp>
        <p:nvSpPr>
          <p:cNvPr id="40" name="TextBox 25"/>
          <p:cNvSpPr txBox="1"/>
          <p:nvPr/>
        </p:nvSpPr>
        <p:spPr>
          <a:xfrm>
            <a:off x="3115310" y="3286125"/>
            <a:ext cx="2691130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онтроль отримання товару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тримання документів, необхідних для поставки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 митного оформлення товару</a:t>
            </a:r>
          </a:p>
        </p:txBody>
      </p:sp>
      <p:sp>
        <p:nvSpPr>
          <p:cNvPr id="41" name="TextBox 25"/>
          <p:cNvSpPr txBox="1"/>
          <p:nvPr/>
        </p:nvSpPr>
        <p:spPr>
          <a:xfrm>
            <a:off x="3115310" y="4547235"/>
            <a:ext cx="2694940" cy="737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онтроль строків поставки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М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оніторинг графіка та строків виконання поставок</a:t>
            </a:r>
          </a:p>
        </p:txBody>
      </p:sp>
      <p:sp>
        <p:nvSpPr>
          <p:cNvPr id="42" name="TextBox 25"/>
          <p:cNvSpPr txBox="1"/>
          <p:nvPr/>
        </p:nvSpPr>
        <p:spPr>
          <a:xfrm>
            <a:off x="3115310" y="5363845"/>
            <a:ext cx="2531110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озширення кола постачальників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b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ожливість співпраці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 новими торговими партнерами</a:t>
            </a:r>
          </a:p>
        </p:txBody>
      </p:sp>
      <p:sp>
        <p:nvSpPr>
          <p:cNvPr id="45" name="TextBox 25"/>
          <p:cNvSpPr txBox="1"/>
          <p:nvPr/>
        </p:nvSpPr>
        <p:spPr>
          <a:xfrm>
            <a:off x="6372225" y="2056765"/>
            <a:ext cx="2357120" cy="2245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арантія платежу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латіж за акредитивом здійснюється банком-емітентом за умови належного подання документів;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рішення покупця не впливає на виконання платіжного зобов'язання банку.</a:t>
            </a:r>
          </a:p>
        </p:txBody>
      </p:sp>
      <p:sp>
        <p:nvSpPr>
          <p:cNvPr id="46" name="TextBox 25"/>
          <p:cNvSpPr txBox="1"/>
          <p:nvPr/>
        </p:nvSpPr>
        <p:spPr>
          <a:xfrm>
            <a:off x="8787765" y="2056765"/>
            <a:ext cx="2530475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онтроль строків виконання операції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Ч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ітко визначені строки та порядок виконання акредитива.</a:t>
            </a:r>
          </a:p>
        </p:txBody>
      </p:sp>
      <p:sp>
        <p:nvSpPr>
          <p:cNvPr id="47" name="TextBox 25"/>
          <p:cNvSpPr txBox="1"/>
          <p:nvPr/>
        </p:nvSpPr>
        <p:spPr>
          <a:xfrm>
            <a:off x="6394450" y="4389755"/>
            <a:ext cx="2249170" cy="1599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одатковий захист платежу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ожливість отримання додаткової гарантії платежу у разі підтвердження акредитива іншим банком.</a:t>
            </a:r>
          </a:p>
        </p:txBody>
      </p:sp>
      <p:sp>
        <p:nvSpPr>
          <p:cNvPr id="48" name="TextBox 25"/>
          <p:cNvSpPr txBox="1"/>
          <p:nvPr/>
        </p:nvSpPr>
        <p:spPr>
          <a:xfrm>
            <a:off x="8787765" y="3133725"/>
            <a:ext cx="2691130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ідсутність потреби у гарантії повернення авансу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разі переходу з авансової форми розрахунків на акредитивну.</a:t>
            </a:r>
          </a:p>
        </p:txBody>
      </p:sp>
      <p:sp>
        <p:nvSpPr>
          <p:cNvPr id="49" name="TextBox 25"/>
          <p:cNvSpPr txBox="1"/>
          <p:nvPr/>
        </p:nvSpPr>
        <p:spPr>
          <a:xfrm>
            <a:off x="8787765" y="4389755"/>
            <a:ext cx="2823210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езвідкличність акредитива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мови акредитива не можуть бути змінені або скасовані без згоди сторін.</a:t>
            </a:r>
          </a:p>
        </p:txBody>
      </p:sp>
      <p:sp>
        <p:nvSpPr>
          <p:cNvPr id="50" name="TextBox 25"/>
          <p:cNvSpPr txBox="1"/>
          <p:nvPr/>
        </p:nvSpPr>
        <p:spPr>
          <a:xfrm>
            <a:off x="8787765" y="5445760"/>
            <a:ext cx="2705735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озширення партнерської мережі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ожливість співпраці з новими покупцями та виходу на нові ринки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751205" y="3235325"/>
            <a:ext cx="4878070" cy="0"/>
          </a:xfrm>
          <a:prstGeom prst="line">
            <a:avLst/>
          </a:prstGeom>
          <a:noFill/>
          <a:ln w="19050" cap="flat">
            <a:solidFill>
              <a:schemeClr val="bg1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8" name="Picture 57" descr="Крестик_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5710" y="1311275"/>
            <a:ext cx="651510" cy="651510"/>
          </a:xfrm>
          <a:prstGeom prst="rect">
            <a:avLst/>
          </a:prstGeom>
        </p:spPr>
      </p:pic>
      <p:pic>
        <p:nvPicPr>
          <p:cNvPr id="59" name="Picture 58" descr="Крестик_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7385" y="1319530"/>
            <a:ext cx="651510" cy="6515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3" name="Picture 4" descr="Picture 4"/>
          <p:cNvPicPr>
            <a:picLocks noChangeAspect="1"/>
          </p:cNvPicPr>
          <p:nvPr/>
        </p:nvPicPr>
        <p:blipFill>
          <a:blip r:embed="rId2">
            <a:alphaModFix amt="73000"/>
          </a:blip>
          <a:stretch>
            <a:fillRect/>
          </a:stretch>
        </p:blipFill>
        <p:spPr>
          <a:xfrm>
            <a:off x="2635179" y="-2375060"/>
            <a:ext cx="6858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85" name="Picture 27" descr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250" y="795020"/>
            <a:ext cx="1237615" cy="84201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Rounded Rectangle 1"/>
          <p:cNvSpPr/>
          <p:nvPr/>
        </p:nvSpPr>
        <p:spPr>
          <a:xfrm>
            <a:off x="2926080" y="2697360"/>
            <a:ext cx="6263640" cy="1758713"/>
          </a:xfrm>
          <a:prstGeom prst="roundRect">
            <a:avLst/>
          </a:prstGeom>
          <a:noFill/>
          <a:ln w="25400">
            <a:solidFill>
              <a:srgbClr val="7BD3F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6080" y="2874645"/>
            <a:ext cx="6263640" cy="145288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altLang="en-US" dirty="0"/>
              <a:t>Постімпортне фінансування</a:t>
            </a:r>
          </a:p>
        </p:txBody>
      </p:sp>
      <p:pic>
        <p:nvPicPr>
          <p:cNvPr id="6" name="Picture 5" descr="D:/Clients/UkrExim Bank/Presentation/20260909 Торгівельне фінансування/IMG/Круг_3Б.pngКруг_3Б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37175" y="4766310"/>
            <a:ext cx="1421130" cy="16103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4257675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Постімпортне фінансування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24700" y="2096770"/>
            <a:ext cx="4105910" cy="4182745"/>
          </a:xfrm>
          <a:prstGeom prst="roundRect">
            <a:avLst>
              <a:gd name="adj" fmla="val 6953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25"/>
          <p:cNvSpPr txBox="1"/>
          <p:nvPr/>
        </p:nvSpPr>
        <p:spPr>
          <a:xfrm>
            <a:off x="7702550" y="3312795"/>
            <a:ext cx="2874010" cy="2445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наявність зовнішньо</a:t>
            </a: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економічного контракту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використання акредитивної форми розрахунків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потреба у залученні кредитних ресурсів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строк фінансування</a:t>
            </a:r>
            <a:b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 1 року</a:t>
            </a:r>
          </a:p>
        </p:txBody>
      </p:sp>
      <p:sp>
        <p:nvSpPr>
          <p:cNvPr id="10" name="Заголовок 1"/>
          <p:cNvSpPr txBox="1">
            <a:spLocks noGrp="1"/>
          </p:cNvSpPr>
          <p:nvPr/>
        </p:nvSpPr>
        <p:spPr>
          <a:xfrm>
            <a:off x="7442200" y="2623820"/>
            <a:ext cx="3110230" cy="43688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Обов'язкові умови</a:t>
            </a:r>
            <a:r>
              <a:rPr lang="ru-RU" altLang="en-US" sz="200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3" name="TextBox 25"/>
          <p:cNvSpPr txBox="1"/>
          <p:nvPr/>
        </p:nvSpPr>
        <p:spPr>
          <a:xfrm>
            <a:off x="1182370" y="3164205"/>
            <a:ext cx="4690745" cy="3066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</a:t>
            </a: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акупівлі обладнання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для розширення виробничих потужностей або модернізації виробництва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коли потрібен час для введення обладнання в експлуатацію та отримання економічного ефекту від його використання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</a:t>
            </a: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акупівлі товарів для подальшої реалізації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</a:t>
            </a: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акупівлі сировини або товарів для переробки</a:t>
            </a: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 подальшою реалізацією готової продукції</a:t>
            </a:r>
          </a:p>
        </p:txBody>
      </p:sp>
      <p:pic>
        <p:nvPicPr>
          <p:cNvPr id="20" name="Picture 19" descr="Галка_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6245" y="2266315"/>
            <a:ext cx="858520" cy="743585"/>
          </a:xfrm>
          <a:prstGeom prst="rect">
            <a:avLst/>
          </a:prstGeom>
        </p:spPr>
      </p:pic>
      <p:sp>
        <p:nvSpPr>
          <p:cNvPr id="2" name="Заголовок 1"/>
          <p:cNvSpPr txBox="1">
            <a:spLocks noGrp="1"/>
          </p:cNvSpPr>
          <p:nvPr/>
        </p:nvSpPr>
        <p:spPr>
          <a:xfrm>
            <a:off x="574675" y="1234440"/>
            <a:ext cx="7199630" cy="82232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100000"/>
              </a:lnSpc>
              <a:defRPr sz="2800">
                <a:solidFill>
                  <a:srgbClr val="0040BE"/>
                </a:solidFill>
              </a:defRPr>
            </a:pPr>
            <a:r>
              <a:rPr lang="ru-RU" altLang="en-US" sz="1600" b="0">
                <a:solidFill>
                  <a:srgbClr val="0040BE"/>
                </a:solidFill>
              </a:rPr>
              <a:t>Н</a:t>
            </a:r>
            <a:r>
              <a:rPr lang="en-US" altLang="en-US" sz="1600" b="0">
                <a:solidFill>
                  <a:srgbClr val="0040BE"/>
                </a:solidFill>
              </a:rPr>
              <a:t>адання імпортеру фінансування на погоджений період після здійснення платежу іноземним банком на користь бенефіціара за акредитивом.</a:t>
            </a:r>
          </a:p>
        </p:txBody>
      </p:sp>
      <p:sp>
        <p:nvSpPr>
          <p:cNvPr id="3" name="Заголовок 1"/>
          <p:cNvSpPr txBox="1">
            <a:spLocks noGrp="1"/>
          </p:cNvSpPr>
          <p:nvPr/>
        </p:nvSpPr>
        <p:spPr>
          <a:xfrm>
            <a:off x="901700" y="2371725"/>
            <a:ext cx="3110230" cy="68897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Коли доцільно використовувати</a:t>
            </a:r>
            <a:r>
              <a:rPr lang="ru-RU" altLang="en-US" sz="200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74675" y="2096770"/>
            <a:ext cx="6134735" cy="4182745"/>
          </a:xfrm>
          <a:prstGeom prst="roundRect">
            <a:avLst>
              <a:gd name="adj" fmla="val 6953"/>
            </a:avLst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8695" y="3232785"/>
            <a:ext cx="193675" cy="162560"/>
          </a:xfrm>
          <a:prstGeom prst="rect">
            <a:avLst/>
          </a:prstGeom>
        </p:spPr>
      </p:pic>
      <p:pic>
        <p:nvPicPr>
          <p:cNvPr id="7" name="Picture 6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8695" y="5074285"/>
            <a:ext cx="193675" cy="162560"/>
          </a:xfrm>
          <a:prstGeom prst="rect">
            <a:avLst/>
          </a:prstGeom>
        </p:spPr>
      </p:pic>
      <p:pic>
        <p:nvPicPr>
          <p:cNvPr id="8" name="Picture 7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8695" y="5459095"/>
            <a:ext cx="193675" cy="162560"/>
          </a:xfrm>
          <a:prstGeom prst="rect">
            <a:avLst/>
          </a:prstGeom>
        </p:spPr>
      </p:pic>
      <p:pic>
        <p:nvPicPr>
          <p:cNvPr id="11" name="Picture 10" descr="Треугольник_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4445" y="2266315"/>
            <a:ext cx="847725" cy="847725"/>
          </a:xfrm>
          <a:prstGeom prst="rect">
            <a:avLst/>
          </a:prstGeom>
        </p:spPr>
      </p:pic>
      <p:pic>
        <p:nvPicPr>
          <p:cNvPr id="22" name="Picture 21" descr="Треугольник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5700" y="3414395"/>
            <a:ext cx="158750" cy="141605"/>
          </a:xfrm>
          <a:prstGeom prst="rect">
            <a:avLst/>
          </a:prstGeom>
        </p:spPr>
      </p:pic>
      <p:pic>
        <p:nvPicPr>
          <p:cNvPr id="23" name="Picture 22" descr="Треугольник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5700" y="4022090"/>
            <a:ext cx="158750" cy="141605"/>
          </a:xfrm>
          <a:prstGeom prst="rect">
            <a:avLst/>
          </a:prstGeom>
        </p:spPr>
      </p:pic>
      <p:pic>
        <p:nvPicPr>
          <p:cNvPr id="24" name="Picture 23" descr="Треугольник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5700" y="4650740"/>
            <a:ext cx="158750" cy="141605"/>
          </a:xfrm>
          <a:prstGeom prst="rect">
            <a:avLst/>
          </a:prstGeom>
        </p:spPr>
      </p:pic>
      <p:pic>
        <p:nvPicPr>
          <p:cNvPr id="25" name="Picture 24" descr="Треугольник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05700" y="5255895"/>
            <a:ext cx="158750" cy="1416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1012170" y="4367530"/>
            <a:ext cx="3810" cy="499745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8042275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Схема здійснення</a:t>
            </a:r>
            <a:br>
              <a:rPr lang="en-US" altLang="en-US" sz="2400"/>
            </a:br>
            <a:r>
              <a:rPr lang="en-US" altLang="en-US" sz="2400"/>
              <a:t>постімпортного фінансування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 noGrp="1"/>
          </p:cNvSpPr>
          <p:nvPr/>
        </p:nvSpPr>
        <p:spPr>
          <a:xfrm>
            <a:off x="605155" y="1297940"/>
            <a:ext cx="3453130" cy="65849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ru-RU" altLang="en-US" sz="2000">
                <a:solidFill>
                  <a:schemeClr val="tx1"/>
                </a:solidFill>
              </a:rPr>
              <a:t>К</a:t>
            </a:r>
            <a:r>
              <a:rPr lang="en-US" altLang="en-US" sz="2000">
                <a:solidFill>
                  <a:schemeClr val="tx1"/>
                </a:solidFill>
              </a:rPr>
              <a:t>лючові етапи та періоди</a:t>
            </a:r>
          </a:p>
        </p:txBody>
      </p:sp>
      <p:sp>
        <p:nvSpPr>
          <p:cNvPr id="64" name="Rounded Rectangle 63"/>
          <p:cNvSpPr/>
          <p:nvPr>
            <p:custDataLst>
              <p:tags r:id="rId2"/>
            </p:custDataLst>
          </p:nvPr>
        </p:nvSpPr>
        <p:spPr>
          <a:xfrm>
            <a:off x="630555" y="2386965"/>
            <a:ext cx="1985010" cy="1041400"/>
          </a:xfrm>
          <a:prstGeom prst="roundRect">
            <a:avLst>
              <a:gd name="adj" fmla="val 15792"/>
            </a:avLst>
          </a:prstGeom>
          <a:solidFill>
            <a:srgbClr val="0040BE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 Box 64"/>
          <p:cNvSpPr txBox="1"/>
          <p:nvPr>
            <p:custDataLst>
              <p:tags r:id="rId3"/>
            </p:custDataLst>
          </p:nvPr>
        </p:nvSpPr>
        <p:spPr>
          <a:xfrm>
            <a:off x="839470" y="2635885"/>
            <a:ext cx="1776730" cy="658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Відкриття акредитива</a:t>
            </a:r>
          </a:p>
        </p:txBody>
      </p:sp>
      <p:grpSp>
        <p:nvGrpSpPr>
          <p:cNvPr id="66" name="Group 65"/>
          <p:cNvGrpSpPr/>
          <p:nvPr>
            <p:custDataLst>
              <p:tags r:id="rId4"/>
            </p:custDataLst>
          </p:nvPr>
        </p:nvGrpSpPr>
        <p:grpSpPr>
          <a:xfrm>
            <a:off x="791845" y="2147570"/>
            <a:ext cx="501650" cy="348615"/>
            <a:chOff x="4418" y="2419"/>
            <a:chExt cx="790" cy="549"/>
          </a:xfrm>
        </p:grpSpPr>
        <p:sp>
          <p:nvSpPr>
            <p:cNvPr id="67" name="Oval 66"/>
            <p:cNvSpPr/>
            <p:nvPr>
              <p:custDataLst>
                <p:tags r:id="rId27"/>
              </p:custDataLst>
            </p:nvPr>
          </p:nvSpPr>
          <p:spPr>
            <a:xfrm>
              <a:off x="4525" y="2419"/>
              <a:ext cx="549" cy="549"/>
            </a:xfrm>
            <a:prstGeom prst="ellipse">
              <a:avLst/>
            </a:prstGeom>
            <a:solidFill>
              <a:srgbClr val="0040B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Text Box 67"/>
            <p:cNvSpPr txBox="1"/>
            <p:nvPr>
              <p:custDataLst>
                <p:tags r:id="rId28"/>
              </p:custDataLst>
            </p:nvPr>
          </p:nvSpPr>
          <p:spPr>
            <a:xfrm>
              <a:off x="4418" y="2458"/>
              <a:ext cx="790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#1</a:t>
              </a:r>
            </a:p>
          </p:txBody>
        </p:sp>
      </p:grpSp>
      <p:sp>
        <p:nvSpPr>
          <p:cNvPr id="87" name="Rounded Rectangle 86"/>
          <p:cNvSpPr/>
          <p:nvPr>
            <p:custDataLst>
              <p:tags r:id="rId5"/>
            </p:custDataLst>
          </p:nvPr>
        </p:nvSpPr>
        <p:spPr>
          <a:xfrm>
            <a:off x="3893820" y="2386965"/>
            <a:ext cx="3014980" cy="1041400"/>
          </a:xfrm>
          <a:prstGeom prst="roundRect">
            <a:avLst>
              <a:gd name="adj" fmla="val 12073"/>
            </a:avLst>
          </a:prstGeom>
          <a:solidFill>
            <a:srgbClr val="0033CC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 Box 87"/>
          <p:cNvSpPr txBox="1"/>
          <p:nvPr>
            <p:custDataLst>
              <p:tags r:id="rId6"/>
            </p:custDataLst>
          </p:nvPr>
        </p:nvSpPr>
        <p:spPr>
          <a:xfrm>
            <a:off x="4102735" y="2592070"/>
            <a:ext cx="2611755" cy="749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Відвантаження продукції</a:t>
            </a:r>
            <a:b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та платіж інобанком за відвантажену продукцію</a:t>
            </a: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</a:p>
        </p:txBody>
      </p:sp>
      <p:grpSp>
        <p:nvGrpSpPr>
          <p:cNvPr id="89" name="Group 88"/>
          <p:cNvGrpSpPr/>
          <p:nvPr>
            <p:custDataLst>
              <p:tags r:id="rId7"/>
            </p:custDataLst>
          </p:nvPr>
        </p:nvGrpSpPr>
        <p:grpSpPr>
          <a:xfrm>
            <a:off x="4055110" y="2167890"/>
            <a:ext cx="501650" cy="348615"/>
            <a:chOff x="4418" y="2419"/>
            <a:chExt cx="790" cy="549"/>
          </a:xfrm>
        </p:grpSpPr>
        <p:sp>
          <p:nvSpPr>
            <p:cNvPr id="90" name="Oval 89"/>
            <p:cNvSpPr/>
            <p:nvPr>
              <p:custDataLst>
                <p:tags r:id="rId25"/>
              </p:custDataLst>
            </p:nvPr>
          </p:nvSpPr>
          <p:spPr>
            <a:xfrm>
              <a:off x="4525" y="2419"/>
              <a:ext cx="549" cy="549"/>
            </a:xfrm>
            <a:prstGeom prst="ellipse">
              <a:avLst/>
            </a:prstGeom>
            <a:solidFill>
              <a:srgbClr val="0040B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Text Box 90"/>
            <p:cNvSpPr txBox="1"/>
            <p:nvPr>
              <p:custDataLst>
                <p:tags r:id="rId26"/>
              </p:custDataLst>
            </p:nvPr>
          </p:nvSpPr>
          <p:spPr>
            <a:xfrm>
              <a:off x="4418" y="2453"/>
              <a:ext cx="790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#</a:t>
              </a:r>
              <a:r>
                <a:rPr lang="uk-UA" alt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2</a:t>
              </a:r>
            </a:p>
          </p:txBody>
        </p:sp>
      </p:grpSp>
      <p:sp>
        <p:nvSpPr>
          <p:cNvPr id="102" name="Rounded Rectangle 101"/>
          <p:cNvSpPr/>
          <p:nvPr>
            <p:custDataLst>
              <p:tags r:id="rId8"/>
            </p:custDataLst>
          </p:nvPr>
        </p:nvSpPr>
        <p:spPr>
          <a:xfrm>
            <a:off x="8062595" y="2386965"/>
            <a:ext cx="3523615" cy="1041400"/>
          </a:xfrm>
          <a:prstGeom prst="roundRect">
            <a:avLst>
              <a:gd name="adj" fmla="val 15792"/>
            </a:avLst>
          </a:prstGeom>
          <a:solidFill>
            <a:srgbClr val="0040BE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 Box 102"/>
          <p:cNvSpPr txBox="1"/>
          <p:nvPr>
            <p:custDataLst>
              <p:tags r:id="rId9"/>
            </p:custDataLst>
          </p:nvPr>
        </p:nvSpPr>
        <p:spPr>
          <a:xfrm>
            <a:off x="8210550" y="2543175"/>
            <a:ext cx="3375660" cy="900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Платіж (відшкодування)</a:t>
            </a:r>
            <a:b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інобанку основної суми фінансування та процентівза фінансування</a:t>
            </a:r>
          </a:p>
          <a:p>
            <a:pPr algn="l">
              <a:lnSpc>
                <a:spcPct val="100000"/>
              </a:lnSpc>
            </a:pPr>
            <a:endParaRPr lang="en-US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108" name="Group 107"/>
          <p:cNvGrpSpPr/>
          <p:nvPr>
            <p:custDataLst>
              <p:tags r:id="rId10"/>
            </p:custDataLst>
          </p:nvPr>
        </p:nvGrpSpPr>
        <p:grpSpPr>
          <a:xfrm>
            <a:off x="8210550" y="2167890"/>
            <a:ext cx="501650" cy="348615"/>
            <a:chOff x="4418" y="2419"/>
            <a:chExt cx="790" cy="549"/>
          </a:xfrm>
        </p:grpSpPr>
        <p:sp>
          <p:nvSpPr>
            <p:cNvPr id="109" name="Oval 108"/>
            <p:cNvSpPr/>
            <p:nvPr>
              <p:custDataLst>
                <p:tags r:id="rId23"/>
              </p:custDataLst>
            </p:nvPr>
          </p:nvSpPr>
          <p:spPr>
            <a:xfrm>
              <a:off x="4525" y="2419"/>
              <a:ext cx="549" cy="549"/>
            </a:xfrm>
            <a:prstGeom prst="ellipse">
              <a:avLst/>
            </a:prstGeom>
            <a:solidFill>
              <a:srgbClr val="0040B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Text Box 109"/>
            <p:cNvSpPr txBox="1"/>
            <p:nvPr>
              <p:custDataLst>
                <p:tags r:id="rId24"/>
              </p:custDataLst>
            </p:nvPr>
          </p:nvSpPr>
          <p:spPr>
            <a:xfrm>
              <a:off x="4418" y="2453"/>
              <a:ext cx="790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#</a:t>
              </a:r>
              <a:r>
                <a:rPr lang="ru-RU" altLang="uk-UA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</a:t>
              </a:r>
            </a:p>
          </p:txBody>
        </p:sp>
      </p:grpSp>
      <p:cxnSp>
        <p:nvCxnSpPr>
          <p:cNvPr id="111" name="Straight Connector 110"/>
          <p:cNvCxnSpPr/>
          <p:nvPr/>
        </p:nvCxnSpPr>
        <p:spPr>
          <a:xfrm>
            <a:off x="1034415" y="4018915"/>
            <a:ext cx="0" cy="2131060"/>
          </a:xfrm>
          <a:prstGeom prst="line">
            <a:avLst/>
          </a:prstGeom>
          <a:noFill/>
          <a:ln w="2540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3" name="Oval 112"/>
          <p:cNvSpPr/>
          <p:nvPr>
            <p:custDataLst>
              <p:tags r:id="rId11"/>
            </p:custDataLst>
          </p:nvPr>
        </p:nvSpPr>
        <p:spPr>
          <a:xfrm>
            <a:off x="859790" y="4018915"/>
            <a:ext cx="348615" cy="348615"/>
          </a:xfrm>
          <a:prstGeom prst="ellipse">
            <a:avLst/>
          </a:prstGeom>
          <a:solidFill>
            <a:schemeClr val="bg1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Oval 115"/>
          <p:cNvSpPr/>
          <p:nvPr>
            <p:custDataLst>
              <p:tags r:id="rId12"/>
            </p:custDataLst>
          </p:nvPr>
        </p:nvSpPr>
        <p:spPr>
          <a:xfrm>
            <a:off x="859790" y="5320665"/>
            <a:ext cx="348615" cy="348615"/>
          </a:xfrm>
          <a:prstGeom prst="ellipse">
            <a:avLst/>
          </a:prstGeom>
          <a:solidFill>
            <a:schemeClr val="bg1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Oval 118"/>
          <p:cNvSpPr/>
          <p:nvPr>
            <p:custDataLst>
              <p:tags r:id="rId13"/>
            </p:custDataLst>
          </p:nvPr>
        </p:nvSpPr>
        <p:spPr>
          <a:xfrm>
            <a:off x="859790" y="6106160"/>
            <a:ext cx="348615" cy="348615"/>
          </a:xfrm>
          <a:prstGeom prst="ellipse">
            <a:avLst/>
          </a:prstGeom>
          <a:solidFill>
            <a:schemeClr val="bg1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Straight Connector 123"/>
          <p:cNvCxnSpPr>
            <a:endCxn id="135" idx="4"/>
          </p:cNvCxnSpPr>
          <p:nvPr/>
        </p:nvCxnSpPr>
        <p:spPr>
          <a:xfrm>
            <a:off x="4300220" y="4843780"/>
            <a:ext cx="5715" cy="1517015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5" name="Oval 124"/>
          <p:cNvSpPr/>
          <p:nvPr>
            <p:custDataLst>
              <p:tags r:id="rId14"/>
            </p:custDataLst>
          </p:nvPr>
        </p:nvSpPr>
        <p:spPr>
          <a:xfrm>
            <a:off x="4123055" y="4018915"/>
            <a:ext cx="348615" cy="348615"/>
          </a:xfrm>
          <a:prstGeom prst="ellipse">
            <a:avLst/>
          </a:prstGeom>
          <a:solidFill>
            <a:schemeClr val="bg1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Oval 125"/>
          <p:cNvSpPr/>
          <p:nvPr>
            <p:custDataLst>
              <p:tags r:id="rId15"/>
            </p:custDataLst>
          </p:nvPr>
        </p:nvSpPr>
        <p:spPr>
          <a:xfrm>
            <a:off x="4225290" y="5414010"/>
            <a:ext cx="161290" cy="161290"/>
          </a:xfrm>
          <a:prstGeom prst="ellipse">
            <a:avLst/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3" name="Straight Connector 132"/>
          <p:cNvCxnSpPr>
            <a:endCxn id="126" idx="2"/>
          </p:cNvCxnSpPr>
          <p:nvPr/>
        </p:nvCxnSpPr>
        <p:spPr>
          <a:xfrm flipV="1">
            <a:off x="1208405" y="5494655"/>
            <a:ext cx="3016885" cy="635"/>
          </a:xfrm>
          <a:prstGeom prst="line">
            <a:avLst/>
          </a:prstGeom>
          <a:noFill/>
          <a:ln w="38100" cap="flat">
            <a:solidFill>
              <a:srgbClr val="0040BE"/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4" name="Straight Connector 133"/>
          <p:cNvCxnSpPr/>
          <p:nvPr/>
        </p:nvCxnSpPr>
        <p:spPr>
          <a:xfrm flipV="1">
            <a:off x="1208405" y="6280150"/>
            <a:ext cx="3016885" cy="635"/>
          </a:xfrm>
          <a:prstGeom prst="line">
            <a:avLst/>
          </a:prstGeom>
          <a:noFill/>
          <a:ln w="38100" cap="flat">
            <a:solidFill>
              <a:srgbClr val="0040BE"/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5" name="Oval 134"/>
          <p:cNvSpPr/>
          <p:nvPr>
            <p:custDataLst>
              <p:tags r:id="rId16"/>
            </p:custDataLst>
          </p:nvPr>
        </p:nvSpPr>
        <p:spPr>
          <a:xfrm>
            <a:off x="4225290" y="6199505"/>
            <a:ext cx="161290" cy="161290"/>
          </a:xfrm>
          <a:prstGeom prst="ellipse">
            <a:avLst/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25"/>
          <p:cNvSpPr txBox="1"/>
          <p:nvPr/>
        </p:nvSpPr>
        <p:spPr>
          <a:xfrm>
            <a:off x="1524635" y="4939665"/>
            <a:ext cx="220535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Період строку дії акредитива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(ХХ днів)</a:t>
            </a:r>
          </a:p>
        </p:txBody>
      </p:sp>
      <p:sp>
        <p:nvSpPr>
          <p:cNvPr id="137" name="TextBox 25"/>
          <p:cNvSpPr txBox="1"/>
          <p:nvPr/>
        </p:nvSpPr>
        <p:spPr>
          <a:xfrm>
            <a:off x="1033780" y="5575935"/>
            <a:ext cx="3097530" cy="737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Період виготовлення продукції / підготовка до відвантаження продукції 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(ХХ днів)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1073150" y="4126865"/>
            <a:ext cx="3030220" cy="146685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32" name="Straight Connector 131"/>
          <p:cNvCxnSpPr/>
          <p:nvPr/>
        </p:nvCxnSpPr>
        <p:spPr>
          <a:xfrm>
            <a:off x="1114425" y="4193540"/>
            <a:ext cx="3016885" cy="0"/>
          </a:xfrm>
          <a:prstGeom prst="line">
            <a:avLst/>
          </a:prstGeom>
          <a:noFill/>
          <a:ln w="4445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8" name="Oval 137"/>
          <p:cNvSpPr/>
          <p:nvPr>
            <p:custDataLst>
              <p:tags r:id="rId17"/>
            </p:custDataLst>
          </p:nvPr>
        </p:nvSpPr>
        <p:spPr>
          <a:xfrm>
            <a:off x="953135" y="4112895"/>
            <a:ext cx="161290" cy="161290"/>
          </a:xfrm>
          <a:prstGeom prst="ellipse">
            <a:avLst/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Oval 139"/>
          <p:cNvSpPr/>
          <p:nvPr>
            <p:custDataLst>
              <p:tags r:id="rId18"/>
            </p:custDataLst>
          </p:nvPr>
        </p:nvSpPr>
        <p:spPr>
          <a:xfrm>
            <a:off x="4215765" y="4112895"/>
            <a:ext cx="161290" cy="16129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4439285" y="4124325"/>
            <a:ext cx="3030220" cy="146685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42" name="Straight Connector 141"/>
          <p:cNvCxnSpPr>
            <a:endCxn id="131" idx="2"/>
          </p:cNvCxnSpPr>
          <p:nvPr/>
        </p:nvCxnSpPr>
        <p:spPr>
          <a:xfrm>
            <a:off x="4305935" y="4193540"/>
            <a:ext cx="6529705" cy="0"/>
          </a:xfrm>
          <a:prstGeom prst="line">
            <a:avLst/>
          </a:prstGeom>
          <a:noFill/>
          <a:ln w="44450" cap="flat">
            <a:solidFill>
              <a:schemeClr val="accent6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1" name="TextBox 25"/>
          <p:cNvSpPr txBox="1"/>
          <p:nvPr/>
        </p:nvSpPr>
        <p:spPr>
          <a:xfrm>
            <a:off x="5876925" y="3637280"/>
            <a:ext cx="3553460" cy="48831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Період фінансування інобанком відвантаженої продукції</a:t>
            </a:r>
          </a:p>
        </p:txBody>
      </p:sp>
      <p:sp>
        <p:nvSpPr>
          <p:cNvPr id="131" name="Oval 130"/>
          <p:cNvSpPr/>
          <p:nvPr>
            <p:custDataLst>
              <p:tags r:id="rId19"/>
            </p:custDataLst>
          </p:nvPr>
        </p:nvSpPr>
        <p:spPr>
          <a:xfrm>
            <a:off x="10835640" y="4018915"/>
            <a:ext cx="348615" cy="348615"/>
          </a:xfrm>
          <a:prstGeom prst="ellipse">
            <a:avLst/>
          </a:prstGeom>
          <a:solidFill>
            <a:srgbClr val="0040BE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Oval 145"/>
          <p:cNvSpPr/>
          <p:nvPr>
            <p:custDataLst>
              <p:tags r:id="rId20"/>
            </p:custDataLst>
          </p:nvPr>
        </p:nvSpPr>
        <p:spPr>
          <a:xfrm>
            <a:off x="10929620" y="4109085"/>
            <a:ext cx="161290" cy="1612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 2"/>
          <p:cNvSpPr/>
          <p:nvPr>
            <p:custDataLst>
              <p:tags r:id="rId21"/>
            </p:custDataLst>
          </p:nvPr>
        </p:nvSpPr>
        <p:spPr>
          <a:xfrm>
            <a:off x="859790" y="4677410"/>
            <a:ext cx="348615" cy="348615"/>
          </a:xfrm>
          <a:prstGeom prst="ellipse">
            <a:avLst/>
          </a:prstGeom>
          <a:solidFill>
            <a:schemeClr val="bg1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>
            <a:endCxn id="6" idx="2"/>
          </p:cNvCxnSpPr>
          <p:nvPr/>
        </p:nvCxnSpPr>
        <p:spPr>
          <a:xfrm>
            <a:off x="1208405" y="4852035"/>
            <a:ext cx="9721215" cy="6985"/>
          </a:xfrm>
          <a:prstGeom prst="line">
            <a:avLst/>
          </a:prstGeom>
          <a:noFill/>
          <a:ln w="38100" cap="flat">
            <a:solidFill>
              <a:srgbClr val="0040BE"/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Oval 5"/>
          <p:cNvSpPr/>
          <p:nvPr>
            <p:custDataLst>
              <p:tags r:id="rId22"/>
            </p:custDataLst>
          </p:nvPr>
        </p:nvSpPr>
        <p:spPr>
          <a:xfrm>
            <a:off x="10929620" y="4778375"/>
            <a:ext cx="161290" cy="161290"/>
          </a:xfrm>
          <a:prstGeom prst="ellipse">
            <a:avLst/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25"/>
          <p:cNvSpPr txBox="1"/>
          <p:nvPr/>
        </p:nvSpPr>
        <p:spPr>
          <a:xfrm>
            <a:off x="4058285" y="4521200"/>
            <a:ext cx="3553460" cy="32258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Період всієї операції (all in) </a:t>
            </a:r>
          </a:p>
        </p:txBody>
      </p:sp>
      <p:sp>
        <p:nvSpPr>
          <p:cNvPr id="18" name="Isosceles Triangle 17"/>
          <p:cNvSpPr/>
          <p:nvPr/>
        </p:nvSpPr>
        <p:spPr>
          <a:xfrm rot="10800000">
            <a:off x="802640" y="3361690"/>
            <a:ext cx="448945" cy="330200"/>
          </a:xfrm>
          <a:prstGeom prst="triangl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Isosceles Triangle 18"/>
          <p:cNvSpPr/>
          <p:nvPr/>
        </p:nvSpPr>
        <p:spPr>
          <a:xfrm rot="10800000">
            <a:off x="4102735" y="3361690"/>
            <a:ext cx="448945" cy="330200"/>
          </a:xfrm>
          <a:prstGeom prst="triangl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" name="Isosceles Triangle 19"/>
          <p:cNvSpPr/>
          <p:nvPr/>
        </p:nvSpPr>
        <p:spPr>
          <a:xfrm rot="10800000">
            <a:off x="10778490" y="3361690"/>
            <a:ext cx="448945" cy="330200"/>
          </a:xfrm>
          <a:prstGeom prst="triangl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76580" y="1323975"/>
            <a:ext cx="11008995" cy="4958715"/>
          </a:xfrm>
          <a:prstGeom prst="roundRect">
            <a:avLst>
              <a:gd name="adj" fmla="val 54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32" name="TextBox 25"/>
          <p:cNvSpPr txBox="1"/>
          <p:nvPr/>
        </p:nvSpPr>
        <p:spPr>
          <a:xfrm>
            <a:off x="6911340" y="2441575"/>
            <a:ext cx="4504055" cy="380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Оптимізація валютного контролю</a:t>
            </a:r>
            <a: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b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 моменту платежу іноземному банку акредитив не є об'єктом валютного контролю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Доступ до ресурсів міжнародних фінансових установ</a:t>
            </a:r>
            <a: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икористання кредитних ресурсів провідних іноземних банків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Посилення позиції імпортера перед постачальником</a:t>
            </a:r>
            <a: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endParaRPr lang="en-US" altLang="en-US" sz="1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підвищення довіри з боку експортера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підтвердження фінансової спроможності та обізнаності у міжнародних розрахунках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 txBox="1">
            <a:spLocks noGrp="1"/>
          </p:cNvSpPr>
          <p:nvPr/>
        </p:nvSpPr>
        <p:spPr>
          <a:xfrm>
            <a:off x="585470" y="371475"/>
            <a:ext cx="4257675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>
                <a:sym typeface="+mn-ea"/>
              </a:rPr>
              <a:t>Постімпортне фінансування</a:t>
            </a:r>
            <a:endParaRPr lang="en-US" altLang="en-US" sz="2400"/>
          </a:p>
        </p:txBody>
      </p:sp>
      <p:sp>
        <p:nvSpPr>
          <p:cNvPr id="3" name="Заголовок 1"/>
          <p:cNvSpPr txBox="1">
            <a:spLocks noGrp="1"/>
          </p:cNvSpPr>
          <p:nvPr/>
        </p:nvSpPr>
        <p:spPr>
          <a:xfrm>
            <a:off x="775970" y="1571625"/>
            <a:ext cx="2823845" cy="63627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Переваги</a:t>
            </a:r>
            <a:r>
              <a:rPr lang="ru-RU" altLang="en-US" sz="200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4" name="TextBox 25"/>
          <p:cNvSpPr txBox="1"/>
          <p:nvPr/>
        </p:nvSpPr>
        <p:spPr>
          <a:xfrm>
            <a:off x="1533525" y="2441575"/>
            <a:ext cx="4504690" cy="3569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Оперативне погодження</a:t>
            </a:r>
            <a:b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умов фінансування</a:t>
            </a:r>
            <a:b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 іноземним банком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Відстрочка платежу за поставлений товар</a:t>
            </a:r>
            <a: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b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ожливість здійснення оплати після реалізації товару або отримання економічного ефекту від його використання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Збереження оборотного капіталу</a:t>
            </a:r>
            <a: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b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кономія власних оборотних коштів імпортера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2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Мінімізація комерційних ризиків</a:t>
            </a:r>
          </a:p>
        </p:txBody>
      </p:sp>
      <p:pic>
        <p:nvPicPr>
          <p:cNvPr id="22" name="Picture 21" descr="Крестик_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0185" y="1431290"/>
            <a:ext cx="951230" cy="951230"/>
          </a:xfrm>
          <a:prstGeom prst="rect">
            <a:avLst/>
          </a:prstGeom>
        </p:spPr>
      </p:pic>
      <p:sp>
        <p:nvSpPr>
          <p:cNvPr id="30" name="Cross 29"/>
          <p:cNvSpPr/>
          <p:nvPr/>
        </p:nvSpPr>
        <p:spPr>
          <a:xfrm>
            <a:off x="-1057275" y="2441575"/>
            <a:ext cx="180975" cy="181610"/>
          </a:xfrm>
          <a:prstGeom prst="plus">
            <a:avLst>
              <a:gd name="adj" fmla="val 36140"/>
            </a:avLst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Picture 7" descr="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535" y="2497455"/>
            <a:ext cx="505460" cy="486410"/>
          </a:xfrm>
          <a:prstGeom prst="rect">
            <a:avLst/>
          </a:prstGeom>
        </p:spPr>
      </p:pic>
      <p:pic>
        <p:nvPicPr>
          <p:cNvPr id="10" name="Picture 9" descr="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435" y="3455035"/>
            <a:ext cx="675005" cy="501650"/>
          </a:xfrm>
          <a:prstGeom prst="rect">
            <a:avLst/>
          </a:prstGeom>
        </p:spPr>
      </p:pic>
      <p:pic>
        <p:nvPicPr>
          <p:cNvPr id="11" name="Picture 10" descr="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435" y="4646295"/>
            <a:ext cx="653415" cy="487045"/>
          </a:xfrm>
          <a:prstGeom prst="rect">
            <a:avLst/>
          </a:prstGeom>
        </p:spPr>
      </p:pic>
      <p:pic>
        <p:nvPicPr>
          <p:cNvPr id="12" name="Picture 11" descr="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450" y="5509895"/>
            <a:ext cx="749935" cy="519430"/>
          </a:xfrm>
          <a:prstGeom prst="rect">
            <a:avLst/>
          </a:prstGeom>
        </p:spPr>
      </p:pic>
      <p:pic>
        <p:nvPicPr>
          <p:cNvPr id="13" name="Picture 12" descr="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6975" y="2497455"/>
            <a:ext cx="612775" cy="516255"/>
          </a:xfrm>
          <a:prstGeom prst="rect">
            <a:avLst/>
          </a:prstGeom>
        </p:spPr>
      </p:pic>
      <p:pic>
        <p:nvPicPr>
          <p:cNvPr id="14" name="Picture 13" descr="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4745" y="3455035"/>
            <a:ext cx="675005" cy="523875"/>
          </a:xfrm>
          <a:prstGeom prst="rect">
            <a:avLst/>
          </a:prstGeom>
        </p:spPr>
      </p:pic>
      <p:pic>
        <p:nvPicPr>
          <p:cNvPr id="15" name="Picture 14" descr="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6975" y="4695825"/>
            <a:ext cx="612775" cy="4718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3" name="Picture 4" descr="Picture 4"/>
          <p:cNvPicPr>
            <a:picLocks noChangeAspect="1"/>
          </p:cNvPicPr>
          <p:nvPr/>
        </p:nvPicPr>
        <p:blipFill>
          <a:blip r:embed="rId2">
            <a:alphaModFix amt="73000"/>
          </a:blip>
          <a:stretch>
            <a:fillRect/>
          </a:stretch>
        </p:blipFill>
        <p:spPr>
          <a:xfrm>
            <a:off x="2635179" y="-2375060"/>
            <a:ext cx="6858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85" name="Picture 27" descr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250" y="795020"/>
            <a:ext cx="1237615" cy="84201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Rounded Rectangle 1"/>
          <p:cNvSpPr/>
          <p:nvPr/>
        </p:nvSpPr>
        <p:spPr>
          <a:xfrm>
            <a:off x="2926080" y="2108835"/>
            <a:ext cx="6263640" cy="1579880"/>
          </a:xfrm>
          <a:prstGeom prst="roundRect">
            <a:avLst/>
          </a:prstGeom>
          <a:noFill/>
          <a:ln w="25400">
            <a:solidFill>
              <a:srgbClr val="7BD3F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6080" y="2235835"/>
            <a:ext cx="6263640" cy="145288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altLang="en-US" dirty="0"/>
              <a:t>Постекспортне фінансування</a:t>
            </a:r>
          </a:p>
        </p:txBody>
      </p:sp>
      <p:pic>
        <p:nvPicPr>
          <p:cNvPr id="6" name="Picture 5" descr="D:/Clients/UkrExim Bank/Presentation/20260909 Торгівельне фінансування/IMG/Круг_3В.pngКруг_3В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37175" y="4766310"/>
            <a:ext cx="1421130" cy="1610360"/>
          </a:xfrm>
          <a:prstGeom prst="rect">
            <a:avLst/>
          </a:prstGeom>
        </p:spPr>
      </p:pic>
      <p:sp>
        <p:nvSpPr>
          <p:cNvPr id="1384" name="Заголовок 1"/>
          <p:cNvSpPr txBox="1">
            <a:spLocks noGrp="1"/>
          </p:cNvSpPr>
          <p:nvPr/>
        </p:nvSpPr>
        <p:spPr>
          <a:xfrm>
            <a:off x="3416300" y="3837305"/>
            <a:ext cx="5360670" cy="85725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defRPr sz="3200"/>
            </a:pPr>
            <a:r>
              <a:rPr lang="en-US" altLang="en-US" sz="20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Негоціація - дострокове отримання виручки за акредитивом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5210175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Негоціація документів </a:t>
            </a:r>
          </a:p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за документарним акредитивом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19760" y="1333500"/>
            <a:ext cx="4288155" cy="2290445"/>
          </a:xfrm>
          <a:prstGeom prst="roundRect">
            <a:avLst>
              <a:gd name="adj" fmla="val 1337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25"/>
          <p:cNvSpPr txBox="1"/>
          <p:nvPr/>
        </p:nvSpPr>
        <p:spPr>
          <a:xfrm>
            <a:off x="848360" y="1570355"/>
            <a:ext cx="3920490" cy="218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адає можливість постачальнику отримати виручку раніше строку платежу за акредитивом за умови належного представлення документів за акредитивом та підтвердженням банком-емітентом дати платежу згідно з умовами акредитива. 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0" name="Заголовок 1"/>
          <p:cNvSpPr txBox="1">
            <a:spLocks noGrp="1"/>
          </p:cNvSpPr>
          <p:nvPr/>
        </p:nvSpPr>
        <p:spPr>
          <a:xfrm>
            <a:off x="6277610" y="1724025"/>
            <a:ext cx="4011295" cy="49339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Кому буде корисна</a:t>
            </a:r>
            <a:r>
              <a:rPr lang="ru-RU" altLang="en-US" sz="200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13" name="TextBox 25"/>
          <p:cNvSpPr txBox="1"/>
          <p:nvPr/>
        </p:nvSpPr>
        <p:spPr>
          <a:xfrm>
            <a:off x="6662420" y="2421255"/>
            <a:ext cx="4690745" cy="3676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Експортерам, які працюють з відстрочкою платежу</a:t>
            </a:r>
            <a:r>
              <a:rPr lang="ru-RU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тримання виручки раніше встановленої дати платежу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Компаніям, які виходять на нових покупців</a:t>
            </a:r>
            <a:r>
              <a:rPr lang="ru-RU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ожливість укладати контракти з партнерами, які вимагають відстрочки платежу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Клієнтам, які шукають альтернативу факторингу</a:t>
            </a:r>
            <a:r>
              <a:rPr lang="ru-RU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егоціація документів за акредитивом як альтернативний механізм фінансування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Компаніям, орієнтованим на прискорення оборотності капіталу</a:t>
            </a:r>
            <a:r>
              <a:rPr lang="ru-RU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 </a:t>
            </a: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рискорення обігу коштів та покращення показників ліквідності</a:t>
            </a:r>
          </a:p>
        </p:txBody>
      </p:sp>
      <p:sp>
        <p:nvSpPr>
          <p:cNvPr id="19" name="Right Triangle 18"/>
          <p:cNvSpPr/>
          <p:nvPr/>
        </p:nvSpPr>
        <p:spPr>
          <a:xfrm rot="10800000" flipH="1">
            <a:off x="3348355" y="3623945"/>
            <a:ext cx="728345" cy="578485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Галка_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155" y="1470025"/>
            <a:ext cx="969010" cy="83947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007735" y="1333500"/>
            <a:ext cx="5565775" cy="5234305"/>
          </a:xfrm>
          <a:prstGeom prst="roundRect">
            <a:avLst>
              <a:gd name="adj" fmla="val 6953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43015" y="2520315"/>
            <a:ext cx="234950" cy="197485"/>
          </a:xfrm>
          <a:prstGeom prst="rect">
            <a:avLst/>
          </a:prstGeom>
        </p:spPr>
      </p:pic>
      <p:pic>
        <p:nvPicPr>
          <p:cNvPr id="3" name="Picture 2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7940" y="3362960"/>
            <a:ext cx="234950" cy="197485"/>
          </a:xfrm>
          <a:prstGeom prst="rect">
            <a:avLst/>
          </a:prstGeom>
        </p:spPr>
      </p:pic>
      <p:pic>
        <p:nvPicPr>
          <p:cNvPr id="7" name="Picture 6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7940" y="4222115"/>
            <a:ext cx="234950" cy="197485"/>
          </a:xfrm>
          <a:prstGeom prst="rect">
            <a:avLst/>
          </a:prstGeom>
        </p:spPr>
      </p:pic>
      <p:pic>
        <p:nvPicPr>
          <p:cNvPr id="8" name="Picture 7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77940" y="5363210"/>
            <a:ext cx="234950" cy="197485"/>
          </a:xfrm>
          <a:prstGeom prst="rect">
            <a:avLst/>
          </a:prstGeom>
        </p:spPr>
      </p:pic>
      <p:pic>
        <p:nvPicPr>
          <p:cNvPr id="11" name="Picture 10" descr="D:/Clients/UkrExim Bank/Presentation/20260909 Торгівельне фінансування/IMG/Круг_3В.pngКруг_3В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2765" y="4669790"/>
            <a:ext cx="2574925" cy="232283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 noGrp="1"/>
          </p:cNvSpPr>
          <p:nvPr/>
        </p:nvSpPr>
        <p:spPr>
          <a:xfrm>
            <a:off x="605155" y="1297940"/>
            <a:ext cx="3453130" cy="48831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uk-UA" altLang="en-US" sz="2000">
                <a:solidFill>
                  <a:schemeClr val="tx1"/>
                </a:solidFill>
              </a:rPr>
              <a:t>С</a:t>
            </a:r>
            <a:r>
              <a:rPr lang="en-US" altLang="en-US" sz="2000">
                <a:solidFill>
                  <a:schemeClr val="tx1"/>
                </a:solidFill>
              </a:rPr>
              <a:t>хема фінансування</a:t>
            </a:r>
            <a:r>
              <a:rPr lang="uk-UA" altLang="en-US" sz="2000">
                <a:solidFill>
                  <a:schemeClr val="tx1"/>
                </a:solidFill>
              </a:rPr>
              <a:t>:</a:t>
            </a:r>
          </a:p>
        </p:txBody>
      </p:sp>
      <p:sp>
        <p:nvSpPr>
          <p:cNvPr id="64" name="Rounded Rectangle 63"/>
          <p:cNvSpPr/>
          <p:nvPr>
            <p:custDataLst>
              <p:tags r:id="rId2"/>
            </p:custDataLst>
          </p:nvPr>
        </p:nvSpPr>
        <p:spPr>
          <a:xfrm>
            <a:off x="630555" y="2386965"/>
            <a:ext cx="1985010" cy="1041400"/>
          </a:xfrm>
          <a:prstGeom prst="roundRect">
            <a:avLst>
              <a:gd name="adj" fmla="val 15792"/>
            </a:avLst>
          </a:prstGeom>
          <a:solidFill>
            <a:srgbClr val="0040BE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 Box 64"/>
          <p:cNvSpPr txBox="1"/>
          <p:nvPr>
            <p:custDataLst>
              <p:tags r:id="rId3"/>
            </p:custDataLst>
          </p:nvPr>
        </p:nvSpPr>
        <p:spPr>
          <a:xfrm>
            <a:off x="839470" y="2635885"/>
            <a:ext cx="1776730" cy="658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Відвантаження продукції</a:t>
            </a:r>
          </a:p>
        </p:txBody>
      </p:sp>
      <p:grpSp>
        <p:nvGrpSpPr>
          <p:cNvPr id="66" name="Group 65"/>
          <p:cNvGrpSpPr/>
          <p:nvPr>
            <p:custDataLst>
              <p:tags r:id="rId4"/>
            </p:custDataLst>
          </p:nvPr>
        </p:nvGrpSpPr>
        <p:grpSpPr>
          <a:xfrm>
            <a:off x="791845" y="2147570"/>
            <a:ext cx="501650" cy="348615"/>
            <a:chOff x="4418" y="2419"/>
            <a:chExt cx="790" cy="549"/>
          </a:xfrm>
        </p:grpSpPr>
        <p:sp>
          <p:nvSpPr>
            <p:cNvPr id="67" name="Oval 66"/>
            <p:cNvSpPr/>
            <p:nvPr>
              <p:custDataLst>
                <p:tags r:id="rId26"/>
              </p:custDataLst>
            </p:nvPr>
          </p:nvSpPr>
          <p:spPr>
            <a:xfrm>
              <a:off x="4525" y="2419"/>
              <a:ext cx="549" cy="549"/>
            </a:xfrm>
            <a:prstGeom prst="ellipse">
              <a:avLst/>
            </a:prstGeom>
            <a:solidFill>
              <a:srgbClr val="0040B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Text Box 67"/>
            <p:cNvSpPr txBox="1"/>
            <p:nvPr>
              <p:custDataLst>
                <p:tags r:id="rId27"/>
              </p:custDataLst>
            </p:nvPr>
          </p:nvSpPr>
          <p:spPr>
            <a:xfrm>
              <a:off x="4418" y="2458"/>
              <a:ext cx="790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#1</a:t>
              </a:r>
            </a:p>
          </p:txBody>
        </p:sp>
      </p:grpSp>
      <p:sp>
        <p:nvSpPr>
          <p:cNvPr id="87" name="Rounded Rectangle 86"/>
          <p:cNvSpPr/>
          <p:nvPr>
            <p:custDataLst>
              <p:tags r:id="rId5"/>
            </p:custDataLst>
          </p:nvPr>
        </p:nvSpPr>
        <p:spPr>
          <a:xfrm>
            <a:off x="4055110" y="2386965"/>
            <a:ext cx="3651885" cy="1041400"/>
          </a:xfrm>
          <a:prstGeom prst="roundRect">
            <a:avLst>
              <a:gd name="adj" fmla="val 12073"/>
            </a:avLst>
          </a:prstGeom>
          <a:solidFill>
            <a:srgbClr val="0033CC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 Box 87"/>
          <p:cNvSpPr txBox="1"/>
          <p:nvPr>
            <p:custDataLst>
              <p:tags r:id="rId6"/>
            </p:custDataLst>
          </p:nvPr>
        </p:nvSpPr>
        <p:spPr>
          <a:xfrm>
            <a:off x="4264025" y="2592070"/>
            <a:ext cx="3509645" cy="749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Надходження SWIFT-повідомлення </a:t>
            </a: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від банку-емітенту з підтвердженням дати платежу за акредитивом</a:t>
            </a: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</a:p>
        </p:txBody>
      </p:sp>
      <p:grpSp>
        <p:nvGrpSpPr>
          <p:cNvPr id="89" name="Group 88"/>
          <p:cNvGrpSpPr/>
          <p:nvPr>
            <p:custDataLst>
              <p:tags r:id="rId7"/>
            </p:custDataLst>
          </p:nvPr>
        </p:nvGrpSpPr>
        <p:grpSpPr>
          <a:xfrm>
            <a:off x="4216400" y="2167890"/>
            <a:ext cx="501650" cy="348615"/>
            <a:chOff x="4418" y="2419"/>
            <a:chExt cx="790" cy="549"/>
          </a:xfrm>
        </p:grpSpPr>
        <p:sp>
          <p:nvSpPr>
            <p:cNvPr id="90" name="Oval 89"/>
            <p:cNvSpPr/>
            <p:nvPr>
              <p:custDataLst>
                <p:tags r:id="rId24"/>
              </p:custDataLst>
            </p:nvPr>
          </p:nvSpPr>
          <p:spPr>
            <a:xfrm>
              <a:off x="4525" y="2419"/>
              <a:ext cx="549" cy="549"/>
            </a:xfrm>
            <a:prstGeom prst="ellipse">
              <a:avLst/>
            </a:prstGeom>
            <a:solidFill>
              <a:srgbClr val="0040B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Text Box 90"/>
            <p:cNvSpPr txBox="1"/>
            <p:nvPr>
              <p:custDataLst>
                <p:tags r:id="rId25"/>
              </p:custDataLst>
            </p:nvPr>
          </p:nvSpPr>
          <p:spPr>
            <a:xfrm>
              <a:off x="4418" y="2453"/>
              <a:ext cx="790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#</a:t>
              </a:r>
              <a:r>
                <a:rPr lang="uk-UA" alt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2</a:t>
              </a:r>
            </a:p>
          </p:txBody>
        </p:sp>
      </p:grpSp>
      <p:sp>
        <p:nvSpPr>
          <p:cNvPr id="102" name="Rounded Rectangle 101"/>
          <p:cNvSpPr/>
          <p:nvPr>
            <p:custDataLst>
              <p:tags r:id="rId8"/>
            </p:custDataLst>
          </p:nvPr>
        </p:nvSpPr>
        <p:spPr>
          <a:xfrm>
            <a:off x="8062595" y="2386965"/>
            <a:ext cx="3523615" cy="1041400"/>
          </a:xfrm>
          <a:prstGeom prst="roundRect">
            <a:avLst>
              <a:gd name="adj" fmla="val 15792"/>
            </a:avLst>
          </a:prstGeom>
          <a:solidFill>
            <a:srgbClr val="0040BE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 Box 102"/>
          <p:cNvSpPr txBox="1"/>
          <p:nvPr>
            <p:custDataLst>
              <p:tags r:id="rId9"/>
            </p:custDataLst>
          </p:nvPr>
        </p:nvSpPr>
        <p:spPr>
          <a:xfrm>
            <a:off x="8210550" y="2543175"/>
            <a:ext cx="3375660" cy="900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Отримання відшкодування</a:t>
            </a: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</a:t>
            </a:r>
          </a:p>
          <a:p>
            <a:pPr algn="l">
              <a:lnSpc>
                <a:spcPct val="100000"/>
              </a:lnSpc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від банку-емітента  на дату платежу за акредитивом</a:t>
            </a:r>
          </a:p>
        </p:txBody>
      </p:sp>
      <p:grpSp>
        <p:nvGrpSpPr>
          <p:cNvPr id="108" name="Group 107"/>
          <p:cNvGrpSpPr/>
          <p:nvPr>
            <p:custDataLst>
              <p:tags r:id="rId10"/>
            </p:custDataLst>
          </p:nvPr>
        </p:nvGrpSpPr>
        <p:grpSpPr>
          <a:xfrm>
            <a:off x="8210550" y="2167890"/>
            <a:ext cx="501650" cy="348615"/>
            <a:chOff x="4418" y="2419"/>
            <a:chExt cx="790" cy="549"/>
          </a:xfrm>
        </p:grpSpPr>
        <p:sp>
          <p:nvSpPr>
            <p:cNvPr id="109" name="Oval 108"/>
            <p:cNvSpPr/>
            <p:nvPr>
              <p:custDataLst>
                <p:tags r:id="rId22"/>
              </p:custDataLst>
            </p:nvPr>
          </p:nvSpPr>
          <p:spPr>
            <a:xfrm>
              <a:off x="4525" y="2419"/>
              <a:ext cx="549" cy="549"/>
            </a:xfrm>
            <a:prstGeom prst="ellipse">
              <a:avLst/>
            </a:prstGeom>
            <a:solidFill>
              <a:srgbClr val="0040B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Text Box 109"/>
            <p:cNvSpPr txBox="1"/>
            <p:nvPr>
              <p:custDataLst>
                <p:tags r:id="rId23"/>
              </p:custDataLst>
            </p:nvPr>
          </p:nvSpPr>
          <p:spPr>
            <a:xfrm>
              <a:off x="4418" y="2453"/>
              <a:ext cx="790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#</a:t>
              </a:r>
              <a:r>
                <a:rPr lang="uk-UA" altLang="ru-RU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4</a:t>
              </a:r>
            </a:p>
          </p:txBody>
        </p:sp>
      </p:grpSp>
      <p:sp>
        <p:nvSpPr>
          <p:cNvPr id="113" name="Oval 112"/>
          <p:cNvSpPr/>
          <p:nvPr>
            <p:custDataLst>
              <p:tags r:id="rId11"/>
            </p:custDataLst>
          </p:nvPr>
        </p:nvSpPr>
        <p:spPr>
          <a:xfrm>
            <a:off x="859790" y="4095750"/>
            <a:ext cx="348615" cy="348615"/>
          </a:xfrm>
          <a:prstGeom prst="ellipse">
            <a:avLst/>
          </a:prstGeom>
          <a:solidFill>
            <a:schemeClr val="bg1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Oval 124"/>
          <p:cNvSpPr/>
          <p:nvPr>
            <p:custDataLst>
              <p:tags r:id="rId12"/>
            </p:custDataLst>
          </p:nvPr>
        </p:nvSpPr>
        <p:spPr>
          <a:xfrm>
            <a:off x="6678295" y="4092575"/>
            <a:ext cx="348615" cy="348615"/>
          </a:xfrm>
          <a:prstGeom prst="ellipse">
            <a:avLst/>
          </a:prstGeom>
          <a:solidFill>
            <a:schemeClr val="bg1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4" name="Straight Connector 133"/>
          <p:cNvCxnSpPr>
            <a:stCxn id="146" idx="6"/>
          </p:cNvCxnSpPr>
          <p:nvPr/>
        </p:nvCxnSpPr>
        <p:spPr>
          <a:xfrm>
            <a:off x="11090910" y="4266565"/>
            <a:ext cx="495300" cy="3175"/>
          </a:xfrm>
          <a:prstGeom prst="line">
            <a:avLst/>
          </a:prstGeom>
          <a:noFill/>
          <a:ln w="44450" cap="flat">
            <a:solidFill>
              <a:srgbClr val="0040BE"/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9" name="Rectangle 138"/>
          <p:cNvSpPr/>
          <p:nvPr/>
        </p:nvSpPr>
        <p:spPr>
          <a:xfrm>
            <a:off x="1073150" y="4203700"/>
            <a:ext cx="3030220" cy="146685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32" name="Straight Connector 131"/>
          <p:cNvCxnSpPr>
            <a:stCxn id="138" idx="6"/>
            <a:endCxn id="125" idx="2"/>
          </p:cNvCxnSpPr>
          <p:nvPr/>
        </p:nvCxnSpPr>
        <p:spPr>
          <a:xfrm flipV="1">
            <a:off x="1114425" y="4267200"/>
            <a:ext cx="5563870" cy="3175"/>
          </a:xfrm>
          <a:prstGeom prst="line">
            <a:avLst/>
          </a:prstGeom>
          <a:noFill/>
          <a:ln w="4445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8" name="Oval 137"/>
          <p:cNvSpPr/>
          <p:nvPr>
            <p:custDataLst>
              <p:tags r:id="rId13"/>
            </p:custDataLst>
          </p:nvPr>
        </p:nvSpPr>
        <p:spPr>
          <a:xfrm>
            <a:off x="953135" y="4189730"/>
            <a:ext cx="161290" cy="161290"/>
          </a:xfrm>
          <a:prstGeom prst="ellipse">
            <a:avLst/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Oval 139"/>
          <p:cNvSpPr/>
          <p:nvPr>
            <p:custDataLst>
              <p:tags r:id="rId14"/>
            </p:custDataLst>
          </p:nvPr>
        </p:nvSpPr>
        <p:spPr>
          <a:xfrm>
            <a:off x="6771005" y="4186555"/>
            <a:ext cx="161290" cy="16129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Rectangle 140"/>
          <p:cNvSpPr/>
          <p:nvPr/>
        </p:nvSpPr>
        <p:spPr>
          <a:xfrm>
            <a:off x="6932295" y="4201160"/>
            <a:ext cx="728345" cy="146685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42" name="Straight Connector 141"/>
          <p:cNvCxnSpPr>
            <a:endCxn id="131" idx="2"/>
          </p:cNvCxnSpPr>
          <p:nvPr/>
        </p:nvCxnSpPr>
        <p:spPr>
          <a:xfrm>
            <a:off x="6864350" y="4270375"/>
            <a:ext cx="3971290" cy="0"/>
          </a:xfrm>
          <a:prstGeom prst="line">
            <a:avLst/>
          </a:prstGeom>
          <a:noFill/>
          <a:ln w="44450" cap="flat">
            <a:solidFill>
              <a:schemeClr val="accent6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51" name="TextBox 25"/>
          <p:cNvSpPr txBox="1"/>
          <p:nvPr/>
        </p:nvSpPr>
        <p:spPr>
          <a:xfrm>
            <a:off x="7282180" y="3906520"/>
            <a:ext cx="3553460" cy="36385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Період фінансування</a:t>
            </a:r>
          </a:p>
        </p:txBody>
      </p:sp>
      <p:sp>
        <p:nvSpPr>
          <p:cNvPr id="131" name="Oval 130"/>
          <p:cNvSpPr/>
          <p:nvPr>
            <p:custDataLst>
              <p:tags r:id="rId15"/>
            </p:custDataLst>
          </p:nvPr>
        </p:nvSpPr>
        <p:spPr>
          <a:xfrm>
            <a:off x="10835640" y="4095750"/>
            <a:ext cx="348615" cy="348615"/>
          </a:xfrm>
          <a:prstGeom prst="ellipse">
            <a:avLst/>
          </a:prstGeom>
          <a:solidFill>
            <a:srgbClr val="0040BE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Oval 145"/>
          <p:cNvSpPr/>
          <p:nvPr>
            <p:custDataLst>
              <p:tags r:id="rId16"/>
            </p:custDataLst>
          </p:nvPr>
        </p:nvSpPr>
        <p:spPr>
          <a:xfrm>
            <a:off x="10929620" y="4185920"/>
            <a:ext cx="161290" cy="1612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40B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 txBox="1">
            <a:spLocks noGrp="1"/>
          </p:cNvSpPr>
          <p:nvPr/>
        </p:nvSpPr>
        <p:spPr>
          <a:xfrm>
            <a:off x="585470" y="371475"/>
            <a:ext cx="5210175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Негоціація документів </a:t>
            </a:r>
          </a:p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за документарним акредитивом</a:t>
            </a:r>
          </a:p>
        </p:txBody>
      </p:sp>
      <p:sp>
        <p:nvSpPr>
          <p:cNvPr id="19" name="Rounded Rectangle 18"/>
          <p:cNvSpPr/>
          <p:nvPr>
            <p:custDataLst>
              <p:tags r:id="rId17"/>
            </p:custDataLst>
          </p:nvPr>
        </p:nvSpPr>
        <p:spPr>
          <a:xfrm>
            <a:off x="4055110" y="5028565"/>
            <a:ext cx="3651885" cy="1041400"/>
          </a:xfrm>
          <a:prstGeom prst="roundRect">
            <a:avLst>
              <a:gd name="adj" fmla="val 12073"/>
            </a:avLst>
          </a:prstGeom>
          <a:solidFill>
            <a:srgbClr val="0033CC"/>
          </a:solidFill>
          <a:ln>
            <a:solidFill>
              <a:srgbClr val="0040BE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Box 19"/>
          <p:cNvSpPr txBox="1"/>
          <p:nvPr>
            <p:custDataLst>
              <p:tags r:id="rId18"/>
            </p:custDataLst>
          </p:nvPr>
        </p:nvSpPr>
        <p:spPr>
          <a:xfrm>
            <a:off x="4264025" y="5233670"/>
            <a:ext cx="3509645" cy="7499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Здійснення фінансування </a:t>
            </a:r>
          </a:p>
          <a:p>
            <a:pPr algn="l">
              <a:lnSpc>
                <a:spcPct val="100000"/>
              </a:lnSpc>
            </a:pPr>
            <a:r>
              <a:rPr lang="en-US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(зарахування Укрексімбанком виручки на рахунок бенефіціара)</a:t>
            </a:r>
          </a:p>
        </p:txBody>
      </p:sp>
      <p:grpSp>
        <p:nvGrpSpPr>
          <p:cNvPr id="21" name="Group 20"/>
          <p:cNvGrpSpPr/>
          <p:nvPr>
            <p:custDataLst>
              <p:tags r:id="rId19"/>
            </p:custDataLst>
          </p:nvPr>
        </p:nvGrpSpPr>
        <p:grpSpPr>
          <a:xfrm>
            <a:off x="4216400" y="4813300"/>
            <a:ext cx="501650" cy="348615"/>
            <a:chOff x="4418" y="2419"/>
            <a:chExt cx="790" cy="549"/>
          </a:xfrm>
        </p:grpSpPr>
        <p:sp>
          <p:nvSpPr>
            <p:cNvPr id="22" name="Oval 21"/>
            <p:cNvSpPr/>
            <p:nvPr>
              <p:custDataLst>
                <p:tags r:id="rId20"/>
              </p:custDataLst>
            </p:nvPr>
          </p:nvSpPr>
          <p:spPr>
            <a:xfrm>
              <a:off x="4525" y="2419"/>
              <a:ext cx="549" cy="549"/>
            </a:xfrm>
            <a:prstGeom prst="ellipse">
              <a:avLst/>
            </a:prstGeom>
            <a:solidFill>
              <a:srgbClr val="0040BE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rgbClr val="0040B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 Box 22"/>
            <p:cNvSpPr txBox="1"/>
            <p:nvPr>
              <p:custDataLst>
                <p:tags r:id="rId21"/>
              </p:custDataLst>
            </p:nvPr>
          </p:nvSpPr>
          <p:spPr>
            <a:xfrm>
              <a:off x="4418" y="2453"/>
              <a:ext cx="790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#</a:t>
              </a:r>
              <a:r>
                <a:rPr lang="uk-UA" altLang="en-US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3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183005" y="3564890"/>
            <a:ext cx="5405120" cy="69913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Період від дати надання документів бенефіціаром  до Укрексімбанку, пересилання їх з вимогою платежу до банку-емітенту та перевірка їх банком -емітентом.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575310" y="4264660"/>
            <a:ext cx="284480" cy="5715"/>
          </a:xfrm>
          <a:prstGeom prst="line">
            <a:avLst/>
          </a:prstGeom>
          <a:noFill/>
          <a:ln w="4445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Isosceles Triangle 26"/>
          <p:cNvSpPr/>
          <p:nvPr/>
        </p:nvSpPr>
        <p:spPr>
          <a:xfrm rot="10800000">
            <a:off x="6648450" y="3361690"/>
            <a:ext cx="448945" cy="330200"/>
          </a:xfrm>
          <a:prstGeom prst="triangl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8" name="Isosceles Triangle 27"/>
          <p:cNvSpPr/>
          <p:nvPr/>
        </p:nvSpPr>
        <p:spPr>
          <a:xfrm rot="10800000">
            <a:off x="810895" y="3361690"/>
            <a:ext cx="448945" cy="330200"/>
          </a:xfrm>
          <a:prstGeom prst="triangl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" name="Isosceles Triangle 28"/>
          <p:cNvSpPr/>
          <p:nvPr/>
        </p:nvSpPr>
        <p:spPr>
          <a:xfrm rot="10800000">
            <a:off x="10773410" y="3361690"/>
            <a:ext cx="448945" cy="330200"/>
          </a:xfrm>
          <a:prstGeom prst="triangl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" name="Isosceles Triangle 29"/>
          <p:cNvSpPr/>
          <p:nvPr/>
        </p:nvSpPr>
        <p:spPr>
          <a:xfrm>
            <a:off x="6648450" y="4711700"/>
            <a:ext cx="448945" cy="330200"/>
          </a:xfrm>
          <a:prstGeom prst="triangl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2" name="Заголовок 1"/>
          <p:cNvSpPr txBox="1">
            <a:spLocks noGrp="1"/>
          </p:cNvSpPr>
          <p:nvPr/>
        </p:nvSpPr>
        <p:spPr>
          <a:xfrm>
            <a:off x="585470" y="371475"/>
            <a:ext cx="5210175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Негоціація документів </a:t>
            </a:r>
          </a:p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за документарним акредитивом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6580" y="1323975"/>
            <a:ext cx="11008995" cy="4958715"/>
          </a:xfrm>
          <a:prstGeom prst="roundRect">
            <a:avLst>
              <a:gd name="adj" fmla="val 54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Заголовок 1"/>
          <p:cNvSpPr txBox="1">
            <a:spLocks noGrp="1"/>
          </p:cNvSpPr>
          <p:nvPr/>
        </p:nvSpPr>
        <p:spPr>
          <a:xfrm>
            <a:off x="775970" y="1571625"/>
            <a:ext cx="2823845" cy="63627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  <a:sym typeface="+mn-ea"/>
              </a:rPr>
              <a:t>Обов'язкові умови</a:t>
            </a:r>
            <a:r>
              <a:rPr lang="ru-RU" altLang="en-US" sz="2000">
                <a:solidFill>
                  <a:schemeClr val="tx1"/>
                </a:solidFill>
                <a:sym typeface="+mn-ea"/>
              </a:rPr>
              <a:t>:</a:t>
            </a:r>
            <a:endParaRPr lang="ru-RU" altLang="en-US" sz="2000">
              <a:solidFill>
                <a:schemeClr val="tx1"/>
              </a:solidFill>
            </a:endParaRPr>
          </a:p>
        </p:txBody>
      </p:sp>
      <p:sp>
        <p:nvSpPr>
          <p:cNvPr id="4" name="TextBox 25"/>
          <p:cNvSpPr txBox="1"/>
          <p:nvPr/>
        </p:nvSpPr>
        <p:spPr>
          <a:xfrm>
            <a:off x="1130300" y="2441575"/>
            <a:ext cx="466471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Акредитив відкрито на користь бенефіціара</a:t>
            </a:r>
            <a: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endParaRPr lang="en-US" altLang="en-US" sz="1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бенефіціар є клієнтом АТ «Укрексімбанк»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умовами акредитива передбачено виконання або підтвердження акредитива АТ «Укрексімбанк» шляхом негоціації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Звернення клієнта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аявність письмового звернення щодо здійснення операції з негоціації документів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Належне представлення документів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окументи відповідають умовам акредитива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2" name="Picture 11" descr="Треугольник_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9400" y="1402080"/>
            <a:ext cx="975360" cy="975360"/>
          </a:xfrm>
          <a:prstGeom prst="rect">
            <a:avLst/>
          </a:prstGeom>
        </p:spPr>
      </p:pic>
      <p:pic>
        <p:nvPicPr>
          <p:cNvPr id="13" name="Picture 12" descr="Треугольник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9790" y="2527300"/>
            <a:ext cx="158750" cy="141605"/>
          </a:xfrm>
          <a:prstGeom prst="rect">
            <a:avLst/>
          </a:prstGeom>
        </p:spPr>
      </p:pic>
      <p:sp>
        <p:nvSpPr>
          <p:cNvPr id="17" name="TextBox 25"/>
          <p:cNvSpPr txBox="1"/>
          <p:nvPr/>
        </p:nvSpPr>
        <p:spPr>
          <a:xfrm>
            <a:off x="6770370" y="2441575"/>
            <a:ext cx="4072255" cy="27406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Прийнятність ризику банку-емітента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аявність кореспондентських відносин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наявність ліміту прийняття ризику на банк-емітент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Сплата комісій</a:t>
            </a:r>
            <a: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endParaRPr lang="en-US" altLang="en-US" sz="1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комісія за проведення розрахунків</a:t>
            </a:r>
            <a:b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 акредитивом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стандартні комісії за акредитивом, включаючи комісію за підтвердження акредитива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</a:p>
        </p:txBody>
      </p:sp>
      <p:pic>
        <p:nvPicPr>
          <p:cNvPr id="18" name="Picture 17" descr="Треугольник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9155" y="4249420"/>
            <a:ext cx="158750" cy="141605"/>
          </a:xfrm>
          <a:prstGeom prst="rect">
            <a:avLst/>
          </a:prstGeom>
        </p:spPr>
      </p:pic>
      <p:pic>
        <p:nvPicPr>
          <p:cNvPr id="27" name="Picture 26" descr="Треугольник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9790" y="5228590"/>
            <a:ext cx="158750" cy="141605"/>
          </a:xfrm>
          <a:prstGeom prst="rect">
            <a:avLst/>
          </a:prstGeom>
        </p:spPr>
      </p:pic>
      <p:pic>
        <p:nvPicPr>
          <p:cNvPr id="34" name="Picture 33" descr="Треугольник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6535" y="3764915"/>
            <a:ext cx="158750" cy="141605"/>
          </a:xfrm>
          <a:prstGeom prst="rect">
            <a:avLst/>
          </a:prstGeom>
        </p:spPr>
      </p:pic>
      <p:pic>
        <p:nvPicPr>
          <p:cNvPr id="35" name="Picture 34" descr="Треугольник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6535" y="2527300"/>
            <a:ext cx="158750" cy="1416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76580" y="1323975"/>
            <a:ext cx="11008995" cy="4958715"/>
          </a:xfrm>
          <a:prstGeom prst="roundRect">
            <a:avLst>
              <a:gd name="adj" fmla="val 545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2" name="Заголовок 1"/>
          <p:cNvSpPr txBox="1">
            <a:spLocks noGrp="1"/>
          </p:cNvSpPr>
          <p:nvPr/>
        </p:nvSpPr>
        <p:spPr>
          <a:xfrm>
            <a:off x="585470" y="371475"/>
            <a:ext cx="5807710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>
                <a:sym typeface="+mn-ea"/>
              </a:rPr>
              <a:t>Негоціація документів </a:t>
            </a:r>
            <a:endParaRPr lang="en-US" altLang="en-US" sz="2400"/>
          </a:p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>
                <a:sym typeface="+mn-ea"/>
              </a:rPr>
              <a:t>за документарним акредитивом</a:t>
            </a:r>
            <a:endParaRPr lang="en-US" altLang="en-US" sz="2400"/>
          </a:p>
        </p:txBody>
      </p:sp>
      <p:sp>
        <p:nvSpPr>
          <p:cNvPr id="3" name="Заголовок 1"/>
          <p:cNvSpPr txBox="1">
            <a:spLocks noGrp="1"/>
          </p:cNvSpPr>
          <p:nvPr/>
        </p:nvSpPr>
        <p:spPr>
          <a:xfrm>
            <a:off x="775970" y="1638935"/>
            <a:ext cx="2823845" cy="63627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Переваги</a:t>
            </a:r>
            <a:r>
              <a:rPr lang="ru-RU" altLang="en-US" sz="2000">
                <a:solidFill>
                  <a:schemeClr val="tx1"/>
                </a:solidFill>
              </a:rPr>
              <a:t>:</a:t>
            </a:r>
          </a:p>
        </p:txBody>
      </p:sp>
      <p:pic>
        <p:nvPicPr>
          <p:cNvPr id="22" name="Picture 21" descr="Крестик_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0185" y="1414145"/>
            <a:ext cx="951230" cy="951230"/>
          </a:xfrm>
          <a:prstGeom prst="rect">
            <a:avLst/>
          </a:prstGeom>
        </p:spPr>
      </p:pic>
      <p:sp>
        <p:nvSpPr>
          <p:cNvPr id="6" name="TextBox 25"/>
          <p:cNvSpPr txBox="1"/>
          <p:nvPr/>
        </p:nvSpPr>
        <p:spPr>
          <a:xfrm>
            <a:off x="1578610" y="2637790"/>
            <a:ext cx="3331845" cy="3215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Без надання</a:t>
            </a:r>
            <a:b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забезпечення клієнтом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Без укладання додаткових договорів із клієнтом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Підвищення ліквідності та прискорення обігу капіталу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Фінансування без регресу</a:t>
            </a:r>
            <a:b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</a:b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на клієнта</a:t>
            </a:r>
          </a:p>
        </p:txBody>
      </p:sp>
      <p:sp>
        <p:nvSpPr>
          <p:cNvPr id="7" name="TextBox 25"/>
          <p:cNvSpPr txBox="1"/>
          <p:nvPr/>
        </p:nvSpPr>
        <p:spPr>
          <a:xfrm>
            <a:off x="6712585" y="2637790"/>
            <a:ext cx="3783330" cy="3076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Дострокове отримання виручки</a:t>
            </a:r>
            <a:b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 настання строку платежу, передбаченого умовами акредитива</a:t>
            </a:r>
            <a:endParaRPr lang="en-US" altLang="en-US" sz="1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Отримання повної суми виручки</a:t>
            </a:r>
            <a:b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 межах суми документів за акредитивом</a:t>
            </a:r>
            <a:endParaRPr lang="en-US" altLang="en-US" sz="1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Можливість укладання контрактів із партнерами, які потребують відстрочки платежу</a:t>
            </a:r>
          </a:p>
        </p:txBody>
      </p:sp>
      <p:pic>
        <p:nvPicPr>
          <p:cNvPr id="8" name="Picture 7" descr="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015" y="2637790"/>
            <a:ext cx="505460" cy="486410"/>
          </a:xfrm>
          <a:prstGeom prst="rect">
            <a:avLst/>
          </a:prstGeom>
        </p:spPr>
      </p:pic>
      <p:pic>
        <p:nvPicPr>
          <p:cNvPr id="10" name="Picture 9" descr="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705" y="3546475"/>
            <a:ext cx="675005" cy="501650"/>
          </a:xfrm>
          <a:prstGeom prst="rect">
            <a:avLst/>
          </a:prstGeom>
        </p:spPr>
      </p:pic>
      <p:pic>
        <p:nvPicPr>
          <p:cNvPr id="11" name="Picture 10" descr="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355" y="4427220"/>
            <a:ext cx="653415" cy="487045"/>
          </a:xfrm>
          <a:prstGeom prst="rect">
            <a:avLst/>
          </a:prstGeom>
        </p:spPr>
      </p:pic>
      <p:pic>
        <p:nvPicPr>
          <p:cNvPr id="12" name="Picture 11" descr="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720" y="5260340"/>
            <a:ext cx="749935" cy="519430"/>
          </a:xfrm>
          <a:prstGeom prst="rect">
            <a:avLst/>
          </a:prstGeom>
        </p:spPr>
      </p:pic>
      <p:pic>
        <p:nvPicPr>
          <p:cNvPr id="13" name="Picture 12" descr="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1380" y="2761615"/>
            <a:ext cx="612775" cy="516255"/>
          </a:xfrm>
          <a:prstGeom prst="rect">
            <a:avLst/>
          </a:prstGeom>
        </p:spPr>
      </p:pic>
      <p:pic>
        <p:nvPicPr>
          <p:cNvPr id="14" name="Picture 13" descr="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9150" y="3820795"/>
            <a:ext cx="675005" cy="523875"/>
          </a:xfrm>
          <a:prstGeom prst="rect">
            <a:avLst/>
          </a:prstGeom>
        </p:spPr>
      </p:pic>
      <p:pic>
        <p:nvPicPr>
          <p:cNvPr id="15" name="Picture 14" descr="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1380" y="5038090"/>
            <a:ext cx="612775" cy="4718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3" name="Picture 4" descr="Picture 4"/>
          <p:cNvPicPr>
            <a:picLocks noChangeAspect="1"/>
          </p:cNvPicPr>
          <p:nvPr/>
        </p:nvPicPr>
        <p:blipFill>
          <a:blip r:embed="rId2">
            <a:alphaModFix amt="73000"/>
          </a:blip>
          <a:stretch>
            <a:fillRect/>
          </a:stretch>
        </p:blipFill>
        <p:spPr>
          <a:xfrm>
            <a:off x="2635179" y="-2375060"/>
            <a:ext cx="6858001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385" name="Picture 27" descr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250" y="795020"/>
            <a:ext cx="1237615" cy="84201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Rounded Rectangle 1"/>
          <p:cNvSpPr/>
          <p:nvPr/>
        </p:nvSpPr>
        <p:spPr>
          <a:xfrm>
            <a:off x="2926080" y="2697360"/>
            <a:ext cx="6263640" cy="1758713"/>
          </a:xfrm>
          <a:prstGeom prst="roundRect">
            <a:avLst/>
          </a:prstGeom>
          <a:noFill/>
          <a:ln w="25400">
            <a:solidFill>
              <a:srgbClr val="7BD3F9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6080" y="2874645"/>
            <a:ext cx="6263640" cy="145288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altLang="en-US" dirty="0"/>
              <a:t>Гарантії</a:t>
            </a:r>
          </a:p>
        </p:txBody>
      </p:sp>
      <p:pic>
        <p:nvPicPr>
          <p:cNvPr id="5" name="Picture 4" descr="D:/Clients/UkrExim Bank/Presentation/20260909 Торгівельне фінансування/IMG/Щит_1.pngЩит_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84800" y="5019040"/>
            <a:ext cx="1152525" cy="12636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4994275" cy="43561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Гарантії:</a:t>
            </a:r>
          </a:p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сутність та сфера застосування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19760" y="1194435"/>
            <a:ext cx="4081780" cy="3168015"/>
          </a:xfrm>
          <a:prstGeom prst="roundRect">
            <a:avLst>
              <a:gd name="adj" fmla="val 7418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25"/>
          <p:cNvSpPr txBox="1"/>
          <p:nvPr/>
        </p:nvSpPr>
        <p:spPr>
          <a:xfrm>
            <a:off x="848360" y="1435100"/>
            <a:ext cx="3775075" cy="2861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Банківська гарантія</a:t>
            </a:r>
            <a:b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є універсальним</a:t>
            </a: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 високо</a:t>
            </a: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ефективним інструментом управління ризиками, що забезпечує</a:t>
            </a: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та дозволяє стимулювати виконання будь-яких зобов’язань:</a:t>
            </a: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комерційних / договірних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фінансових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зобов’язань, передбачених законодавством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Заголовок 1"/>
          <p:cNvSpPr txBox="1">
            <a:spLocks noGrp="1"/>
          </p:cNvSpPr>
          <p:nvPr/>
        </p:nvSpPr>
        <p:spPr>
          <a:xfrm>
            <a:off x="5388610" y="1536065"/>
            <a:ext cx="4592320" cy="53594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Гарантії можуть забезпечувати:</a:t>
            </a:r>
          </a:p>
        </p:txBody>
      </p:sp>
      <p:sp>
        <p:nvSpPr>
          <p:cNvPr id="19" name="Right Triangle 18"/>
          <p:cNvSpPr/>
          <p:nvPr/>
        </p:nvSpPr>
        <p:spPr>
          <a:xfrm rot="10800000" flipH="1">
            <a:off x="3348355" y="4331335"/>
            <a:ext cx="728345" cy="578485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Галка_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155" y="1377950"/>
            <a:ext cx="969010" cy="83947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132705" y="1194435"/>
            <a:ext cx="6440805" cy="5373370"/>
          </a:xfrm>
          <a:prstGeom prst="roundRect">
            <a:avLst>
              <a:gd name="adj" fmla="val 6953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D:/Clients/UkrExim Bank/Presentation/20260909 Торгівельне фінансування/IMG/Щит_1.pngЩит_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9270" y="4845050"/>
            <a:ext cx="2618105" cy="2098040"/>
          </a:xfrm>
          <a:prstGeom prst="rect">
            <a:avLst/>
          </a:prstGeom>
        </p:spPr>
      </p:pic>
      <p:sp>
        <p:nvSpPr>
          <p:cNvPr id="12" name="TextBox 25"/>
          <p:cNvSpPr txBox="1"/>
          <p:nvPr/>
        </p:nvSpPr>
        <p:spPr>
          <a:xfrm>
            <a:off x="5388610" y="4311015"/>
            <a:ext cx="251333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Фінансові</a:t>
            </a:r>
            <a:b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зобов'язання</a:t>
            </a:r>
            <a: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25"/>
          <p:cNvSpPr txBox="1"/>
          <p:nvPr/>
        </p:nvSpPr>
        <p:spPr>
          <a:xfrm>
            <a:off x="5388610" y="2279015"/>
            <a:ext cx="1808480" cy="5778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Комерційні зобов'язання</a:t>
            </a:r>
            <a: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 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5"/>
          <p:cNvSpPr txBox="1"/>
          <p:nvPr/>
        </p:nvSpPr>
        <p:spPr>
          <a:xfrm>
            <a:off x="7562215" y="5193030"/>
            <a:ext cx="3450590" cy="1204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зобов'язання, що виникають</a:t>
            </a:r>
            <a:b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 процесі ліцензування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сплата податків і митних платежів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тощо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</a:p>
        </p:txBody>
      </p:sp>
      <p:sp>
        <p:nvSpPr>
          <p:cNvPr id="20" name="TextBox 25"/>
          <p:cNvSpPr txBox="1"/>
          <p:nvPr/>
        </p:nvSpPr>
        <p:spPr>
          <a:xfrm>
            <a:off x="7562215" y="2279015"/>
            <a:ext cx="4011295" cy="1824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участь у тендерах та аукціонах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поставка товарів, надання послуг, виконання робіт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повернення авансового платежу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гарантійні (післяпродажні) зобов'язання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платіжні зобов'язання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</a:p>
        </p:txBody>
      </p:sp>
      <p:sp>
        <p:nvSpPr>
          <p:cNvPr id="21" name="TextBox 25"/>
          <p:cNvSpPr txBox="1"/>
          <p:nvPr/>
        </p:nvSpPr>
        <p:spPr>
          <a:xfrm>
            <a:off x="7562215" y="4311015"/>
            <a:ext cx="3339465" cy="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повернення кредиту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виконання умов кредитної угоди</a:t>
            </a: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</a:p>
        </p:txBody>
      </p:sp>
      <p:sp>
        <p:nvSpPr>
          <p:cNvPr id="22" name="TextBox 25"/>
          <p:cNvSpPr txBox="1"/>
          <p:nvPr/>
        </p:nvSpPr>
        <p:spPr>
          <a:xfrm>
            <a:off x="5388610" y="5193030"/>
            <a:ext cx="270891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Зобов'язання, передбачені законодавством</a:t>
            </a:r>
            <a:r>
              <a:rPr lang="uk-UA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6" name="Picture 5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7265" y="2398395"/>
            <a:ext cx="234950" cy="197485"/>
          </a:xfrm>
          <a:prstGeom prst="rect">
            <a:avLst/>
          </a:prstGeom>
        </p:spPr>
      </p:pic>
      <p:pic>
        <p:nvPicPr>
          <p:cNvPr id="23" name="Picture 22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7265" y="3231515"/>
            <a:ext cx="234950" cy="197485"/>
          </a:xfrm>
          <a:prstGeom prst="rect">
            <a:avLst/>
          </a:prstGeom>
        </p:spPr>
      </p:pic>
      <p:pic>
        <p:nvPicPr>
          <p:cNvPr id="24" name="Picture 23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7265" y="3813810"/>
            <a:ext cx="234950" cy="197485"/>
          </a:xfrm>
          <a:prstGeom prst="rect">
            <a:avLst/>
          </a:prstGeom>
        </p:spPr>
      </p:pic>
      <p:pic>
        <p:nvPicPr>
          <p:cNvPr id="25" name="Picture 24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7265" y="4403725"/>
            <a:ext cx="234950" cy="197485"/>
          </a:xfrm>
          <a:prstGeom prst="rect">
            <a:avLst/>
          </a:prstGeom>
        </p:spPr>
      </p:pic>
      <p:pic>
        <p:nvPicPr>
          <p:cNvPr id="26" name="Picture 25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7265" y="4688840"/>
            <a:ext cx="234950" cy="197485"/>
          </a:xfrm>
          <a:prstGeom prst="rect">
            <a:avLst/>
          </a:prstGeom>
        </p:spPr>
      </p:pic>
      <p:pic>
        <p:nvPicPr>
          <p:cNvPr id="27" name="Picture 26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7265" y="5301615"/>
            <a:ext cx="234950" cy="197485"/>
          </a:xfrm>
          <a:prstGeom prst="rect">
            <a:avLst/>
          </a:prstGeom>
        </p:spPr>
      </p:pic>
      <p:pic>
        <p:nvPicPr>
          <p:cNvPr id="28" name="Picture 27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7265" y="5825490"/>
            <a:ext cx="234950" cy="197485"/>
          </a:xfrm>
          <a:prstGeom prst="rect">
            <a:avLst/>
          </a:prstGeom>
        </p:spPr>
      </p:pic>
      <p:pic>
        <p:nvPicPr>
          <p:cNvPr id="29" name="Picture 28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7265" y="6082665"/>
            <a:ext cx="234950" cy="197485"/>
          </a:xfrm>
          <a:prstGeom prst="rect">
            <a:avLst/>
          </a:prstGeom>
        </p:spPr>
      </p:pic>
      <p:cxnSp>
        <p:nvCxnSpPr>
          <p:cNvPr id="30" name="Straight Connector 29"/>
          <p:cNvCxnSpPr/>
          <p:nvPr/>
        </p:nvCxnSpPr>
        <p:spPr>
          <a:xfrm>
            <a:off x="5388610" y="4166870"/>
            <a:ext cx="5789295" cy="0"/>
          </a:xfrm>
          <a:prstGeom prst="line">
            <a:avLst/>
          </a:prstGeom>
          <a:noFill/>
          <a:ln w="12700" cap="flat">
            <a:solidFill>
              <a:schemeClr val="bg1">
                <a:lumMod val="85000"/>
              </a:schemeClr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Straight Connector 30"/>
          <p:cNvCxnSpPr/>
          <p:nvPr/>
        </p:nvCxnSpPr>
        <p:spPr>
          <a:xfrm>
            <a:off x="5388610" y="5077460"/>
            <a:ext cx="5789295" cy="0"/>
          </a:xfrm>
          <a:prstGeom prst="line">
            <a:avLst/>
          </a:prstGeom>
          <a:noFill/>
          <a:ln w="12700" cap="flat">
            <a:solidFill>
              <a:schemeClr val="bg1">
                <a:lumMod val="85000"/>
              </a:schemeClr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custDataLst>
      <p:tags r:id="rId1"/>
    </p:custData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4257675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Структура</a:t>
            </a:r>
            <a:br>
              <a:rPr lang="en-US" altLang="en-US" sz="2400"/>
            </a:br>
            <a:r>
              <a:rPr lang="en-US" altLang="en-US" sz="2400"/>
              <a:t>банківської гарантії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 noGrp="1"/>
          </p:cNvSpPr>
          <p:nvPr/>
        </p:nvSpPr>
        <p:spPr>
          <a:xfrm>
            <a:off x="605155" y="1735455"/>
            <a:ext cx="3453130" cy="65849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uk-UA" altLang="en-US" sz="2000">
                <a:solidFill>
                  <a:schemeClr val="tx1"/>
                </a:solidFill>
              </a:rPr>
              <a:t>ПРЯМА</a:t>
            </a:r>
            <a:br>
              <a:rPr lang="en-US" altLang="en-US" sz="2000">
                <a:solidFill>
                  <a:schemeClr val="tx1"/>
                </a:solidFill>
              </a:rPr>
            </a:br>
            <a:r>
              <a:rPr lang="en-US" altLang="en-US" sz="2000">
                <a:solidFill>
                  <a:schemeClr val="tx1"/>
                </a:solidFill>
              </a:rPr>
              <a:t>банківська гарантія</a:t>
            </a:r>
          </a:p>
        </p:txBody>
      </p:sp>
      <p:sp>
        <p:nvSpPr>
          <p:cNvPr id="151" name="TextBox 25"/>
          <p:cNvSpPr txBox="1"/>
          <p:nvPr/>
        </p:nvSpPr>
        <p:spPr>
          <a:xfrm>
            <a:off x="7420610" y="2247265"/>
            <a:ext cx="2205355" cy="4991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Угода або тендерна документація</a:t>
            </a:r>
          </a:p>
        </p:txBody>
      </p:sp>
      <p:sp>
        <p:nvSpPr>
          <p:cNvPr id="2" name="Заголовок 1"/>
          <p:cNvSpPr txBox="1">
            <a:spLocks noGrp="1"/>
          </p:cNvSpPr>
          <p:nvPr/>
        </p:nvSpPr>
        <p:spPr>
          <a:xfrm>
            <a:off x="605155" y="2491740"/>
            <a:ext cx="3423285" cy="21310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100000"/>
              </a:lnSpc>
              <a:defRPr sz="2800">
                <a:solidFill>
                  <a:srgbClr val="0040BE"/>
                </a:solidFill>
              </a:defRPr>
            </a:pPr>
            <a:r>
              <a:rPr lang="uk-UA" altLang="en-US" sz="1800" b="0">
                <a:solidFill>
                  <a:schemeClr val="tx1"/>
                </a:solidFill>
              </a:rPr>
              <a:t>З</a:t>
            </a:r>
            <a:r>
              <a:rPr lang="en-US" altLang="en-US" sz="1800" b="0">
                <a:solidFill>
                  <a:schemeClr val="tx1"/>
                </a:solidFill>
              </a:rPr>
              <a:t>а прямою гарантією принципал звертається до свого обслуговуючого банку, який виступає банком-гарантом та надає гарантію на користь місцевого або іноземного бенефіціара.</a:t>
            </a:r>
          </a:p>
        </p:txBody>
      </p:sp>
      <p:sp>
        <p:nvSpPr>
          <p:cNvPr id="8" name="Oval 7"/>
          <p:cNvSpPr/>
          <p:nvPr/>
        </p:nvSpPr>
        <p:spPr>
          <a:xfrm>
            <a:off x="5380990" y="1909445"/>
            <a:ext cx="1833880" cy="1833880"/>
          </a:xfrm>
          <a:prstGeom prst="ellipse">
            <a:avLst/>
          </a:prstGeom>
          <a:solidFill>
            <a:srgbClr val="0040BE"/>
          </a:solidFill>
          <a:ln w="1270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744710" y="1909445"/>
            <a:ext cx="1833880" cy="1833880"/>
          </a:xfrm>
          <a:prstGeom prst="ellipse">
            <a:avLst/>
          </a:prstGeom>
          <a:solidFill>
            <a:srgbClr val="0040BE"/>
          </a:solidFill>
          <a:ln w="1270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562850" y="4475480"/>
            <a:ext cx="1833880" cy="1833880"/>
          </a:xfrm>
          <a:prstGeom prst="ellipse">
            <a:avLst/>
          </a:prstGeom>
          <a:solidFill>
            <a:srgbClr val="0040BE"/>
          </a:solidFill>
          <a:ln w="1270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3" name="Straight Arrow Connector 12"/>
          <p:cNvCxnSpPr>
            <a:stCxn id="8" idx="6"/>
            <a:endCxn id="10" idx="2"/>
          </p:cNvCxnSpPr>
          <p:nvPr/>
        </p:nvCxnSpPr>
        <p:spPr>
          <a:xfrm>
            <a:off x="7214870" y="2826385"/>
            <a:ext cx="2529840" cy="0"/>
          </a:xfrm>
          <a:prstGeom prst="straightConnector1">
            <a:avLst/>
          </a:pr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800000"/>
            <a:headEnd type="arrow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6" name="Curved Connector 15"/>
          <p:cNvCxnSpPr/>
          <p:nvPr/>
        </p:nvCxnSpPr>
        <p:spPr>
          <a:xfrm rot="10800000">
            <a:off x="6297930" y="3742690"/>
            <a:ext cx="1264920" cy="1649095"/>
          </a:xfrm>
          <a:prstGeom prst="curvedConnector2">
            <a:avLst/>
          </a:pr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800000"/>
            <a:head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7" name="Curved Connector 16"/>
          <p:cNvCxnSpPr>
            <a:stCxn id="11" idx="6"/>
            <a:endCxn id="10" idx="4"/>
          </p:cNvCxnSpPr>
          <p:nvPr/>
        </p:nvCxnSpPr>
        <p:spPr>
          <a:xfrm flipV="1">
            <a:off x="9396730" y="3743325"/>
            <a:ext cx="1264920" cy="1649095"/>
          </a:xfrm>
          <a:prstGeom prst="curvedConnector2">
            <a:avLst/>
          </a:pr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5" name="Text Box 64"/>
          <p:cNvSpPr txBox="1"/>
          <p:nvPr>
            <p:custDataLst>
              <p:tags r:id="rId2"/>
            </p:custDataLst>
          </p:nvPr>
        </p:nvSpPr>
        <p:spPr>
          <a:xfrm>
            <a:off x="5380990" y="2637790"/>
            <a:ext cx="1833245" cy="658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Аплікант</a:t>
            </a:r>
          </a:p>
        </p:txBody>
      </p:sp>
      <p:sp>
        <p:nvSpPr>
          <p:cNvPr id="18" name="Text Box 17"/>
          <p:cNvSpPr txBox="1"/>
          <p:nvPr>
            <p:custDataLst>
              <p:tags r:id="rId3"/>
            </p:custDataLst>
          </p:nvPr>
        </p:nvSpPr>
        <p:spPr>
          <a:xfrm>
            <a:off x="9744710" y="2637790"/>
            <a:ext cx="1833245" cy="658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Бенефіціар</a:t>
            </a:r>
          </a:p>
        </p:txBody>
      </p:sp>
      <p:sp>
        <p:nvSpPr>
          <p:cNvPr id="19" name="Text Box 18"/>
          <p:cNvSpPr txBox="1"/>
          <p:nvPr>
            <p:custDataLst>
              <p:tags r:id="rId4"/>
            </p:custDataLst>
          </p:nvPr>
        </p:nvSpPr>
        <p:spPr>
          <a:xfrm>
            <a:off x="7563485" y="5218430"/>
            <a:ext cx="1833245" cy="658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Банк-гарант</a:t>
            </a:r>
          </a:p>
        </p:txBody>
      </p:sp>
      <p:sp>
        <p:nvSpPr>
          <p:cNvPr id="20" name="Text Box 19"/>
          <p:cNvSpPr txBox="1"/>
          <p:nvPr>
            <p:custDataLst>
              <p:tags r:id="rId5"/>
            </p:custDataLst>
          </p:nvPr>
        </p:nvSpPr>
        <p:spPr>
          <a:xfrm>
            <a:off x="9951720" y="4811395"/>
            <a:ext cx="1320165" cy="485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3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</a:t>
            </a:r>
          </a:p>
        </p:txBody>
      </p:sp>
      <p:sp>
        <p:nvSpPr>
          <p:cNvPr id="21" name="Text Box 20"/>
          <p:cNvSpPr txBox="1"/>
          <p:nvPr>
            <p:custDataLst>
              <p:tags r:id="rId6"/>
            </p:custDataLst>
          </p:nvPr>
        </p:nvSpPr>
        <p:spPr>
          <a:xfrm>
            <a:off x="7863840" y="1735455"/>
            <a:ext cx="1320165" cy="485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3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</a:t>
            </a:r>
          </a:p>
        </p:txBody>
      </p:sp>
      <p:sp>
        <p:nvSpPr>
          <p:cNvPr id="22" name="Text Box 21"/>
          <p:cNvSpPr txBox="1"/>
          <p:nvPr>
            <p:custDataLst>
              <p:tags r:id="rId7"/>
            </p:custDataLst>
          </p:nvPr>
        </p:nvSpPr>
        <p:spPr>
          <a:xfrm>
            <a:off x="5523865" y="4811395"/>
            <a:ext cx="1320165" cy="485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3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</a:t>
            </a:r>
          </a:p>
        </p:txBody>
      </p:sp>
      <p:sp>
        <p:nvSpPr>
          <p:cNvPr id="23" name="TextBox 25"/>
          <p:cNvSpPr txBox="1"/>
          <p:nvPr/>
        </p:nvSpPr>
        <p:spPr>
          <a:xfrm>
            <a:off x="9493885" y="5341620"/>
            <a:ext cx="2205355" cy="4991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Гарантія</a:t>
            </a:r>
          </a:p>
        </p:txBody>
      </p:sp>
      <p:sp>
        <p:nvSpPr>
          <p:cNvPr id="24" name="TextBox 25"/>
          <p:cNvSpPr txBox="1"/>
          <p:nvPr/>
        </p:nvSpPr>
        <p:spPr>
          <a:xfrm>
            <a:off x="5045075" y="5341620"/>
            <a:ext cx="2205355" cy="4991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Заява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/>
          <p:cNvSpPr/>
          <p:nvPr/>
        </p:nvSpPr>
        <p:spPr>
          <a:xfrm>
            <a:off x="7575550" y="4867275"/>
            <a:ext cx="2058035" cy="831850"/>
          </a:xfrm>
          <a:prstGeom prst="roundRect">
            <a:avLst>
              <a:gd name="adj" fmla="val 23626"/>
            </a:avLst>
          </a:prstGeom>
          <a:solidFill>
            <a:schemeClr val="bg1">
              <a:lumMod val="85000"/>
            </a:schemeClr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4257675" cy="8229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Структура</a:t>
            </a:r>
            <a:br>
              <a:rPr lang="en-US" altLang="en-US" sz="2400"/>
            </a:br>
            <a:r>
              <a:rPr lang="en-US" altLang="en-US" sz="2400"/>
              <a:t>банківської гарантії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44" name="Заголовок 1"/>
          <p:cNvSpPr txBox="1">
            <a:spLocks noGrp="1"/>
          </p:cNvSpPr>
          <p:nvPr/>
        </p:nvSpPr>
        <p:spPr>
          <a:xfrm>
            <a:off x="809625" y="1314450"/>
            <a:ext cx="3453130" cy="65849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uk-UA" altLang="en-US" sz="2000">
                <a:solidFill>
                  <a:schemeClr val="tx1"/>
                </a:solidFill>
              </a:rPr>
              <a:t>НЕПРЯМА</a:t>
            </a:r>
            <a:br>
              <a:rPr lang="en-US" altLang="en-US" sz="2000">
                <a:solidFill>
                  <a:schemeClr val="tx1"/>
                </a:solidFill>
              </a:rPr>
            </a:br>
            <a:r>
              <a:rPr lang="en-US" altLang="en-US" sz="2000">
                <a:solidFill>
                  <a:schemeClr val="tx1"/>
                </a:solidFill>
              </a:rPr>
              <a:t>банківська гарантія</a:t>
            </a:r>
          </a:p>
        </p:txBody>
      </p:sp>
      <p:sp>
        <p:nvSpPr>
          <p:cNvPr id="151" name="TextBox 25"/>
          <p:cNvSpPr txBox="1"/>
          <p:nvPr/>
        </p:nvSpPr>
        <p:spPr>
          <a:xfrm>
            <a:off x="7501890" y="1435735"/>
            <a:ext cx="2205355" cy="4991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Угода або тендерна документація</a:t>
            </a:r>
          </a:p>
        </p:txBody>
      </p:sp>
      <p:sp>
        <p:nvSpPr>
          <p:cNvPr id="2" name="Заголовок 1"/>
          <p:cNvSpPr txBox="1">
            <a:spLocks noGrp="1"/>
          </p:cNvSpPr>
          <p:nvPr/>
        </p:nvSpPr>
        <p:spPr>
          <a:xfrm>
            <a:off x="809625" y="1981835"/>
            <a:ext cx="4038600" cy="244221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100000"/>
              </a:lnSpc>
              <a:defRPr sz="2800">
                <a:solidFill>
                  <a:srgbClr val="0040BE"/>
                </a:solidFill>
              </a:defRPr>
            </a:pPr>
            <a:r>
              <a:rPr lang="uk-UA" altLang="en-US" sz="1800" b="0">
                <a:solidFill>
                  <a:schemeClr val="tx1"/>
                </a:solidFill>
              </a:rPr>
              <a:t>В</a:t>
            </a:r>
            <a:r>
              <a:rPr lang="en-US" altLang="en-US" sz="1800" b="0">
                <a:solidFill>
                  <a:schemeClr val="tx1"/>
                </a:solidFill>
              </a:rPr>
              <a:t>икористовується, якщо гарантія має бути видана банком у країні бенефіціара або банком, що відповідає визначеним вимогам.</a:t>
            </a:r>
          </a:p>
          <a:p>
            <a:pPr algn="l">
              <a:lnSpc>
                <a:spcPct val="10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1800" b="0">
                <a:solidFill>
                  <a:schemeClr val="tx1"/>
                </a:solidFill>
              </a:rPr>
              <a:t>У такому випадку банк-контргарант надає контргарантію банку-гаранту, який випускає гарантію на користь бенефіціара.</a:t>
            </a:r>
          </a:p>
        </p:txBody>
      </p:sp>
      <p:sp>
        <p:nvSpPr>
          <p:cNvPr id="8" name="Oval 7"/>
          <p:cNvSpPr/>
          <p:nvPr/>
        </p:nvSpPr>
        <p:spPr>
          <a:xfrm>
            <a:off x="5908675" y="1314450"/>
            <a:ext cx="1463040" cy="1463040"/>
          </a:xfrm>
          <a:prstGeom prst="ellipse">
            <a:avLst/>
          </a:prstGeom>
          <a:solidFill>
            <a:srgbClr val="0040BE"/>
          </a:solidFill>
          <a:ln w="1270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943465" y="1314450"/>
            <a:ext cx="1463040" cy="1463040"/>
          </a:xfrm>
          <a:prstGeom prst="ellipse">
            <a:avLst/>
          </a:prstGeom>
          <a:solidFill>
            <a:srgbClr val="0040BE"/>
          </a:solidFill>
          <a:ln w="1270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0123170" y="3747770"/>
            <a:ext cx="1463040" cy="1463040"/>
          </a:xfrm>
          <a:prstGeom prst="ellipse">
            <a:avLst/>
          </a:prstGeom>
          <a:solidFill>
            <a:srgbClr val="0040BE"/>
          </a:solidFill>
          <a:ln w="1270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3" name="Straight Arrow Connector 12"/>
          <p:cNvCxnSpPr>
            <a:stCxn id="8" idx="6"/>
            <a:endCxn id="10" idx="2"/>
          </p:cNvCxnSpPr>
          <p:nvPr/>
        </p:nvCxnSpPr>
        <p:spPr>
          <a:xfrm>
            <a:off x="7371715" y="2045970"/>
            <a:ext cx="2571750" cy="0"/>
          </a:xfrm>
          <a:prstGeom prst="straightConnector1">
            <a:avLst/>
          </a:pr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800000"/>
            <a:headEnd type="arrow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5" name="Text Box 64"/>
          <p:cNvSpPr txBox="1"/>
          <p:nvPr>
            <p:custDataLst>
              <p:tags r:id="rId2"/>
            </p:custDataLst>
          </p:nvPr>
        </p:nvSpPr>
        <p:spPr>
          <a:xfrm>
            <a:off x="5857240" y="1793240"/>
            <a:ext cx="1514475" cy="658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Аплікант</a:t>
            </a:r>
          </a:p>
        </p:txBody>
      </p:sp>
      <p:sp>
        <p:nvSpPr>
          <p:cNvPr id="18" name="Text Box 17"/>
          <p:cNvSpPr txBox="1"/>
          <p:nvPr>
            <p:custDataLst>
              <p:tags r:id="rId3"/>
            </p:custDataLst>
          </p:nvPr>
        </p:nvSpPr>
        <p:spPr>
          <a:xfrm>
            <a:off x="9937750" y="1652270"/>
            <a:ext cx="1468755" cy="658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Бене- фіціар</a:t>
            </a:r>
          </a:p>
        </p:txBody>
      </p:sp>
      <p:sp>
        <p:nvSpPr>
          <p:cNvPr id="19" name="Text Box 18"/>
          <p:cNvSpPr txBox="1"/>
          <p:nvPr>
            <p:custDataLst>
              <p:tags r:id="rId4"/>
            </p:custDataLst>
          </p:nvPr>
        </p:nvSpPr>
        <p:spPr>
          <a:xfrm>
            <a:off x="10084435" y="4136390"/>
            <a:ext cx="1463040" cy="658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Банк-гарант</a:t>
            </a:r>
          </a:p>
        </p:txBody>
      </p:sp>
      <p:sp>
        <p:nvSpPr>
          <p:cNvPr id="20" name="Text Box 19"/>
          <p:cNvSpPr txBox="1"/>
          <p:nvPr>
            <p:custDataLst>
              <p:tags r:id="rId5"/>
            </p:custDataLst>
          </p:nvPr>
        </p:nvSpPr>
        <p:spPr>
          <a:xfrm>
            <a:off x="7944485" y="4814570"/>
            <a:ext cx="1320165" cy="485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</a:t>
            </a:r>
          </a:p>
        </p:txBody>
      </p:sp>
      <p:sp>
        <p:nvSpPr>
          <p:cNvPr id="21" name="Text Box 20"/>
          <p:cNvSpPr txBox="1"/>
          <p:nvPr>
            <p:custDataLst>
              <p:tags r:id="rId6"/>
            </p:custDataLst>
          </p:nvPr>
        </p:nvSpPr>
        <p:spPr>
          <a:xfrm>
            <a:off x="7944485" y="923925"/>
            <a:ext cx="1320165" cy="485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3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</a:t>
            </a:r>
          </a:p>
        </p:txBody>
      </p:sp>
      <p:sp>
        <p:nvSpPr>
          <p:cNvPr id="22" name="Text Box 21"/>
          <p:cNvSpPr txBox="1"/>
          <p:nvPr>
            <p:custDataLst>
              <p:tags r:id="rId7"/>
            </p:custDataLst>
          </p:nvPr>
        </p:nvSpPr>
        <p:spPr>
          <a:xfrm>
            <a:off x="5298440" y="2748915"/>
            <a:ext cx="1320165" cy="485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3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</a:t>
            </a:r>
          </a:p>
        </p:txBody>
      </p:sp>
      <p:sp>
        <p:nvSpPr>
          <p:cNvPr id="23" name="TextBox 25"/>
          <p:cNvSpPr txBox="1"/>
          <p:nvPr/>
        </p:nvSpPr>
        <p:spPr>
          <a:xfrm>
            <a:off x="7501890" y="5278755"/>
            <a:ext cx="2205355" cy="33083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altLang="en-US" sz="16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Стендбай МФО</a:t>
            </a:r>
          </a:p>
        </p:txBody>
      </p:sp>
      <p:sp>
        <p:nvSpPr>
          <p:cNvPr id="24" name="TextBox 25"/>
          <p:cNvSpPr txBox="1"/>
          <p:nvPr/>
        </p:nvSpPr>
        <p:spPr>
          <a:xfrm>
            <a:off x="5497195" y="3279140"/>
            <a:ext cx="941705" cy="4991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Заява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6580" y="4370705"/>
            <a:ext cx="4068445" cy="1911985"/>
          </a:xfrm>
          <a:prstGeom prst="roundRect">
            <a:avLst>
              <a:gd name="adj" fmla="val 1756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Заголовок 1"/>
          <p:cNvSpPr txBox="1">
            <a:spLocks noGrp="1"/>
          </p:cNvSpPr>
          <p:nvPr/>
        </p:nvSpPr>
        <p:spPr>
          <a:xfrm>
            <a:off x="850900" y="4566285"/>
            <a:ext cx="3608070" cy="169164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 fontAlgn="auto">
              <a:lnSpc>
                <a:spcPct val="10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1600">
                <a:solidFill>
                  <a:schemeClr val="tx1"/>
                </a:solidFill>
              </a:rPr>
              <a:t>Додаткове забезпечення</a:t>
            </a:r>
          </a:p>
          <a:p>
            <a:pPr algn="l" fontAlgn="auto">
              <a:lnSpc>
                <a:spcPct val="10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1600" b="0">
                <a:solidFill>
                  <a:schemeClr val="tx1"/>
                </a:solidFill>
              </a:rPr>
              <a:t>Іноземні банки можуть вимагати:</a:t>
            </a:r>
          </a:p>
          <a:p>
            <a:pPr marL="342900" indent="-342900" algn="l" fontAlgn="auto">
              <a:lnSpc>
                <a:spcPct val="100000"/>
              </a:lnSpc>
              <a:buFont typeface="Arial" panose="020B0604020202020204" pitchFamily="34" charset="0"/>
              <a:buChar char="•"/>
              <a:defRPr sz="2800">
                <a:solidFill>
                  <a:srgbClr val="0040BE"/>
                </a:solidFill>
              </a:defRPr>
            </a:pPr>
            <a:r>
              <a:rPr lang="en-US" altLang="en-US" sz="1600" b="0">
                <a:solidFill>
                  <a:schemeClr val="tx1"/>
                </a:solidFill>
              </a:rPr>
              <a:t>грошове покриття</a:t>
            </a:r>
          </a:p>
          <a:p>
            <a:pPr marL="342900" indent="-342900" algn="l" fontAlgn="auto">
              <a:lnSpc>
                <a:spcPct val="100000"/>
              </a:lnSpc>
              <a:buFont typeface="Arial" panose="020B0604020202020204" pitchFamily="34" charset="0"/>
              <a:buChar char="•"/>
              <a:defRPr sz="2800">
                <a:solidFill>
                  <a:srgbClr val="0040BE"/>
                </a:solidFill>
              </a:defRPr>
            </a:pPr>
            <a:r>
              <a:rPr lang="en-US" altLang="en-US" sz="1600" b="0">
                <a:solidFill>
                  <a:schemeClr val="tx1"/>
                </a:solidFill>
              </a:rPr>
              <a:t>гарантійну підтримку від міжнародних фінансових організацій (ЄБРР або МФК)</a:t>
            </a:r>
          </a:p>
          <a:p>
            <a:pPr algn="l" fontAlgn="auto">
              <a:lnSpc>
                <a:spcPct val="100000"/>
              </a:lnSpc>
              <a:defRPr sz="2800">
                <a:solidFill>
                  <a:srgbClr val="0040BE"/>
                </a:solidFill>
              </a:defRPr>
            </a:pPr>
            <a:endParaRPr lang="en-US" altLang="en-US" sz="1600" b="0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657215" y="3747770"/>
            <a:ext cx="1463040" cy="1463040"/>
          </a:xfrm>
          <a:prstGeom prst="ellipse">
            <a:avLst/>
          </a:prstGeom>
          <a:solidFill>
            <a:srgbClr val="0040BE"/>
          </a:solidFill>
          <a:ln w="1270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/>
          <p:nvPr>
            <p:custDataLst>
              <p:tags r:id="rId8"/>
            </p:custDataLst>
          </p:nvPr>
        </p:nvSpPr>
        <p:spPr>
          <a:xfrm>
            <a:off x="5605145" y="4016375"/>
            <a:ext cx="1515110" cy="975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Банк-контр- гарант</a:t>
            </a:r>
          </a:p>
        </p:txBody>
      </p:sp>
      <p:sp>
        <p:nvSpPr>
          <p:cNvPr id="7" name="Oval 6"/>
          <p:cNvSpPr/>
          <p:nvPr/>
        </p:nvSpPr>
        <p:spPr>
          <a:xfrm>
            <a:off x="8046085" y="5767070"/>
            <a:ext cx="914400" cy="914400"/>
          </a:xfrm>
          <a:prstGeom prst="ellipse">
            <a:avLst/>
          </a:prstGeom>
          <a:solidFill>
            <a:srgbClr val="0040BE"/>
          </a:solidFill>
          <a:ln w="12700" cap="flat">
            <a:solidFill>
              <a:srgbClr val="0040BE"/>
            </a:solidFill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" name="Text Box 11"/>
          <p:cNvSpPr txBox="1"/>
          <p:nvPr>
            <p:custDataLst>
              <p:tags r:id="rId9"/>
            </p:custDataLst>
          </p:nvPr>
        </p:nvSpPr>
        <p:spPr>
          <a:xfrm>
            <a:off x="7780655" y="6003925"/>
            <a:ext cx="1463675" cy="6584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МФО</a:t>
            </a:r>
          </a:p>
        </p:txBody>
      </p:sp>
      <p:cxnSp>
        <p:nvCxnSpPr>
          <p:cNvPr id="25" name="Straight Arrow Connector 24"/>
          <p:cNvCxnSpPr>
            <a:stCxn id="8" idx="4"/>
            <a:endCxn id="4" idx="0"/>
          </p:cNvCxnSpPr>
          <p:nvPr/>
        </p:nvCxnSpPr>
        <p:spPr>
          <a:xfrm flipH="1">
            <a:off x="6388735" y="2777490"/>
            <a:ext cx="251460" cy="970280"/>
          </a:xfrm>
          <a:prstGeom prst="straightConnector1">
            <a:avLst/>
          </a:pr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Straight Arrow Connector 25"/>
          <p:cNvCxnSpPr>
            <a:stCxn id="11" idx="0"/>
            <a:endCxn id="10" idx="4"/>
          </p:cNvCxnSpPr>
          <p:nvPr/>
        </p:nvCxnSpPr>
        <p:spPr>
          <a:xfrm flipH="1" flipV="1">
            <a:off x="10674985" y="2777490"/>
            <a:ext cx="179705" cy="970280"/>
          </a:xfrm>
          <a:prstGeom prst="straightConnector1">
            <a:avLst/>
          </a:pr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Straight Arrow Connector 29"/>
          <p:cNvCxnSpPr>
            <a:stCxn id="4" idx="6"/>
            <a:endCxn id="11" idx="2"/>
          </p:cNvCxnSpPr>
          <p:nvPr/>
        </p:nvCxnSpPr>
        <p:spPr>
          <a:xfrm>
            <a:off x="7120255" y="4479290"/>
            <a:ext cx="3002915" cy="0"/>
          </a:xfrm>
          <a:prstGeom prst="straightConnector1">
            <a:avLst/>
          </a:prstGeom>
          <a:noFill/>
          <a:ln w="38100" cap="flat">
            <a:solidFill>
              <a:schemeClr val="bg1">
                <a:lumMod val="75000"/>
              </a:schemeClr>
            </a:solidFill>
            <a:prstDash val="solid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Curved Connector 32"/>
          <p:cNvCxnSpPr>
            <a:stCxn id="4" idx="4"/>
            <a:endCxn id="7" idx="2"/>
          </p:cNvCxnSpPr>
          <p:nvPr/>
        </p:nvCxnSpPr>
        <p:spPr>
          <a:xfrm rot="5400000" flipV="1">
            <a:off x="6710680" y="4888865"/>
            <a:ext cx="1013460" cy="1657350"/>
          </a:xfrm>
          <a:prstGeom prst="curvedConnector2">
            <a:avLst/>
          </a:prstGeom>
          <a:noFill/>
          <a:ln w="25400" cap="flat">
            <a:solidFill>
              <a:schemeClr val="bg1">
                <a:lumMod val="75000"/>
              </a:schemeClr>
            </a:solidFill>
            <a:prstDash val="dash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Curved Connector 33"/>
          <p:cNvCxnSpPr>
            <a:stCxn id="7" idx="6"/>
            <a:endCxn id="11" idx="4"/>
          </p:cNvCxnSpPr>
          <p:nvPr/>
        </p:nvCxnSpPr>
        <p:spPr>
          <a:xfrm flipV="1">
            <a:off x="8960485" y="5210810"/>
            <a:ext cx="1894205" cy="1013460"/>
          </a:xfrm>
          <a:prstGeom prst="curvedConnector2">
            <a:avLst/>
          </a:prstGeom>
          <a:noFill/>
          <a:ln w="25400" cap="flat">
            <a:solidFill>
              <a:schemeClr val="bg1">
                <a:lumMod val="75000"/>
              </a:schemeClr>
            </a:solidFill>
            <a:prstDash val="dash"/>
            <a:miter lim="8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5" name="Text Box 34"/>
          <p:cNvSpPr txBox="1"/>
          <p:nvPr>
            <p:custDataLst>
              <p:tags r:id="rId10"/>
            </p:custDataLst>
          </p:nvPr>
        </p:nvSpPr>
        <p:spPr>
          <a:xfrm>
            <a:off x="7944485" y="3615690"/>
            <a:ext cx="1320165" cy="485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3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3</a:t>
            </a:r>
          </a:p>
        </p:txBody>
      </p:sp>
      <p:sp>
        <p:nvSpPr>
          <p:cNvPr id="36" name="TextBox 25"/>
          <p:cNvSpPr txBox="1"/>
          <p:nvPr/>
        </p:nvSpPr>
        <p:spPr>
          <a:xfrm>
            <a:off x="7702233" y="4145915"/>
            <a:ext cx="1804670" cy="4991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Контргарантія</a:t>
            </a:r>
          </a:p>
        </p:txBody>
      </p:sp>
      <p:sp>
        <p:nvSpPr>
          <p:cNvPr id="37" name="Text Box 36"/>
          <p:cNvSpPr txBox="1"/>
          <p:nvPr>
            <p:custDataLst>
              <p:tags r:id="rId11"/>
            </p:custDataLst>
          </p:nvPr>
        </p:nvSpPr>
        <p:spPr>
          <a:xfrm>
            <a:off x="10674985" y="2748915"/>
            <a:ext cx="1320165" cy="4851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altLang="en-US" sz="3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4</a:t>
            </a:r>
          </a:p>
        </p:txBody>
      </p:sp>
      <p:sp>
        <p:nvSpPr>
          <p:cNvPr id="38" name="TextBox 25"/>
          <p:cNvSpPr txBox="1"/>
          <p:nvPr/>
        </p:nvSpPr>
        <p:spPr>
          <a:xfrm>
            <a:off x="10442575" y="3279140"/>
            <a:ext cx="1804670" cy="4991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uk-UA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Гарантія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3581400" cy="7239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Основні види</a:t>
            </a:r>
            <a:br>
              <a:rPr lang="en-US" altLang="en-US" sz="2400"/>
            </a:br>
            <a:r>
              <a:rPr lang="en-US" altLang="en-US" sz="2400"/>
              <a:t>банківських гарантій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23" name="Заголовок 1"/>
          <p:cNvSpPr txBox="1">
            <a:spLocks noGrp="1"/>
          </p:cNvSpPr>
          <p:nvPr/>
        </p:nvSpPr>
        <p:spPr>
          <a:xfrm>
            <a:off x="5682615" y="1461135"/>
            <a:ext cx="2122805" cy="38608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Призначення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191125" y="1320800"/>
            <a:ext cx="4937760" cy="3950335"/>
          </a:xfrm>
          <a:prstGeom prst="roundRect">
            <a:avLst>
              <a:gd name="adj" fmla="val 6466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5"/>
          <p:cNvSpPr txBox="1"/>
          <p:nvPr/>
        </p:nvSpPr>
        <p:spPr>
          <a:xfrm>
            <a:off x="6040120" y="1897380"/>
            <a:ext cx="3581400" cy="349313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Захист замовника у разі: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порушення строків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або умов виконання договору;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невідповідності якості,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обсягу або специфікації;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відмови від виконання зобов'язань.</a:t>
            </a:r>
          </a:p>
          <a:p>
            <a:pPr indent="0" algn="l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Додатково: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стимулювання належного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виконання договору;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компенсація збитків або витрат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 разі дефолту постачальника/</a:t>
            </a:r>
            <a:r>
              <a:rPr lang="uk-UA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виконавця.</a:t>
            </a:r>
          </a:p>
        </p:txBody>
      </p:sp>
      <p:pic>
        <p:nvPicPr>
          <p:cNvPr id="39" name="Picture 38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0880" y="1971040"/>
            <a:ext cx="189230" cy="158750"/>
          </a:xfrm>
          <a:prstGeom prst="rect">
            <a:avLst/>
          </a:prstGeom>
        </p:spPr>
      </p:pic>
      <p:pic>
        <p:nvPicPr>
          <p:cNvPr id="34" name="Picture 33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0880" y="3620135"/>
            <a:ext cx="189230" cy="158750"/>
          </a:xfrm>
          <a:prstGeom prst="rect">
            <a:avLst/>
          </a:prstGeom>
        </p:spPr>
      </p:pic>
      <p:pic>
        <p:nvPicPr>
          <p:cNvPr id="2" name="Picture 1" descr="Галка_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380" y="904875"/>
            <a:ext cx="862330" cy="746760"/>
          </a:xfrm>
          <a:prstGeom prst="rect">
            <a:avLst/>
          </a:prstGeom>
        </p:spPr>
      </p:pic>
      <p:pic>
        <p:nvPicPr>
          <p:cNvPr id="4" name="Picture 3" descr="D:/Clients/UkrExim Bank/Presentation/20260909 Торгівельне фінансування/IMG/Щит_В.pngЩит_В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55" r="-487"/>
          <a:stretch>
            <a:fillRect/>
          </a:stretch>
        </p:blipFill>
        <p:spPr>
          <a:xfrm>
            <a:off x="508635" y="4845050"/>
            <a:ext cx="2618105" cy="20980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85470" y="2353945"/>
            <a:ext cx="3674745" cy="2447925"/>
          </a:xfrm>
          <a:prstGeom prst="roundRect">
            <a:avLst>
              <a:gd name="adj" fmla="val 999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25"/>
          <p:cNvSpPr txBox="1"/>
          <p:nvPr/>
        </p:nvSpPr>
        <p:spPr>
          <a:xfrm>
            <a:off x="763905" y="2488565"/>
            <a:ext cx="3207385" cy="2122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Коли використовується</a:t>
            </a:r>
            <a:r>
              <a:rPr lang="uk-UA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endParaRPr lang="en-US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Клієнт є переможцем тендеру та укладає договір із замовником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Замовник вимагає гарантію для захисту від ризиків невиконання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Суттєва вартість договору,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що створює підвищені ризики невиконання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ight Triangle 9"/>
          <p:cNvSpPr/>
          <p:nvPr/>
        </p:nvSpPr>
        <p:spPr>
          <a:xfrm rot="10800000" flipH="1">
            <a:off x="3207385" y="4761865"/>
            <a:ext cx="728345" cy="578485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85470" y="1318260"/>
            <a:ext cx="3675380" cy="692150"/>
          </a:xfrm>
          <a:prstGeom prst="roundRect">
            <a:avLst>
              <a:gd name="adj" fmla="val 36605"/>
            </a:avLst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Заголовок 1"/>
          <p:cNvSpPr txBox="1">
            <a:spLocks noGrp="1"/>
          </p:cNvSpPr>
          <p:nvPr/>
        </p:nvSpPr>
        <p:spPr>
          <a:xfrm>
            <a:off x="840105" y="1482725"/>
            <a:ext cx="2947670" cy="41465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bg1"/>
                </a:solidFill>
              </a:rPr>
              <a:t>Гарантія виконання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85470" y="1318260"/>
            <a:ext cx="3675380" cy="692150"/>
          </a:xfrm>
          <a:prstGeom prst="roundRect">
            <a:avLst>
              <a:gd name="adj" fmla="val 36605"/>
            </a:avLst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3699510" cy="7239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Основні види</a:t>
            </a:r>
            <a:br>
              <a:rPr lang="en-US" altLang="en-US" sz="2400"/>
            </a:br>
            <a:r>
              <a:rPr lang="en-US" altLang="en-US" sz="2400"/>
              <a:t>банківських гарантій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pic>
        <p:nvPicPr>
          <p:cNvPr id="11" name="Picture 10" descr="D:/Clients/UkrExim Bank/Presentation/20260909 Торгівельне фінансування/IMG/Щит_В.pngЩит_В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355" r="-487"/>
          <a:stretch>
            <a:fillRect/>
          </a:stretch>
        </p:blipFill>
        <p:spPr>
          <a:xfrm>
            <a:off x="508635" y="4845050"/>
            <a:ext cx="2618105" cy="209804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 noGrp="1"/>
          </p:cNvSpPr>
          <p:nvPr/>
        </p:nvSpPr>
        <p:spPr>
          <a:xfrm>
            <a:off x="840105" y="1482725"/>
            <a:ext cx="3236595" cy="41846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bg1"/>
                </a:solidFill>
              </a:rPr>
              <a:t>Гарантія виконання</a:t>
            </a:r>
          </a:p>
        </p:txBody>
      </p:sp>
      <p:pic>
        <p:nvPicPr>
          <p:cNvPr id="28" name="Picture 27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0" y="1994535"/>
            <a:ext cx="189230" cy="158750"/>
          </a:xfrm>
          <a:prstGeom prst="rect">
            <a:avLst/>
          </a:prstGeom>
        </p:spPr>
      </p:pic>
      <p:sp>
        <p:nvSpPr>
          <p:cNvPr id="29" name="Oval 28"/>
          <p:cNvSpPr/>
          <p:nvPr/>
        </p:nvSpPr>
        <p:spPr>
          <a:xfrm>
            <a:off x="4777105" y="2413000"/>
            <a:ext cx="76200" cy="76200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" name="Заголовок 1"/>
          <p:cNvSpPr txBox="1">
            <a:spLocks noGrp="1"/>
          </p:cNvSpPr>
          <p:nvPr/>
        </p:nvSpPr>
        <p:spPr>
          <a:xfrm>
            <a:off x="8366125" y="1464945"/>
            <a:ext cx="1975485" cy="39179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  <a:sym typeface="+mn-ea"/>
              </a:rPr>
              <a:t>Особливості</a:t>
            </a:r>
            <a:endParaRPr lang="ru-RU" altLang="en-US" sz="2000">
              <a:solidFill>
                <a:schemeClr val="tx1"/>
              </a:solidFill>
            </a:endParaRPr>
          </a:p>
        </p:txBody>
      </p:sp>
      <p:sp>
        <p:nvSpPr>
          <p:cNvPr id="54" name="TextBox 25"/>
          <p:cNvSpPr txBox="1"/>
          <p:nvPr/>
        </p:nvSpPr>
        <p:spPr>
          <a:xfrm>
            <a:off x="8571230" y="1927225"/>
            <a:ext cx="2868295" cy="35528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За зовнішньо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-</a:t>
            </a: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економічними контрактами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можливе оформлення через контргарантію;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можливе забезпечення страховим покриттям ЕКА.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+mn-ea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Може поєднуватися з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: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гарантією повернення авансового платежу;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платіжною гарантією;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документарним акредитивом.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ru-RU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ru-RU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5" name="Заголовок 1"/>
          <p:cNvSpPr txBox="1">
            <a:spLocks noGrp="1"/>
          </p:cNvSpPr>
          <p:nvPr/>
        </p:nvSpPr>
        <p:spPr>
          <a:xfrm>
            <a:off x="4708525" y="1464945"/>
            <a:ext cx="2447290" cy="58610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  <a:sym typeface="+mn-ea"/>
              </a:rPr>
              <a:t>Типові</a:t>
            </a:r>
            <a:br>
              <a:rPr lang="en-US" altLang="en-US" sz="2000">
                <a:solidFill>
                  <a:schemeClr val="tx1"/>
                </a:solidFill>
                <a:sym typeface="+mn-ea"/>
              </a:rPr>
            </a:br>
            <a:r>
              <a:rPr lang="en-US" altLang="en-US" sz="2000">
                <a:solidFill>
                  <a:schemeClr val="tx1"/>
                </a:solidFill>
                <a:sym typeface="+mn-ea"/>
              </a:rPr>
              <a:t>параметри</a:t>
            </a:r>
            <a:endParaRPr lang="ru-RU" altLang="en-US" sz="2000">
              <a:solidFill>
                <a:schemeClr val="tx1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4566285" y="1324610"/>
            <a:ext cx="3374390" cy="4942205"/>
          </a:xfrm>
          <a:prstGeom prst="roundRect">
            <a:avLst>
              <a:gd name="adj" fmla="val 7657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25"/>
          <p:cNvSpPr txBox="1"/>
          <p:nvPr/>
        </p:nvSpPr>
        <p:spPr>
          <a:xfrm>
            <a:off x="4900930" y="3717925"/>
            <a:ext cx="2779395" cy="194818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Строк дії</a:t>
            </a:r>
            <a:endParaRPr lang="en-US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від дати укладення договору до повного виконання зобов'язань;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може продовжуватися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на гарантійний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(післяпродажний) період.</a:t>
            </a:r>
            <a:endParaRPr lang="ru-RU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8" name="TextBox 25"/>
          <p:cNvSpPr txBox="1"/>
          <p:nvPr/>
        </p:nvSpPr>
        <p:spPr>
          <a:xfrm>
            <a:off x="4900930" y="2285365"/>
            <a:ext cx="2741295" cy="21939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Сума гарантії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:</a:t>
            </a:r>
            <a:endParaRPr lang="en-US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5-20% від суми договору;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у міжнародних проєктах переважно 10% від суми договору.</a:t>
            </a:r>
            <a:endParaRPr lang="ru-RU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8211820" y="1324610"/>
            <a:ext cx="3374390" cy="4942205"/>
          </a:xfrm>
          <a:prstGeom prst="roundRect">
            <a:avLst>
              <a:gd name="adj" fmla="val 7657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4" name="Picture 63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0" y="3809365"/>
            <a:ext cx="189230" cy="158750"/>
          </a:xfrm>
          <a:prstGeom prst="rect">
            <a:avLst/>
          </a:prstGeom>
        </p:spPr>
      </p:pic>
      <p:sp>
        <p:nvSpPr>
          <p:cNvPr id="65" name="Oval 64"/>
          <p:cNvSpPr/>
          <p:nvPr/>
        </p:nvSpPr>
        <p:spPr>
          <a:xfrm>
            <a:off x="4777105" y="3837940"/>
            <a:ext cx="76200" cy="76200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7" name="Picture 26" descr="Параметры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9770" y="1095375"/>
            <a:ext cx="708660" cy="713105"/>
          </a:xfrm>
          <a:prstGeom prst="rect">
            <a:avLst/>
          </a:prstGeom>
        </p:spPr>
      </p:pic>
      <p:pic>
        <p:nvPicPr>
          <p:cNvPr id="35" name="Picture 34" descr="Молния_1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4070" y="1071245"/>
            <a:ext cx="479425" cy="6896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85470" y="1319530"/>
            <a:ext cx="3839845" cy="876935"/>
          </a:xfrm>
          <a:prstGeom prst="roundRect">
            <a:avLst>
              <a:gd name="adj" fmla="val 28892"/>
            </a:avLst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3581400" cy="7239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Основні види</a:t>
            </a:r>
            <a:br>
              <a:rPr lang="en-US" altLang="en-US" sz="2400"/>
            </a:br>
            <a:r>
              <a:rPr lang="en-US" altLang="en-US" sz="2400"/>
              <a:t>банківських гарантій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85470" y="2302510"/>
            <a:ext cx="3839845" cy="2437765"/>
          </a:xfrm>
          <a:prstGeom prst="roundRect">
            <a:avLst>
              <a:gd name="adj" fmla="val 999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25"/>
          <p:cNvSpPr txBox="1"/>
          <p:nvPr/>
        </p:nvSpPr>
        <p:spPr>
          <a:xfrm>
            <a:off x="763905" y="2370455"/>
            <a:ext cx="3402965" cy="260413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 fontAlgn="auto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Коли використовується</a:t>
            </a:r>
            <a:r>
              <a:rPr lang="uk-UA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endParaRPr lang="en-US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договір передбачає авансовий платіж з боку замовника</a:t>
            </a: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замовник потребує забезпечення цільового використання авансу</a:t>
            </a: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авансування здійснюється за умови надання банківської гарантії</a:t>
            </a: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виконання договору потребує попереднього фінансування</a:t>
            </a:r>
          </a:p>
        </p:txBody>
      </p:sp>
      <p:sp>
        <p:nvSpPr>
          <p:cNvPr id="19" name="Right Triangle 18"/>
          <p:cNvSpPr/>
          <p:nvPr/>
        </p:nvSpPr>
        <p:spPr>
          <a:xfrm rot="10800000" flipH="1">
            <a:off x="3207385" y="4737100"/>
            <a:ext cx="728345" cy="578485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D:/Clients/UkrExim Bank/Presentation/20260909 Торгівельне фінансування/IMG/Щит_А.pngЩит_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6" r="-659"/>
          <a:stretch>
            <a:fillRect/>
          </a:stretch>
        </p:blipFill>
        <p:spPr>
          <a:xfrm>
            <a:off x="508635" y="4845050"/>
            <a:ext cx="2618105" cy="2098040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 noGrp="1"/>
          </p:cNvSpPr>
          <p:nvPr/>
        </p:nvSpPr>
        <p:spPr>
          <a:xfrm>
            <a:off x="840105" y="1445895"/>
            <a:ext cx="3236595" cy="68135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bg1"/>
                </a:solidFill>
              </a:rPr>
              <a:t>Гарантія повернення авансового платежу</a:t>
            </a:r>
          </a:p>
        </p:txBody>
      </p:sp>
      <p:sp>
        <p:nvSpPr>
          <p:cNvPr id="23" name="Заголовок 1"/>
          <p:cNvSpPr txBox="1">
            <a:spLocks noGrp="1"/>
          </p:cNvSpPr>
          <p:nvPr/>
        </p:nvSpPr>
        <p:spPr>
          <a:xfrm>
            <a:off x="5682615" y="1461135"/>
            <a:ext cx="2122805" cy="38608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Призначення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191125" y="1320800"/>
            <a:ext cx="4937760" cy="3416300"/>
          </a:xfrm>
          <a:prstGeom prst="roundRect">
            <a:avLst>
              <a:gd name="adj" fmla="val 6466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5"/>
          <p:cNvSpPr txBox="1"/>
          <p:nvPr/>
        </p:nvSpPr>
        <p:spPr>
          <a:xfrm>
            <a:off x="6040120" y="1847850"/>
            <a:ext cx="3581400" cy="28924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Захист замовника у разі: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нецільового використання авансового платежу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неповернення невикористаної частини авансу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відмови від виконання договору після отримання авансу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Забезпечує повернення авансового платежу у разі невиконання постачальником договірних зобов'язань.</a:t>
            </a:r>
          </a:p>
        </p:txBody>
      </p:sp>
      <p:pic>
        <p:nvPicPr>
          <p:cNvPr id="39" name="Picture 38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0880" y="1921510"/>
            <a:ext cx="189230" cy="158750"/>
          </a:xfrm>
          <a:prstGeom prst="rect">
            <a:avLst/>
          </a:prstGeom>
        </p:spPr>
      </p:pic>
      <p:pic>
        <p:nvPicPr>
          <p:cNvPr id="34" name="Picture 33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0880" y="3653155"/>
            <a:ext cx="189230" cy="158750"/>
          </a:xfrm>
          <a:prstGeom prst="rect">
            <a:avLst/>
          </a:prstGeom>
        </p:spPr>
      </p:pic>
      <p:pic>
        <p:nvPicPr>
          <p:cNvPr id="2" name="Picture 1" descr="Галка_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380" y="904875"/>
            <a:ext cx="862330" cy="74676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3581400" cy="7239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Основні види</a:t>
            </a:r>
            <a:br>
              <a:rPr lang="en-US" altLang="en-US" sz="2400"/>
            </a:br>
            <a:r>
              <a:rPr lang="en-US" altLang="en-US" sz="2400"/>
              <a:t>банківських гарантій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pic>
        <p:nvPicPr>
          <p:cNvPr id="11" name="Picture 10" descr="D:/Clients/UkrExim Bank/Presentation/20260909 Торгівельне фінансування/IMG/Щит_А.pngЩит_А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6" r="-659"/>
          <a:stretch>
            <a:fillRect/>
          </a:stretch>
        </p:blipFill>
        <p:spPr>
          <a:xfrm>
            <a:off x="508635" y="4845050"/>
            <a:ext cx="2618105" cy="2098040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 noGrp="1"/>
          </p:cNvSpPr>
          <p:nvPr/>
        </p:nvSpPr>
        <p:spPr>
          <a:xfrm>
            <a:off x="8366125" y="1464945"/>
            <a:ext cx="1975485" cy="39179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Особливості</a:t>
            </a:r>
            <a:endParaRPr lang="ru-RU" altLang="en-US" sz="2000">
              <a:solidFill>
                <a:schemeClr val="tx1"/>
              </a:solidFill>
            </a:endParaRPr>
          </a:p>
        </p:txBody>
      </p:sp>
      <p:sp>
        <p:nvSpPr>
          <p:cNvPr id="12" name="TextBox 25"/>
          <p:cNvSpPr txBox="1"/>
          <p:nvPr/>
        </p:nvSpPr>
        <p:spPr>
          <a:xfrm>
            <a:off x="8600440" y="4652645"/>
            <a:ext cx="2840990" cy="1445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Фінансовий ефект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дає можливість отримати фінансування від замовника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у формі авансу без залучення банківського кредиту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ru-RU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25"/>
          <p:cNvSpPr txBox="1"/>
          <p:nvPr/>
        </p:nvSpPr>
        <p:spPr>
          <a:xfrm>
            <a:off x="8600440" y="1927225"/>
            <a:ext cx="2999105" cy="13411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 зовнішньоекономічними контрактами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можливе структурування</a:t>
            </a:r>
            <a:b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</a:b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через контргарантію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;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можливе страхове покриття ЕКА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;</a:t>
            </a:r>
            <a:endParaRPr lang="ru-RU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ru-RU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Заголовок 1"/>
          <p:cNvSpPr txBox="1">
            <a:spLocks noGrp="1"/>
          </p:cNvSpPr>
          <p:nvPr/>
        </p:nvSpPr>
        <p:spPr>
          <a:xfrm>
            <a:off x="4708525" y="1464945"/>
            <a:ext cx="2447290" cy="3911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Типові параметри</a:t>
            </a:r>
            <a:endParaRPr lang="ru-RU" altLang="en-US" sz="200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66285" y="1324610"/>
            <a:ext cx="3374390" cy="5107305"/>
          </a:xfrm>
          <a:prstGeom prst="roundRect">
            <a:avLst>
              <a:gd name="adj" fmla="val 7657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25"/>
          <p:cNvSpPr txBox="1"/>
          <p:nvPr/>
        </p:nvSpPr>
        <p:spPr>
          <a:xfrm>
            <a:off x="4888230" y="4180840"/>
            <a:ext cx="2933700" cy="21094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Строк дії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 повного відпрацювання авансового платежу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може діяти до завершення виконання договору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як правило, не поширюється на гарантійний (післяпродажний) період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Box 25"/>
          <p:cNvSpPr txBox="1"/>
          <p:nvPr/>
        </p:nvSpPr>
        <p:spPr>
          <a:xfrm>
            <a:off x="4888230" y="1927225"/>
            <a:ext cx="2809875" cy="21094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Сума гарантії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endParaRPr lang="en-US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відповідає сумі авансового платежу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може включати проценти за користування авансом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може зменшуватися відповідно до виконання зобов'язань за договором</a:t>
            </a:r>
            <a:r>
              <a:rPr lang="ru-RU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;</a:t>
            </a:r>
          </a:p>
        </p:txBody>
      </p:sp>
      <p:pic>
        <p:nvPicPr>
          <p:cNvPr id="22" name="Picture 21" descr="Параметры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5815" y="1069975"/>
            <a:ext cx="708660" cy="713105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8211820" y="1324610"/>
            <a:ext cx="3374390" cy="5107305"/>
          </a:xfrm>
          <a:prstGeom prst="roundRect">
            <a:avLst>
              <a:gd name="adj" fmla="val 7657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5"/>
          <p:cNvSpPr txBox="1"/>
          <p:nvPr/>
        </p:nvSpPr>
        <p:spPr>
          <a:xfrm>
            <a:off x="8600440" y="3424555"/>
            <a:ext cx="2840355" cy="107188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Комбінується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з: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гарантією виконання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документарним акредитивом</a:t>
            </a: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ru-RU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5" name="Picture 34" descr="Молния_1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2170" y="1103630"/>
            <a:ext cx="479425" cy="689610"/>
          </a:xfrm>
          <a:prstGeom prst="rect">
            <a:avLst/>
          </a:prstGeom>
        </p:spPr>
      </p:pic>
      <p:sp>
        <p:nvSpPr>
          <p:cNvPr id="36" name="Rounded Rectangle 35"/>
          <p:cNvSpPr/>
          <p:nvPr/>
        </p:nvSpPr>
        <p:spPr>
          <a:xfrm>
            <a:off x="585470" y="1319530"/>
            <a:ext cx="3839845" cy="876935"/>
          </a:xfrm>
          <a:prstGeom prst="roundRect">
            <a:avLst>
              <a:gd name="adj" fmla="val 28892"/>
            </a:avLst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Заголовок 1"/>
          <p:cNvSpPr txBox="1">
            <a:spLocks noGrp="1"/>
          </p:cNvSpPr>
          <p:nvPr/>
        </p:nvSpPr>
        <p:spPr>
          <a:xfrm>
            <a:off x="840105" y="1445895"/>
            <a:ext cx="3236595" cy="68135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bg1"/>
                </a:solidFill>
              </a:rPr>
              <a:t>Гарантія повернення авансового платежу</a:t>
            </a:r>
          </a:p>
        </p:txBody>
      </p:sp>
      <p:pic>
        <p:nvPicPr>
          <p:cNvPr id="41" name="Picture 40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82000" y="1994535"/>
            <a:ext cx="189230" cy="158750"/>
          </a:xfrm>
          <a:prstGeom prst="rect">
            <a:avLst/>
          </a:prstGeom>
        </p:spPr>
      </p:pic>
      <p:sp>
        <p:nvSpPr>
          <p:cNvPr id="42" name="Oval 41"/>
          <p:cNvSpPr/>
          <p:nvPr/>
        </p:nvSpPr>
        <p:spPr>
          <a:xfrm>
            <a:off x="4777105" y="2051050"/>
            <a:ext cx="76200" cy="76200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4777105" y="4292600"/>
            <a:ext cx="76200" cy="76200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4" name="Picture 43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82000" y="3486785"/>
            <a:ext cx="189230" cy="158750"/>
          </a:xfrm>
          <a:prstGeom prst="rect">
            <a:avLst/>
          </a:prstGeom>
        </p:spPr>
      </p:pic>
      <p:pic>
        <p:nvPicPr>
          <p:cNvPr id="45" name="Picture 44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82000" y="4712335"/>
            <a:ext cx="189230" cy="1587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585470" y="1327785"/>
            <a:ext cx="3729990" cy="692150"/>
          </a:xfrm>
          <a:prstGeom prst="roundRect">
            <a:avLst>
              <a:gd name="adj" fmla="val 36605"/>
            </a:avLst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3581400" cy="7239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Основні види</a:t>
            </a:r>
            <a:br>
              <a:rPr lang="en-US" altLang="en-US" sz="2400"/>
            </a:br>
            <a:r>
              <a:rPr lang="en-US" altLang="en-US" sz="2400"/>
              <a:t>банківських гарантій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pic>
        <p:nvPicPr>
          <p:cNvPr id="11" name="Picture 10" descr="D:/Clients/UkrExim Bank/Presentation/20260909 Торгівельне фінансування/IMG/Щит_П.pngЩит_П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6"/>
          <a:stretch>
            <a:fillRect/>
          </a:stretch>
        </p:blipFill>
        <p:spPr>
          <a:xfrm>
            <a:off x="508635" y="4845050"/>
            <a:ext cx="2618105" cy="2098040"/>
          </a:xfrm>
          <a:prstGeom prst="rect">
            <a:avLst/>
          </a:prstGeom>
        </p:spPr>
      </p:pic>
      <p:sp>
        <p:nvSpPr>
          <p:cNvPr id="23" name="Заголовок 1"/>
          <p:cNvSpPr txBox="1">
            <a:spLocks noGrp="1"/>
          </p:cNvSpPr>
          <p:nvPr/>
        </p:nvSpPr>
        <p:spPr>
          <a:xfrm>
            <a:off x="5682615" y="1461135"/>
            <a:ext cx="2122805" cy="38608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Призначення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191125" y="1320800"/>
            <a:ext cx="4937760" cy="3416300"/>
          </a:xfrm>
          <a:prstGeom prst="roundRect">
            <a:avLst>
              <a:gd name="adj" fmla="val 6466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5"/>
          <p:cNvSpPr txBox="1"/>
          <p:nvPr/>
        </p:nvSpPr>
        <p:spPr>
          <a:xfrm>
            <a:off x="6007100" y="1983105"/>
            <a:ext cx="3581400" cy="28924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абезпечення зобов'язань покупця щодо оплати отриманих товарів або послуг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ахист продавця від ризику несплати після поставки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ru-RU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</a:t>
            </a: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ожливість отримання покупцем товарного кредиту без залучення банківського фінансування</a:t>
            </a:r>
          </a:p>
        </p:txBody>
      </p:sp>
      <p:pic>
        <p:nvPicPr>
          <p:cNvPr id="39" name="Picture 38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0880" y="2082165"/>
            <a:ext cx="189230" cy="158750"/>
          </a:xfrm>
          <a:prstGeom prst="rect">
            <a:avLst/>
          </a:prstGeom>
        </p:spPr>
      </p:pic>
      <p:pic>
        <p:nvPicPr>
          <p:cNvPr id="34" name="Picture 33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0880" y="3556635"/>
            <a:ext cx="189230" cy="158750"/>
          </a:xfrm>
          <a:prstGeom prst="rect">
            <a:avLst/>
          </a:prstGeom>
        </p:spPr>
      </p:pic>
      <p:pic>
        <p:nvPicPr>
          <p:cNvPr id="2" name="Picture 1" descr="Галка_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380" y="904875"/>
            <a:ext cx="862330" cy="74676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85470" y="2176145"/>
            <a:ext cx="4010025" cy="2611120"/>
          </a:xfrm>
          <a:prstGeom prst="roundRect">
            <a:avLst>
              <a:gd name="adj" fmla="val 999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25"/>
          <p:cNvSpPr txBox="1"/>
          <p:nvPr/>
        </p:nvSpPr>
        <p:spPr>
          <a:xfrm>
            <a:off x="763905" y="2286635"/>
            <a:ext cx="3688080" cy="2338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Коли використовується</a:t>
            </a:r>
            <a:r>
              <a:rPr lang="uk-UA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endParaRPr lang="en-US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покупець потребує відстрочки платежу за договором купівлі-продажу, постачання або надання послуг</a:t>
            </a: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продавець готовий надати відстрочку платежу (товарний кредит) за умови надання банківської гарантії</a:t>
            </a:r>
          </a:p>
          <a:p>
            <a:pPr marL="285750" indent="-28575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сторони працюють на умовах післяплати</a:t>
            </a:r>
          </a:p>
        </p:txBody>
      </p:sp>
      <p:sp>
        <p:nvSpPr>
          <p:cNvPr id="10" name="Right Triangle 9"/>
          <p:cNvSpPr/>
          <p:nvPr/>
        </p:nvSpPr>
        <p:spPr>
          <a:xfrm rot="10800000" flipH="1">
            <a:off x="3207385" y="4699635"/>
            <a:ext cx="728345" cy="578485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Заголовок 1"/>
          <p:cNvSpPr txBox="1">
            <a:spLocks noGrp="1"/>
          </p:cNvSpPr>
          <p:nvPr/>
        </p:nvSpPr>
        <p:spPr>
          <a:xfrm>
            <a:off x="840105" y="1492250"/>
            <a:ext cx="3236595" cy="41846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bg1"/>
                </a:solidFill>
              </a:rPr>
              <a:t>Платіжна гарантія</a:t>
            </a:r>
          </a:p>
        </p:txBody>
      </p:sp>
      <p:pic>
        <p:nvPicPr>
          <p:cNvPr id="13" name="Picture 12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0880" y="2942590"/>
            <a:ext cx="189230" cy="1587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3581400" cy="7239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Основні види</a:t>
            </a:r>
            <a:br>
              <a:rPr lang="en-US" altLang="en-US" sz="2400"/>
            </a:br>
            <a:r>
              <a:rPr lang="en-US" altLang="en-US" sz="2400"/>
              <a:t>банківських гарантій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 noGrp="1"/>
          </p:cNvSpPr>
          <p:nvPr/>
        </p:nvSpPr>
        <p:spPr>
          <a:xfrm>
            <a:off x="8366125" y="1464945"/>
            <a:ext cx="1975485" cy="39179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Особливості</a:t>
            </a:r>
            <a:endParaRPr lang="ru-RU" altLang="en-US" sz="2000">
              <a:solidFill>
                <a:schemeClr val="tx1"/>
              </a:solidFill>
            </a:endParaRPr>
          </a:p>
        </p:txBody>
      </p:sp>
      <p:sp>
        <p:nvSpPr>
          <p:cNvPr id="12" name="TextBox 25"/>
          <p:cNvSpPr txBox="1"/>
          <p:nvPr/>
        </p:nvSpPr>
        <p:spPr>
          <a:xfrm>
            <a:off x="8600440" y="3914775"/>
            <a:ext cx="2988945" cy="14458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Альтернатива банківському кредитуванню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дає можливість отримати фінансування від постачальника у формі товарного кредиту без залучення банківського кредиту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ru-RU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TextBox 25"/>
          <p:cNvSpPr txBox="1"/>
          <p:nvPr/>
        </p:nvSpPr>
        <p:spPr>
          <a:xfrm>
            <a:off x="8600440" y="1927225"/>
            <a:ext cx="2739390" cy="107188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 зовнішньоекономічними контрактами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можливе оформлення через контргарантію</a:t>
            </a:r>
          </a:p>
        </p:txBody>
      </p:sp>
      <p:sp>
        <p:nvSpPr>
          <p:cNvPr id="8" name="Заголовок 1"/>
          <p:cNvSpPr txBox="1">
            <a:spLocks noGrp="1"/>
          </p:cNvSpPr>
          <p:nvPr/>
        </p:nvSpPr>
        <p:spPr>
          <a:xfrm>
            <a:off x="4708525" y="1464945"/>
            <a:ext cx="2447290" cy="39116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tx1"/>
                </a:solidFill>
              </a:rPr>
              <a:t>Типові параметри</a:t>
            </a:r>
            <a:endParaRPr lang="ru-RU" altLang="en-US" sz="200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566285" y="1324610"/>
            <a:ext cx="3374390" cy="5107305"/>
          </a:xfrm>
          <a:prstGeom prst="roundRect">
            <a:avLst>
              <a:gd name="adj" fmla="val 7657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25"/>
          <p:cNvSpPr txBox="1"/>
          <p:nvPr/>
        </p:nvSpPr>
        <p:spPr>
          <a:xfrm>
            <a:off x="4888230" y="3901440"/>
            <a:ext cx="2933700" cy="21094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Строк дії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визначається з урахуванням строку дії договору та відстрочки платежу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 рамковими договорами зазвичай становить один рік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endParaRPr lang="en-US" altLang="en-US" sz="14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4888230" y="1927225"/>
            <a:ext cx="2809875" cy="21094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Сума гарантії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  <a:endParaRPr lang="en-US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повна вартість контракту або окремої поставки/специфікації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ліміт періодичної заборгованості за рамковими договорами</a:t>
            </a:r>
          </a:p>
        </p:txBody>
      </p:sp>
      <p:pic>
        <p:nvPicPr>
          <p:cNvPr id="22" name="Picture 21" descr="Параметры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5815" y="1069975"/>
            <a:ext cx="708660" cy="713105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8211820" y="1324610"/>
            <a:ext cx="3374390" cy="5107305"/>
          </a:xfrm>
          <a:prstGeom prst="roundRect">
            <a:avLst>
              <a:gd name="adj" fmla="val 7657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5"/>
          <p:cNvSpPr txBox="1"/>
          <p:nvPr/>
        </p:nvSpPr>
        <p:spPr>
          <a:xfrm>
            <a:off x="8600440" y="3069590"/>
            <a:ext cx="2840355" cy="69278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US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Може поєднуватися </a:t>
            </a:r>
            <a:r>
              <a:rPr lang="ru-RU" altLang="en-US" sz="14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з: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US" altLang="en-US" sz="1400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+mn-ea"/>
              </a:rPr>
              <a:t>гарантією виконання</a:t>
            </a:r>
            <a:endParaRPr lang="ru-RU" altLang="en-US" sz="14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35" name="Picture 34" descr="Молния_1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2170" y="1103630"/>
            <a:ext cx="479425" cy="689610"/>
          </a:xfrm>
          <a:prstGeom prst="rect">
            <a:avLst/>
          </a:prstGeom>
        </p:spPr>
      </p:pic>
      <p:pic>
        <p:nvPicPr>
          <p:cNvPr id="41" name="Picture 40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1994535"/>
            <a:ext cx="189230" cy="158750"/>
          </a:xfrm>
          <a:prstGeom prst="rect">
            <a:avLst/>
          </a:prstGeom>
        </p:spPr>
      </p:pic>
      <p:sp>
        <p:nvSpPr>
          <p:cNvPr id="42" name="Oval 41"/>
          <p:cNvSpPr/>
          <p:nvPr/>
        </p:nvSpPr>
        <p:spPr>
          <a:xfrm>
            <a:off x="4777105" y="2051050"/>
            <a:ext cx="76200" cy="76200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4777105" y="4013200"/>
            <a:ext cx="76200" cy="76200"/>
          </a:xfrm>
          <a:prstGeom prst="ellipse">
            <a:avLst/>
          </a:prstGeom>
          <a:solidFill>
            <a:srgbClr val="0040BE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4" name="Picture 43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3131820"/>
            <a:ext cx="189230" cy="158750"/>
          </a:xfrm>
          <a:prstGeom prst="rect">
            <a:avLst/>
          </a:prstGeom>
        </p:spPr>
      </p:pic>
      <p:pic>
        <p:nvPicPr>
          <p:cNvPr id="45" name="Picture 44" descr="Галка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3974465"/>
            <a:ext cx="189230" cy="158750"/>
          </a:xfrm>
          <a:prstGeom prst="rect">
            <a:avLst/>
          </a:prstGeom>
        </p:spPr>
      </p:pic>
      <p:pic>
        <p:nvPicPr>
          <p:cNvPr id="2" name="Picture 1" descr="D:/Clients/UkrExim Bank/Presentation/20260909 Торгівельне фінансування/IMG/Щит_П.pngЩит_П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6"/>
          <a:stretch>
            <a:fillRect/>
          </a:stretch>
        </p:blipFill>
        <p:spPr>
          <a:xfrm>
            <a:off x="508635" y="4845050"/>
            <a:ext cx="2618105" cy="20980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85470" y="1327785"/>
            <a:ext cx="3729990" cy="692150"/>
          </a:xfrm>
          <a:prstGeom prst="roundRect">
            <a:avLst>
              <a:gd name="adj" fmla="val 36605"/>
            </a:avLst>
          </a:prstGeom>
          <a:solidFill>
            <a:srgbClr val="0040B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Заголовок 1"/>
          <p:cNvSpPr txBox="1">
            <a:spLocks noGrp="1"/>
          </p:cNvSpPr>
          <p:nvPr/>
        </p:nvSpPr>
        <p:spPr>
          <a:xfrm>
            <a:off x="840105" y="1492250"/>
            <a:ext cx="3236595" cy="41846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000">
                <a:solidFill>
                  <a:schemeClr val="bg1"/>
                </a:solidFill>
              </a:rPr>
              <a:t>Платіжна гарантія</a:t>
            </a:r>
          </a:p>
        </p:txBody>
      </p:sp>
    </p:spTree>
    <p:custDataLst>
      <p:tags r:id="rId1"/>
    </p:custData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 txBox="1">
            <a:spLocks noGrp="1"/>
          </p:cNvSpPr>
          <p:nvPr/>
        </p:nvSpPr>
        <p:spPr>
          <a:xfrm>
            <a:off x="585470" y="371475"/>
            <a:ext cx="4994275" cy="64770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en-US" altLang="en-US" sz="2400"/>
              <a:t>Банківські</a:t>
            </a:r>
            <a:br>
              <a:rPr lang="en-US" altLang="en-US" sz="2400"/>
            </a:br>
            <a:r>
              <a:rPr lang="en-US" altLang="en-US" sz="2400"/>
              <a:t>гарантії</a:t>
            </a:r>
          </a:p>
        </p:txBody>
      </p:sp>
      <p:pic>
        <p:nvPicPr>
          <p:cNvPr id="9" name="Picture 8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12170" y="514643"/>
            <a:ext cx="574040" cy="390525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 noGrp="1"/>
          </p:cNvSpPr>
          <p:nvPr/>
        </p:nvSpPr>
        <p:spPr>
          <a:xfrm>
            <a:off x="851535" y="1447165"/>
            <a:ext cx="4968240" cy="648335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uk-UA" altLang="en-US" sz="2000">
                <a:solidFill>
                  <a:schemeClr val="tx1"/>
                </a:solidFill>
              </a:rPr>
              <a:t>П</a:t>
            </a:r>
            <a:r>
              <a:rPr lang="en-US" altLang="en-US" sz="2000">
                <a:solidFill>
                  <a:schemeClr val="tx1"/>
                </a:solidFill>
              </a:rPr>
              <a:t>ереваги</a:t>
            </a:r>
            <a:r>
              <a:rPr lang="uk-UA" altLang="en-US" sz="2000">
                <a:solidFill>
                  <a:schemeClr val="tx1"/>
                </a:solidFill>
              </a:rPr>
              <a:t> </a:t>
            </a:r>
            <a:r>
              <a:rPr lang="en-US" altLang="en-US" sz="2000">
                <a:solidFill>
                  <a:schemeClr val="tx1"/>
                </a:solidFill>
              </a:rPr>
              <a:t>для принципала</a:t>
            </a:r>
            <a:br>
              <a:rPr lang="en-US" altLang="en-US" sz="2000">
                <a:solidFill>
                  <a:schemeClr val="tx1"/>
                </a:solidFill>
              </a:rPr>
            </a:br>
            <a:r>
              <a:rPr lang="en-US" altLang="en-US" sz="2000" b="0">
                <a:solidFill>
                  <a:schemeClr val="tx1"/>
                </a:solidFill>
              </a:rPr>
              <a:t>(замовника гарантії)</a:t>
            </a:r>
            <a:endParaRPr lang="en-US" altLang="en-US" sz="200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endParaRPr lang="en-US" altLang="en-US" sz="200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85470" y="1327785"/>
            <a:ext cx="5234940" cy="4979035"/>
          </a:xfrm>
          <a:prstGeom prst="roundRect">
            <a:avLst>
              <a:gd name="adj" fmla="val 6953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D:/Clients/UkrExim Bank/Presentation/20260909 Торгівельне фінансування/IMG/Щит_1.pngЩит_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22745" y="2276475"/>
            <a:ext cx="526415" cy="573405"/>
          </a:xfrm>
          <a:prstGeom prst="rect">
            <a:avLst/>
          </a:prstGeom>
        </p:spPr>
      </p:pic>
      <p:sp>
        <p:nvSpPr>
          <p:cNvPr id="20" name="TextBox 25"/>
          <p:cNvSpPr txBox="1"/>
          <p:nvPr/>
        </p:nvSpPr>
        <p:spPr>
          <a:xfrm>
            <a:off x="1974215" y="2211070"/>
            <a:ext cx="3844925" cy="408368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Фінансова гнучкість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можливість отримання авансу або відстрочки платежу без залучення кредитних коштів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зменшення потреби у вилученні ліквідності з обороту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600" b="1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Репутаційна перевага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підтвердження надійності та платоспроможності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підвищення довіри з боку контрагентів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посилення конкурентних позицій під час переговорів та участі у закупівлях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351270" y="1315720"/>
            <a:ext cx="5234940" cy="4979035"/>
          </a:xfrm>
          <a:prstGeom prst="roundRect">
            <a:avLst>
              <a:gd name="adj" fmla="val 6953"/>
            </a:avLst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95000"/>
                  </a:schemeClr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Заголовок 1"/>
          <p:cNvSpPr txBox="1">
            <a:spLocks noGrp="1"/>
          </p:cNvSpPr>
          <p:nvPr/>
        </p:nvSpPr>
        <p:spPr>
          <a:xfrm>
            <a:off x="6670675" y="1447165"/>
            <a:ext cx="4507230" cy="829310"/>
          </a:xfrm>
          <a:prstGeom prst="rect">
            <a:avLst/>
          </a:prstGeom>
          <a:ln w="12700">
            <a:miter lim="400000"/>
          </a:ln>
        </p:spPr>
        <p:txBody>
          <a:bodyPr lIns="45719" rIns="45719" anchor="t"/>
          <a:lstStyle>
            <a:lvl1pPr marL="0" marR="0" indent="0" algn="ctr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60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500" b="1" i="0" u="none" strike="noStrike" cap="none" spc="0" baseline="0">
                <a:solidFill>
                  <a:srgbClr val="FFFFFF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l">
              <a:lnSpc>
                <a:spcPct val="90000"/>
              </a:lnSpc>
              <a:defRPr sz="2800">
                <a:solidFill>
                  <a:srgbClr val="0040BE"/>
                </a:solidFill>
              </a:defRPr>
            </a:pPr>
            <a:r>
              <a:rPr lang="uk-UA" altLang="en-US" sz="2000">
                <a:solidFill>
                  <a:schemeClr val="tx1"/>
                </a:solidFill>
              </a:rPr>
              <a:t>П</a:t>
            </a:r>
            <a:r>
              <a:rPr lang="en-US" altLang="en-US" sz="2000">
                <a:solidFill>
                  <a:schemeClr val="tx1"/>
                </a:solidFill>
              </a:rPr>
              <a:t>ереваги</a:t>
            </a:r>
            <a:r>
              <a:rPr lang="uk-UA" altLang="en-US" sz="2000">
                <a:solidFill>
                  <a:schemeClr val="tx1"/>
                </a:solidFill>
              </a:rPr>
              <a:t> </a:t>
            </a:r>
            <a:r>
              <a:rPr lang="en-US" altLang="en-US" sz="2000">
                <a:solidFill>
                  <a:schemeClr val="tx1"/>
                </a:solidFill>
              </a:rPr>
              <a:t>для бенефіціара </a:t>
            </a:r>
            <a:r>
              <a:rPr lang="en-US" altLang="en-US" sz="2000" b="0">
                <a:solidFill>
                  <a:schemeClr val="tx1"/>
                </a:solidFill>
              </a:rPr>
              <a:t>(одержувача гарантії)</a:t>
            </a:r>
          </a:p>
        </p:txBody>
      </p:sp>
      <p:sp>
        <p:nvSpPr>
          <p:cNvPr id="8" name="TextBox 25"/>
          <p:cNvSpPr txBox="1"/>
          <p:nvPr/>
        </p:nvSpPr>
        <p:spPr>
          <a:xfrm>
            <a:off x="7562215" y="2211070"/>
            <a:ext cx="3952875" cy="45745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Захист від фінансових втрат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зниження ризику невиконання зобов’язань контрагентом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можливість оперативного</a:t>
            </a:r>
            <a:b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отримання виплати за гарантією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зменшення потреби у постійному контролі фінансового стану контрагента</a:t>
            </a: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altLang="en-US" sz="1600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1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Додаткова дисципліна сторін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стимулювання належного виконання контрактних зобов’язань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підтвердження серйозності намірів контрагента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підвищення ймовірності своєчасного та якісного виконання договору</a:t>
            </a:r>
          </a:p>
        </p:txBody>
      </p:sp>
      <p:pic>
        <p:nvPicPr>
          <p:cNvPr id="13" name="Picture 12" descr="D:/Clients/UkrExim Bank/Presentation/20260909 Торгівельне фінансування/IMG/График.pngГрафик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0425" y="2317750"/>
            <a:ext cx="786130" cy="641350"/>
          </a:xfrm>
          <a:prstGeom prst="rect">
            <a:avLst/>
          </a:prstGeom>
        </p:spPr>
      </p:pic>
      <p:pic>
        <p:nvPicPr>
          <p:cNvPr id="15" name="Picture 14" descr="Звездочка_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25" y="3895725"/>
            <a:ext cx="730885" cy="715010"/>
          </a:xfrm>
          <a:prstGeom prst="rect">
            <a:avLst/>
          </a:prstGeom>
        </p:spPr>
      </p:pic>
      <p:pic>
        <p:nvPicPr>
          <p:cNvPr id="16" name="Picture 15" descr="Персона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0675" y="4438015"/>
            <a:ext cx="676275" cy="6711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7" name="Picture 6" descr="Logo_Exim"/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72395" y="429895"/>
            <a:ext cx="1132840" cy="770255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469407" y="429732"/>
            <a:ext cx="5832088" cy="1384484"/>
          </a:xfrm>
        </p:spPr>
        <p:txBody>
          <a:bodyPr anchor="t" anchorCtr="0">
            <a:normAutofit/>
          </a:bodyPr>
          <a:lstStyle>
            <a:lvl1pPr algn="l">
              <a:defRPr sz="4000"/>
            </a:lvl1pPr>
          </a:lstStyle>
          <a:p>
            <a:r>
              <a:rPr lang="uk-UA" b="1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Бонус для учасників зустрічі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513284" y="1814215"/>
            <a:ext cx="508254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Content Placeholder 8"/>
          <p:cNvSpPr txBox="1"/>
          <p:nvPr/>
        </p:nvSpPr>
        <p:spPr>
          <a:xfrm>
            <a:off x="469264" y="2130894"/>
            <a:ext cx="4404749" cy="1539918"/>
          </a:xfrm>
        </p:spPr>
        <p:txBody>
          <a:bodyPr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/>
              <a:buNone/>
              <a:defRPr sz="2000" b="0" i="0" u="none" strike="noStrike" cap="none" spc="0" baseline="0">
                <a:solidFill>
                  <a:schemeClr val="bg1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234440" marR="0" indent="-32004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hangingPunct="1"/>
            <a:r>
              <a:rPr lang="uk-UA" altLang="en-US" dirty="0"/>
              <a:t>30-ти хвилинна консультація щодо ефективності використання документарних операцій для вашого бізнесу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5470" y="3917950"/>
            <a:ext cx="2456180" cy="2360295"/>
          </a:xfrm>
          <a:prstGeom prst="roundRect">
            <a:avLst>
              <a:gd name="adj" fmla="val 12886"/>
            </a:avLst>
          </a:prstGeom>
          <a:solidFill>
            <a:srgbClr val="FFFFFF"/>
          </a:solidFill>
          <a:ln w="12700" cap="flat">
            <a:noFill/>
            <a:prstDash val="solid"/>
            <a:miter lim="8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0" tIns="0" rIns="0" bIns="0" numCol="1" spcCol="38100" rtlCol="0" anchor="t" forceAA="0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Picture 3" descr="Form_QR_Link_26090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8350" y="4076700"/>
            <a:ext cx="2082800" cy="20828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90545" y="2800350"/>
            <a:ext cx="5831840" cy="1104900"/>
          </a:xfrm>
        </p:spPr>
        <p:txBody>
          <a:bodyPr anchor="ctr" anchorCtr="0"/>
          <a:lstStyle/>
          <a:p>
            <a:pPr algn="ctr"/>
            <a:r>
              <a:rPr lang="en-US" sz="5400" dirty="0"/>
              <a:t>Q&amp;A</a:t>
            </a:r>
          </a:p>
        </p:txBody>
      </p:sp>
      <p:pic>
        <p:nvPicPr>
          <p:cNvPr id="2" name="Picture 1" descr="Бабл_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7005" y="4835525"/>
            <a:ext cx="1517650" cy="144462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78.85,&quot;left&quot;:159.9,&quot;top&quot;:120.4,&quot;width&quot;:742.95}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AICARD_INVALID" val="Invalid"/>
</p:tagLst>
</file>

<file path=ppt/theme/theme1.xml><?xml version="1.0" encoding="utf-8"?>
<a:theme xmlns:a="http://schemas.openxmlformats.org/drawingml/2006/main" name="2_Office Theme">
  <a:themeElements>
    <a:clrScheme name="1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1_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1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20204"/>
            <a:ea typeface="Arial" panose="020B0604020202020204"/>
            <a:cs typeface="Arial" panose="020B0604020202020204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20204"/>
            <a:ea typeface="Arial" panose="020B0604020202020204"/>
            <a:cs typeface="Arial" panose="020B0604020202020204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2493</Words>
  <Application>Microsoft Office PowerPoint</Application>
  <PresentationFormat>Широкий екран</PresentationFormat>
  <Paragraphs>385</Paragraphs>
  <Slides>34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34</vt:i4>
      </vt:variant>
    </vt:vector>
  </HeadingPairs>
  <TitlesOfParts>
    <vt:vector size="39" baseType="lpstr">
      <vt:lpstr>Aptos</vt:lpstr>
      <vt:lpstr>Arial</vt:lpstr>
      <vt:lpstr>Calibri</vt:lpstr>
      <vt:lpstr>Helvetica</vt:lpstr>
      <vt:lpstr>2_Office Theme</vt:lpstr>
      <vt:lpstr>Презентація PowerPoint</vt:lpstr>
      <vt:lpstr>серед банків України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Акредитиви</vt:lpstr>
      <vt:lpstr>Презентація PowerPoint</vt:lpstr>
      <vt:lpstr>Презентація PowerPoint</vt:lpstr>
      <vt:lpstr>Презентація PowerPoint</vt:lpstr>
      <vt:lpstr>Постімпортне фінансування</vt:lpstr>
      <vt:lpstr>Презентація PowerPoint</vt:lpstr>
      <vt:lpstr>Презентація PowerPoint</vt:lpstr>
      <vt:lpstr>Презентація PowerPoint</vt:lpstr>
      <vt:lpstr>Постекспортне фінансування</vt:lpstr>
      <vt:lpstr>Презентація PowerPoint</vt:lpstr>
      <vt:lpstr>Презентація PowerPoint</vt:lpstr>
      <vt:lpstr>Презентація PowerPoint</vt:lpstr>
      <vt:lpstr>Презентація PowerPoint</vt:lpstr>
      <vt:lpstr>Гарантії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Бонус для учасників зустрічі</vt:lpstr>
      <vt:lpstr>Q&amp;A</vt:lpstr>
    </vt:vector>
  </TitlesOfParts>
  <Company>JSC Ukreximbank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Дмитро Озель</dc:creator>
  <cp:lastModifiedBy>Дмитро Озель</cp:lastModifiedBy>
  <cp:revision>86</cp:revision>
  <dcterms:created xsi:type="dcterms:W3CDTF">2024-11-12T10:12:00Z</dcterms:created>
  <dcterms:modified xsi:type="dcterms:W3CDTF">2026-10-27T17:55:15Z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D0D3858429FD486082CA1ADCFE66758F_13</vt:lpwstr>
  </property>
  <property fmtid="{D5CDD505-2E9C-101B-9397-08002B2CF9AE}" pid="3" name="KSOProductBuildVer">
    <vt:lpwstr>1033-12.1.0.28485</vt:lpwstr>
  </property>
</Properties>
</file>