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2" r:id="rId4"/>
    <p:sldId id="292" r:id="rId5"/>
    <p:sldId id="263" r:id="rId6"/>
    <p:sldId id="264" r:id="rId7"/>
    <p:sldId id="293" r:id="rId8"/>
    <p:sldId id="294" r:id="rId9"/>
    <p:sldId id="295" r:id="rId10"/>
    <p:sldId id="296" r:id="rId11"/>
    <p:sldId id="265" r:id="rId12"/>
    <p:sldId id="297" r:id="rId13"/>
    <p:sldId id="298" r:id="rId14"/>
    <p:sldId id="299" r:id="rId15"/>
    <p:sldId id="300" r:id="rId16"/>
    <p:sldId id="266" r:id="rId17"/>
    <p:sldId id="270" r:id="rId18"/>
    <p:sldId id="271" r:id="rId19"/>
    <p:sldId id="275" r:id="rId20"/>
    <p:sldId id="276" r:id="rId21"/>
    <p:sldId id="291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ira Sans" panose="020B0503050000020004" pitchFamily="34" charset="0"/>
      <p:regular r:id="rId28"/>
      <p:bold r:id="rId29"/>
      <p:italic r:id="rId30"/>
      <p:boldItalic r:id="rId31"/>
    </p:embeddedFont>
    <p:embeddedFont>
      <p:font typeface="Fira Sans Extra Condensed" panose="020B0503050000020004" pitchFamily="34" charset="0"/>
      <p:regular r:id="rId32"/>
      <p:bold r:id="rId33"/>
      <p:italic r:id="rId34"/>
      <p:boldItalic r:id="rId35"/>
    </p:embeddedFont>
    <p:embeddedFont>
      <p:font typeface="Fira Sans Extra Condensed Medium" panose="020B0604020202020204" charset="0"/>
      <p:regular r:id="rId36"/>
      <p:bold r:id="rId37"/>
      <p:italic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g82TQekcNFx4segaL1ZQhv+EVH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3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61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6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uk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8bb01b96de_0_2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g28bb01b96d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874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3fecd1ee8c_0_57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g33fecd1ee8c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3fecd1ee8c_0_57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g33fecd1ee8c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3048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3fecd1ee8c_0_57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g33fecd1ee8c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2670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3fecd1ee8c_0_57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g33fecd1ee8c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3689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3fecd1ee8c_0_57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g33fecd1ee8c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082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3fecd1ee8c_0_17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3" name="Google Shape;513;g33fecd1ee8c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3fecd1ee8c_0_32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3" name="Google Shape;583;g33fecd1ee8c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3fecd1ee8c_0_60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3" name="Google Shape;593;g33fecd1ee8c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3fecd1ee8c_0_40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0" name="Google Shape;640;g33fecd1ee8c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fecd1ee8c_0_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33fecd1ee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c73e656733_0_39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g2c73e656733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8" name="Google Shape;10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1:notes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u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96381029b0_0_7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g296381029b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96381029b0_0_7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g296381029b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993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8bb01b96de_0_2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g28bb01b96d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8bb01b96de_0_2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g28bb01b96d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1053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8bb01b96de_0_2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g28bb01b96d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0295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8bb01b96de_0_2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g28bb01b96d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485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subTitle" idx="1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1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60" y="0"/>
            <a:ext cx="9185762" cy="518975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"/>
          <p:cNvSpPr/>
          <p:nvPr/>
        </p:nvSpPr>
        <p:spPr>
          <a:xfrm>
            <a:off x="228800" y="2626650"/>
            <a:ext cx="5196900" cy="131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3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Проведення пошуку та </a:t>
            </a:r>
            <a:r>
              <a:rPr lang="en-US" sz="3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Freedom to operate </a:t>
            </a:r>
            <a:endParaRPr sz="3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9" name="Google Shape;69;p1" descr="D:\IP_office_logo\OUT\IP_office_presentation\1x\Монтажная область 1 копия 2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7280" y="5400"/>
            <a:ext cx="3582720" cy="518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 descr="D:\IP_office_logo\OUT\IP_office_presentation\1x\Монтажная область 4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175" y="948926"/>
            <a:ext cx="1783801" cy="112585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/>
          <p:nvPr/>
        </p:nvSpPr>
        <p:spPr>
          <a:xfrm>
            <a:off x="228797" y="4536542"/>
            <a:ext cx="44010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uk"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Ігор Шевченко - заступник начальника відділу аналізу інноваційних показників та патентної інформації ІР офісу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8bb01b96de_0_22"/>
          <p:cNvSpPr/>
          <p:nvPr/>
        </p:nvSpPr>
        <p:spPr>
          <a:xfrm>
            <a:off x="0" y="0"/>
            <a:ext cx="9143700" cy="7761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7" name="Google Shape;427;g28bb01b96de_0_22" descr="D:\IP_office_logo\OUT\IP_office_presentation\1x\Монтажная область 1 копия 23.png"/>
          <p:cNvPicPr preferRelativeResize="0"/>
          <p:nvPr/>
        </p:nvPicPr>
        <p:blipFill rotWithShape="1">
          <a:blip r:embed="rId3">
            <a:alphaModFix/>
          </a:blip>
          <a:srcRect r="3034" b="2104"/>
          <a:stretch/>
        </p:blipFill>
        <p:spPr>
          <a:xfrm flipH="1">
            <a:off x="1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28bb01b96de_0_22"/>
          <p:cNvSpPr/>
          <p:nvPr/>
        </p:nvSpPr>
        <p:spPr>
          <a:xfrm>
            <a:off x="947100" y="-178765"/>
            <a:ext cx="8152200" cy="95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uk"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9" name="Google Shape;429;g28bb01b96de_0_22" descr="D:\IP_office_logo\OUT\IP_office_presentation\1x\Монтажная область 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00" y="4615810"/>
            <a:ext cx="647640" cy="423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28;g28bb01b96de_0_22">
            <a:extLst>
              <a:ext uri="{FF2B5EF4-FFF2-40B4-BE49-F238E27FC236}">
                <a16:creationId xmlns:a16="http://schemas.microsoft.com/office/drawing/2014/main" id="{7C9A34A6-A897-4A9B-9407-92740F7EA0FB}"/>
              </a:ext>
            </a:extLst>
          </p:cNvPr>
          <p:cNvSpPr/>
          <p:nvPr/>
        </p:nvSpPr>
        <p:spPr>
          <a:xfrm>
            <a:off x="947100" y="0"/>
            <a:ext cx="81522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 b="1" i="0" u="none" strike="noStrike" cap="none" dirty="0" err="1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Patentscope</a:t>
            </a:r>
            <a:r>
              <a:rPr lang="en-US" sz="2100" b="1" i="0" u="none" strike="noStrike" cap="none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uk-UA" sz="2100" b="1" i="0" u="none" strike="noStrike" cap="none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для пошуку міжнародних заявок </a:t>
            </a:r>
            <a:r>
              <a:rPr lang="en-US" sz="2100" b="1" i="0" u="none" strike="noStrike" cap="none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PCT</a:t>
            </a:r>
            <a:endParaRPr lang="uk"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B58DB-B632-48CE-AADB-81A47D52B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00" y="855636"/>
            <a:ext cx="7315200" cy="39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fecd1ee8c_0_573"/>
          <p:cNvSpPr/>
          <p:nvPr/>
        </p:nvSpPr>
        <p:spPr>
          <a:xfrm>
            <a:off x="0" y="0"/>
            <a:ext cx="9143700" cy="7761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g33fecd1ee8c_0_573"/>
          <p:cNvSpPr/>
          <p:nvPr/>
        </p:nvSpPr>
        <p:spPr>
          <a:xfrm>
            <a:off x="844290" y="-142334"/>
            <a:ext cx="8118900" cy="91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100" b="1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Проведення пошуку щодо наявності охоронних документів за юридичною чи фізичною особою</a:t>
            </a:r>
            <a:endParaRPr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5" name="Google Shape;505;g33fecd1ee8c_0_573" descr="D:\IP_office_logo\OUT\IP_office_presentation\1x\Монтажная область 1 копия 23.png"/>
          <p:cNvPicPr preferRelativeResize="0"/>
          <p:nvPr/>
        </p:nvPicPr>
        <p:blipFill rotWithShape="1">
          <a:blip r:embed="rId3">
            <a:alphaModFix/>
          </a:blip>
          <a:srcRect r="3034" b="2104"/>
          <a:stretch/>
        </p:blipFill>
        <p:spPr>
          <a:xfrm flipH="1">
            <a:off x="1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g33fecd1ee8c_0_573" descr="D:\IP_office_logo\OUT\IP_office_presentation\1x\Монтажная область 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00" y="4615810"/>
            <a:ext cx="647640" cy="42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g33fecd1ee8c_0_573" title="Screenshot 2025-03-14 01210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0040" y="937400"/>
            <a:ext cx="3918008" cy="406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g33fecd1ee8c_0_573" title="Screenshot 2025-03-14 011557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3250" y="814775"/>
            <a:ext cx="4292126" cy="17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g33fecd1ee8c_0_573" title="Screenshot 2025-03-14 012203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3250" y="2636325"/>
            <a:ext cx="1948175" cy="17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g33fecd1ee8c_0_573" title="Screenshot 2025-03-14 012215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69523" y="2636325"/>
            <a:ext cx="2223225" cy="17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fecd1ee8c_0_573"/>
          <p:cNvSpPr/>
          <p:nvPr/>
        </p:nvSpPr>
        <p:spPr>
          <a:xfrm>
            <a:off x="0" y="0"/>
            <a:ext cx="9143700" cy="7761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g33fecd1ee8c_0_573"/>
          <p:cNvSpPr/>
          <p:nvPr/>
        </p:nvSpPr>
        <p:spPr>
          <a:xfrm>
            <a:off x="844290" y="-142334"/>
            <a:ext cx="8118900" cy="91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100" b="1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Проведення пошуку щодо наявності охоронних документів </a:t>
            </a:r>
            <a:r>
              <a:rPr lang="uk-UA" sz="2100" b="1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та порівняльний аналіз</a:t>
            </a:r>
            <a:endParaRPr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5" name="Google Shape;505;g33fecd1ee8c_0_573" descr="D:\IP_office_logo\OUT\IP_office_presentation\1x\Монтажная область 1 копия 23.png"/>
          <p:cNvPicPr preferRelativeResize="0"/>
          <p:nvPr/>
        </p:nvPicPr>
        <p:blipFill rotWithShape="1">
          <a:blip r:embed="rId3">
            <a:alphaModFix/>
          </a:blip>
          <a:srcRect r="3034" b="2104"/>
          <a:stretch/>
        </p:blipFill>
        <p:spPr>
          <a:xfrm flipH="1">
            <a:off x="1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g33fecd1ee8c_0_573" descr="D:\IP_office_logo\OUT\IP_office_presentation\1x\Монтажная область 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00" y="4615810"/>
            <a:ext cx="647640" cy="42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AFBED1-D1E6-4F31-BD88-E2B3D3246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742" y="1069152"/>
            <a:ext cx="2998108" cy="3667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8D19B9-8F16-47F1-9588-41890C1D3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5479" y="1069152"/>
            <a:ext cx="3211595" cy="340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40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fecd1ee8c_0_573"/>
          <p:cNvSpPr/>
          <p:nvPr/>
        </p:nvSpPr>
        <p:spPr>
          <a:xfrm>
            <a:off x="0" y="0"/>
            <a:ext cx="9143700" cy="7761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g33fecd1ee8c_0_573"/>
          <p:cNvSpPr/>
          <p:nvPr/>
        </p:nvSpPr>
        <p:spPr>
          <a:xfrm>
            <a:off x="844290" y="-142334"/>
            <a:ext cx="8118900" cy="91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100" b="1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Проведення пошуку щодо наявності охоронних документів </a:t>
            </a:r>
            <a:r>
              <a:rPr lang="uk-UA" sz="2100" b="1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за фізичною чи юридичною особою </a:t>
            </a:r>
            <a:endParaRPr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5" name="Google Shape;505;g33fecd1ee8c_0_573" descr="D:\IP_office_logo\OUT\IP_office_presentation\1x\Монтажная область 1 копия 23.png"/>
          <p:cNvPicPr preferRelativeResize="0"/>
          <p:nvPr/>
        </p:nvPicPr>
        <p:blipFill rotWithShape="1">
          <a:blip r:embed="rId3">
            <a:alphaModFix/>
          </a:blip>
          <a:srcRect r="3034" b="2104"/>
          <a:stretch/>
        </p:blipFill>
        <p:spPr>
          <a:xfrm flipH="1">
            <a:off x="1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g33fecd1ee8c_0_573" descr="D:\IP_office_logo\OUT\IP_office_presentation\1x\Монтажная область 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00" y="4615810"/>
            <a:ext cx="647640" cy="42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576835-0982-4E8C-8577-891D41127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491" y="1011219"/>
            <a:ext cx="4044334" cy="3369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85225B-9FF3-47C6-8177-46C630920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3825" y="1011219"/>
            <a:ext cx="3854710" cy="33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65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5730B7-5485-4198-B881-9176479A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574" y="790001"/>
            <a:ext cx="3974085" cy="4052009"/>
          </a:xfrm>
          <a:prstGeom prst="rect">
            <a:avLst/>
          </a:prstGeom>
        </p:spPr>
      </p:pic>
      <p:sp>
        <p:nvSpPr>
          <p:cNvPr id="503" name="Google Shape;503;g33fecd1ee8c_0_573"/>
          <p:cNvSpPr/>
          <p:nvPr/>
        </p:nvSpPr>
        <p:spPr>
          <a:xfrm>
            <a:off x="0" y="0"/>
            <a:ext cx="9143700" cy="7761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g33fecd1ee8c_0_573"/>
          <p:cNvSpPr/>
          <p:nvPr/>
        </p:nvSpPr>
        <p:spPr>
          <a:xfrm>
            <a:off x="844290" y="-1"/>
            <a:ext cx="81189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100" b="1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Проведення пошуку </a:t>
            </a:r>
            <a:r>
              <a:rPr lang="en-US" sz="2100" b="1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Freedom to operate</a:t>
            </a:r>
            <a:endParaRPr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5" name="Google Shape;505;g33fecd1ee8c_0_573" descr="D:\IP_office_logo\OUT\IP_office_presentation\1x\Монтажная область 1 копия 23.png"/>
          <p:cNvPicPr preferRelativeResize="0"/>
          <p:nvPr/>
        </p:nvPicPr>
        <p:blipFill rotWithShape="1">
          <a:blip r:embed="rId4">
            <a:alphaModFix/>
          </a:blip>
          <a:srcRect r="3034" b="2104"/>
          <a:stretch/>
        </p:blipFill>
        <p:spPr>
          <a:xfrm flipH="1">
            <a:off x="1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g33fecd1ee8c_0_573" descr="D:\IP_office_logo\OUT\IP_office_presentation\1x\Монтажная область 47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5100" y="4615810"/>
            <a:ext cx="647640" cy="42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E4F31C-86D0-4076-8AD2-AFA965939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41" y="889347"/>
            <a:ext cx="3650275" cy="38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6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fecd1ee8c_0_573"/>
          <p:cNvSpPr/>
          <p:nvPr/>
        </p:nvSpPr>
        <p:spPr>
          <a:xfrm>
            <a:off x="0" y="0"/>
            <a:ext cx="9143700" cy="7761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g33fecd1ee8c_0_573"/>
          <p:cNvSpPr/>
          <p:nvPr/>
        </p:nvSpPr>
        <p:spPr>
          <a:xfrm>
            <a:off x="844290" y="-142334"/>
            <a:ext cx="8118900" cy="91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100" b="1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Проведення пошуку щодо наявності охоронних документів </a:t>
            </a:r>
            <a:r>
              <a:rPr lang="uk-UA" sz="2100" b="1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за фізичною чи юридичною особою </a:t>
            </a:r>
            <a:endParaRPr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5" name="Google Shape;505;g33fecd1ee8c_0_573" descr="D:\IP_office_logo\OUT\IP_office_presentation\1x\Монтажная область 1 копия 23.png"/>
          <p:cNvPicPr preferRelativeResize="0"/>
          <p:nvPr/>
        </p:nvPicPr>
        <p:blipFill rotWithShape="1">
          <a:blip r:embed="rId3">
            <a:alphaModFix/>
          </a:blip>
          <a:srcRect r="3034" b="2104"/>
          <a:stretch/>
        </p:blipFill>
        <p:spPr>
          <a:xfrm flipH="1">
            <a:off x="1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g33fecd1ee8c_0_573" descr="D:\IP_office_logo\OUT\IP_office_presentation\1x\Монтажная область 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00" y="4615810"/>
            <a:ext cx="647640" cy="42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576835-0982-4E8C-8577-891D41127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491" y="1011219"/>
            <a:ext cx="4044334" cy="3369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85225B-9FF3-47C6-8177-46C630920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3825" y="1011219"/>
            <a:ext cx="3854710" cy="33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07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3fecd1ee8c_0_175"/>
          <p:cNvSpPr/>
          <p:nvPr/>
        </p:nvSpPr>
        <p:spPr>
          <a:xfrm>
            <a:off x="0" y="0"/>
            <a:ext cx="9143700" cy="7761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6" name="Google Shape;516;g33fecd1ee8c_0_175" descr="D:\IP_office_logo\OUT\IP_office_presentation\1x\Монтажная область 1 копия 23.png"/>
          <p:cNvPicPr preferRelativeResize="0"/>
          <p:nvPr/>
        </p:nvPicPr>
        <p:blipFill rotWithShape="1">
          <a:blip r:embed="rId3">
            <a:alphaModFix/>
          </a:blip>
          <a:srcRect r="3034" b="2104"/>
          <a:stretch/>
        </p:blipFill>
        <p:spPr>
          <a:xfrm flipH="1">
            <a:off x="1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g33fecd1ee8c_0_175"/>
          <p:cNvSpPr/>
          <p:nvPr/>
        </p:nvSpPr>
        <p:spPr>
          <a:xfrm>
            <a:off x="947100" y="208600"/>
            <a:ext cx="81522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2100" b="1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Етапи процедури патентування</a:t>
            </a:r>
            <a:endParaRPr sz="2100" b="1" i="0" u="none" strike="noStrike" cap="none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8" name="Google Shape;518;g33fecd1ee8c_0_175" descr="D:\IP_office_logo\OUT\IP_office_presentation\1x\Монтажная область 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00" y="4615810"/>
            <a:ext cx="647640" cy="423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9" name="Google Shape;519;g33fecd1ee8c_0_175"/>
          <p:cNvGrpSpPr/>
          <p:nvPr/>
        </p:nvGrpSpPr>
        <p:grpSpPr>
          <a:xfrm>
            <a:off x="1691323" y="1097633"/>
            <a:ext cx="1476300" cy="1539972"/>
            <a:chOff x="963987" y="1122847"/>
            <a:chExt cx="1476300" cy="1539972"/>
          </a:xfrm>
        </p:grpSpPr>
        <p:grpSp>
          <p:nvGrpSpPr>
            <p:cNvPr id="520" name="Google Shape;520;g33fecd1ee8c_0_175"/>
            <p:cNvGrpSpPr/>
            <p:nvPr/>
          </p:nvGrpSpPr>
          <p:grpSpPr>
            <a:xfrm>
              <a:off x="963987" y="1122847"/>
              <a:ext cx="1476300" cy="834581"/>
              <a:chOff x="2747099" y="1355300"/>
              <a:chExt cx="1476300" cy="834581"/>
            </a:xfrm>
          </p:grpSpPr>
          <p:sp>
            <p:nvSpPr>
              <p:cNvPr id="521" name="Google Shape;521;g33fecd1ee8c_0_175"/>
              <p:cNvSpPr txBox="1"/>
              <p:nvPr/>
            </p:nvSpPr>
            <p:spPr>
              <a:xfrm>
                <a:off x="2747099" y="1732681"/>
                <a:ext cx="14763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uk" sz="1200">
                    <a:latin typeface="Roboto"/>
                    <a:ea typeface="Roboto"/>
                    <a:cs typeface="Roboto"/>
                    <a:sym typeface="Roboto"/>
                  </a:rPr>
                  <a:t>Складання та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uk" sz="1200">
                    <a:latin typeface="Roboto"/>
                    <a:ea typeface="Roboto"/>
                    <a:cs typeface="Roboto"/>
                    <a:sym typeface="Roboto"/>
                  </a:rPr>
                  <a:t>подання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uk" sz="1200">
                    <a:latin typeface="Roboto"/>
                    <a:ea typeface="Roboto"/>
                    <a:cs typeface="Roboto"/>
                    <a:sym typeface="Roboto"/>
                  </a:rPr>
                  <a:t>заявки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2" name="Google Shape;522;g33fecd1ee8c_0_175"/>
              <p:cNvSpPr txBox="1"/>
              <p:nvPr/>
            </p:nvSpPr>
            <p:spPr>
              <a:xfrm>
                <a:off x="2747099" y="1355300"/>
                <a:ext cx="14763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EA8F9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523" name="Google Shape;523;g33fecd1ee8c_0_175"/>
            <p:cNvSpPr/>
            <p:nvPr/>
          </p:nvSpPr>
          <p:spPr>
            <a:xfrm>
              <a:off x="1588744" y="2411332"/>
              <a:ext cx="251514" cy="251487"/>
            </a:xfrm>
            <a:custGeom>
              <a:avLst/>
              <a:gdLst/>
              <a:ahLst/>
              <a:cxnLst/>
              <a:rect l="l" t="t" r="r" b="b"/>
              <a:pathLst>
                <a:path w="9098" h="9097" extrusionOk="0">
                  <a:moveTo>
                    <a:pt x="4549" y="0"/>
                  </a:moveTo>
                  <a:cubicBezTo>
                    <a:pt x="2037" y="0"/>
                    <a:pt x="1" y="2036"/>
                    <a:pt x="1" y="4548"/>
                  </a:cubicBezTo>
                  <a:cubicBezTo>
                    <a:pt x="1" y="7060"/>
                    <a:pt x="2037" y="9096"/>
                    <a:pt x="4549" y="9096"/>
                  </a:cubicBezTo>
                  <a:cubicBezTo>
                    <a:pt x="7061" y="9096"/>
                    <a:pt x="9097" y="7060"/>
                    <a:pt x="9097" y="4548"/>
                  </a:cubicBezTo>
                  <a:cubicBezTo>
                    <a:pt x="9097" y="2036"/>
                    <a:pt x="7061" y="0"/>
                    <a:pt x="4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uk" sz="1400" b="1" i="0" u="none" strike="noStrike" cap="none">
                  <a:solidFill>
                    <a:srgbClr val="EA8F9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1400" b="1" i="0" u="none" strike="noStrike" cap="none">
                <a:solidFill>
                  <a:srgbClr val="EA8F9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24" name="Google Shape;524;g33fecd1ee8c_0_175"/>
          <p:cNvGrpSpPr/>
          <p:nvPr/>
        </p:nvGrpSpPr>
        <p:grpSpPr>
          <a:xfrm>
            <a:off x="2846037" y="3075943"/>
            <a:ext cx="1476300" cy="1486235"/>
            <a:chOff x="2118700" y="3101157"/>
            <a:chExt cx="1476300" cy="1486235"/>
          </a:xfrm>
        </p:grpSpPr>
        <p:sp>
          <p:nvSpPr>
            <p:cNvPr id="525" name="Google Shape;525;g33fecd1ee8c_0_175"/>
            <p:cNvSpPr txBox="1"/>
            <p:nvPr/>
          </p:nvSpPr>
          <p:spPr>
            <a:xfrm>
              <a:off x="2118700" y="4131692"/>
              <a:ext cx="14763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uk" sz="1200">
                  <a:latin typeface="Roboto"/>
                  <a:ea typeface="Roboto"/>
                  <a:cs typeface="Roboto"/>
                  <a:sym typeface="Roboto"/>
                </a:rPr>
                <a:t>Проведення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uk" sz="1200">
                  <a:latin typeface="Roboto"/>
                  <a:ea typeface="Roboto"/>
                  <a:cs typeface="Roboto"/>
                  <a:sym typeface="Roboto"/>
                </a:rPr>
                <a:t>попередньої та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uk" sz="1200">
                  <a:latin typeface="Roboto"/>
                  <a:ea typeface="Roboto"/>
                  <a:cs typeface="Roboto"/>
                  <a:sym typeface="Roboto"/>
                </a:rPr>
                <a:t>формальної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uk" sz="1200">
                  <a:latin typeface="Roboto"/>
                  <a:ea typeface="Roboto"/>
                  <a:cs typeface="Roboto"/>
                  <a:sym typeface="Roboto"/>
                </a:rPr>
                <a:t>експертизи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6" name="Google Shape;526;g33fecd1ee8c_0_175"/>
            <p:cNvSpPr/>
            <p:nvPr/>
          </p:nvSpPr>
          <p:spPr>
            <a:xfrm>
              <a:off x="2731094" y="3101157"/>
              <a:ext cx="251514" cy="251487"/>
            </a:xfrm>
            <a:custGeom>
              <a:avLst/>
              <a:gdLst/>
              <a:ahLst/>
              <a:cxnLst/>
              <a:rect l="l" t="t" r="r" b="b"/>
              <a:pathLst>
                <a:path w="9098" h="9097" extrusionOk="0">
                  <a:moveTo>
                    <a:pt x="4549" y="0"/>
                  </a:moveTo>
                  <a:cubicBezTo>
                    <a:pt x="2037" y="0"/>
                    <a:pt x="1" y="2036"/>
                    <a:pt x="1" y="4548"/>
                  </a:cubicBezTo>
                  <a:cubicBezTo>
                    <a:pt x="1" y="7060"/>
                    <a:pt x="2037" y="9096"/>
                    <a:pt x="4549" y="9096"/>
                  </a:cubicBezTo>
                  <a:cubicBezTo>
                    <a:pt x="7061" y="9096"/>
                    <a:pt x="9097" y="7060"/>
                    <a:pt x="9097" y="4548"/>
                  </a:cubicBezTo>
                  <a:cubicBezTo>
                    <a:pt x="9097" y="2036"/>
                    <a:pt x="7061" y="0"/>
                    <a:pt x="4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uk" sz="1400" b="1" i="0" u="none" strike="noStrike" cap="none">
                  <a:solidFill>
                    <a:srgbClr val="E6474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1400" b="1" i="0" u="none" strike="noStrike" cap="none">
                <a:solidFill>
                  <a:srgbClr val="E6474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27" name="Google Shape;527;g33fecd1ee8c_0_175"/>
          <p:cNvGrpSpPr/>
          <p:nvPr/>
        </p:nvGrpSpPr>
        <p:grpSpPr>
          <a:xfrm>
            <a:off x="5145264" y="3072732"/>
            <a:ext cx="1446000" cy="1491176"/>
            <a:chOff x="4417928" y="3097947"/>
            <a:chExt cx="1446000" cy="1491176"/>
          </a:xfrm>
        </p:grpSpPr>
        <p:sp>
          <p:nvSpPr>
            <p:cNvPr id="528" name="Google Shape;528;g33fecd1ee8c_0_175"/>
            <p:cNvSpPr txBox="1"/>
            <p:nvPr/>
          </p:nvSpPr>
          <p:spPr>
            <a:xfrm>
              <a:off x="4417928" y="4131923"/>
              <a:ext cx="1446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uk" sz="1200">
                  <a:latin typeface="Roboto"/>
                  <a:ea typeface="Roboto"/>
                  <a:cs typeface="Roboto"/>
                  <a:sym typeface="Roboto"/>
                </a:rPr>
                <a:t>Проведення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uk" sz="1200">
                  <a:latin typeface="Roboto"/>
                  <a:ea typeface="Roboto"/>
                  <a:cs typeface="Roboto"/>
                  <a:sym typeface="Roboto"/>
                </a:rPr>
                <a:t>кваліфікаційної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uk" sz="1200">
                  <a:latin typeface="Roboto"/>
                  <a:ea typeface="Roboto"/>
                  <a:cs typeface="Roboto"/>
                  <a:sym typeface="Roboto"/>
                </a:rPr>
                <a:t>експертизи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9" name="Google Shape;529;g33fecd1ee8c_0_175"/>
            <p:cNvSpPr/>
            <p:nvPr/>
          </p:nvSpPr>
          <p:spPr>
            <a:xfrm>
              <a:off x="5015169" y="3097947"/>
              <a:ext cx="251514" cy="251487"/>
            </a:xfrm>
            <a:custGeom>
              <a:avLst/>
              <a:gdLst/>
              <a:ahLst/>
              <a:cxnLst/>
              <a:rect l="l" t="t" r="r" b="b"/>
              <a:pathLst>
                <a:path w="9098" h="9097" extrusionOk="0">
                  <a:moveTo>
                    <a:pt x="4549" y="0"/>
                  </a:moveTo>
                  <a:cubicBezTo>
                    <a:pt x="2037" y="0"/>
                    <a:pt x="1" y="2036"/>
                    <a:pt x="1" y="4548"/>
                  </a:cubicBezTo>
                  <a:cubicBezTo>
                    <a:pt x="1" y="7060"/>
                    <a:pt x="2037" y="9096"/>
                    <a:pt x="4549" y="9096"/>
                  </a:cubicBezTo>
                  <a:cubicBezTo>
                    <a:pt x="7061" y="9096"/>
                    <a:pt x="9097" y="7060"/>
                    <a:pt x="9097" y="4548"/>
                  </a:cubicBezTo>
                  <a:cubicBezTo>
                    <a:pt x="9097" y="2036"/>
                    <a:pt x="7061" y="0"/>
                    <a:pt x="4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uk" sz="1400" b="1" i="0" u="none" strike="noStrike" cap="none">
                  <a:solidFill>
                    <a:srgbClr val="80515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sz="1400" b="1" i="0" u="none" strike="noStrike" cap="none">
                <a:solidFill>
                  <a:srgbClr val="80515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30" name="Google Shape;530;g33fecd1ee8c_0_175"/>
          <p:cNvGrpSpPr/>
          <p:nvPr/>
        </p:nvGrpSpPr>
        <p:grpSpPr>
          <a:xfrm>
            <a:off x="7433840" y="3072732"/>
            <a:ext cx="1446000" cy="1491175"/>
            <a:chOff x="6706503" y="3097947"/>
            <a:chExt cx="1446000" cy="1491175"/>
          </a:xfrm>
        </p:grpSpPr>
        <p:sp>
          <p:nvSpPr>
            <p:cNvPr id="531" name="Google Shape;531;g33fecd1ee8c_0_175"/>
            <p:cNvSpPr txBox="1"/>
            <p:nvPr/>
          </p:nvSpPr>
          <p:spPr>
            <a:xfrm>
              <a:off x="6706503" y="4131922"/>
              <a:ext cx="1446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uk" sz="1200" b="1">
                  <a:latin typeface="Roboto"/>
                  <a:ea typeface="Roboto"/>
                  <a:cs typeface="Roboto"/>
                  <a:sym typeface="Roboto"/>
                </a:rPr>
                <a:t>Видача патенту</a:t>
              </a:r>
              <a:endParaRPr sz="12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2" name="Google Shape;532;g33fecd1ee8c_0_175"/>
            <p:cNvSpPr/>
            <p:nvPr/>
          </p:nvSpPr>
          <p:spPr>
            <a:xfrm>
              <a:off x="7299244" y="3097947"/>
              <a:ext cx="251514" cy="251487"/>
            </a:xfrm>
            <a:custGeom>
              <a:avLst/>
              <a:gdLst/>
              <a:ahLst/>
              <a:cxnLst/>
              <a:rect l="l" t="t" r="r" b="b"/>
              <a:pathLst>
                <a:path w="9098" h="9097" extrusionOk="0">
                  <a:moveTo>
                    <a:pt x="4549" y="0"/>
                  </a:moveTo>
                  <a:cubicBezTo>
                    <a:pt x="2037" y="0"/>
                    <a:pt x="1" y="2036"/>
                    <a:pt x="1" y="4548"/>
                  </a:cubicBezTo>
                  <a:cubicBezTo>
                    <a:pt x="1" y="7060"/>
                    <a:pt x="2037" y="9096"/>
                    <a:pt x="4549" y="9096"/>
                  </a:cubicBezTo>
                  <a:cubicBezTo>
                    <a:pt x="7061" y="9096"/>
                    <a:pt x="9097" y="7060"/>
                    <a:pt x="9097" y="4548"/>
                  </a:cubicBezTo>
                  <a:cubicBezTo>
                    <a:pt x="9097" y="2036"/>
                    <a:pt x="7061" y="0"/>
                    <a:pt x="4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8227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uk" sz="1400" b="1" i="0" u="none" strike="noStrike" cap="none">
                  <a:solidFill>
                    <a:srgbClr val="663E4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</a:t>
              </a:r>
              <a:endParaRPr sz="1400" b="1" i="0" u="none" strike="noStrike" cap="none">
                <a:solidFill>
                  <a:srgbClr val="663E4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33" name="Google Shape;533;g33fecd1ee8c_0_175"/>
          <p:cNvGrpSpPr/>
          <p:nvPr/>
        </p:nvGrpSpPr>
        <p:grpSpPr>
          <a:xfrm>
            <a:off x="5947550" y="1322875"/>
            <a:ext cx="2193000" cy="1314730"/>
            <a:chOff x="5220214" y="1348089"/>
            <a:chExt cx="2193000" cy="1314730"/>
          </a:xfrm>
        </p:grpSpPr>
        <p:sp>
          <p:nvSpPr>
            <p:cNvPr id="534" name="Google Shape;534;g33fecd1ee8c_0_175"/>
            <p:cNvSpPr txBox="1"/>
            <p:nvPr/>
          </p:nvSpPr>
          <p:spPr>
            <a:xfrm>
              <a:off x="5220213" y="1348089"/>
              <a:ext cx="2193000" cy="6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91425" rIns="4570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uk" sz="1200">
                  <a:latin typeface="Roboto"/>
                  <a:ea typeface="Roboto"/>
                  <a:cs typeface="Roboto"/>
                  <a:sym typeface="Roboto"/>
                </a:rPr>
                <a:t>Державна реєстрація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uk" sz="1200">
                  <a:latin typeface="Roboto"/>
                  <a:ea typeface="Roboto"/>
                  <a:cs typeface="Roboto"/>
                  <a:sym typeface="Roboto"/>
                </a:rPr>
                <a:t>винаходу, публікація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uk" sz="1200">
                  <a:latin typeface="Roboto"/>
                  <a:ea typeface="Roboto"/>
                  <a:cs typeface="Roboto"/>
                  <a:sym typeface="Roboto"/>
                </a:rPr>
                <a:t>відомостей про видачу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uk" sz="1200">
                  <a:latin typeface="Roboto"/>
                  <a:ea typeface="Roboto"/>
                  <a:cs typeface="Roboto"/>
                  <a:sym typeface="Roboto"/>
                </a:rPr>
                <a:t>патенту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5" name="Google Shape;535;g33fecd1ee8c_0_175"/>
            <p:cNvSpPr/>
            <p:nvPr/>
          </p:nvSpPr>
          <p:spPr>
            <a:xfrm>
              <a:off x="6157769" y="2411332"/>
              <a:ext cx="251514" cy="251487"/>
            </a:xfrm>
            <a:custGeom>
              <a:avLst/>
              <a:gdLst/>
              <a:ahLst/>
              <a:cxnLst/>
              <a:rect l="l" t="t" r="r" b="b"/>
              <a:pathLst>
                <a:path w="9098" h="9097" extrusionOk="0">
                  <a:moveTo>
                    <a:pt x="4549" y="0"/>
                  </a:moveTo>
                  <a:cubicBezTo>
                    <a:pt x="2037" y="0"/>
                    <a:pt x="1" y="2036"/>
                    <a:pt x="1" y="4548"/>
                  </a:cubicBezTo>
                  <a:cubicBezTo>
                    <a:pt x="1" y="7060"/>
                    <a:pt x="2037" y="9096"/>
                    <a:pt x="4549" y="9096"/>
                  </a:cubicBezTo>
                  <a:cubicBezTo>
                    <a:pt x="7061" y="9096"/>
                    <a:pt x="9097" y="7060"/>
                    <a:pt x="9097" y="4548"/>
                  </a:cubicBezTo>
                  <a:cubicBezTo>
                    <a:pt x="9097" y="2036"/>
                    <a:pt x="7061" y="0"/>
                    <a:pt x="4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uk" sz="1400" b="1" i="0" u="none" strike="noStrike" cap="none">
                  <a:solidFill>
                    <a:srgbClr val="66202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endParaRPr sz="1400" b="1" i="0" u="none" strike="noStrike" cap="none">
                <a:solidFill>
                  <a:srgbClr val="66202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36" name="Google Shape;536;g33fecd1ee8c_0_175"/>
          <p:cNvGrpSpPr/>
          <p:nvPr/>
        </p:nvGrpSpPr>
        <p:grpSpPr>
          <a:xfrm>
            <a:off x="3995488" y="1478788"/>
            <a:ext cx="1476300" cy="1158817"/>
            <a:chOff x="3268150" y="1504002"/>
            <a:chExt cx="1476300" cy="1158817"/>
          </a:xfrm>
        </p:grpSpPr>
        <p:sp>
          <p:nvSpPr>
            <p:cNvPr id="537" name="Google Shape;537;g33fecd1ee8c_0_175"/>
            <p:cNvSpPr txBox="1"/>
            <p:nvPr/>
          </p:nvSpPr>
          <p:spPr>
            <a:xfrm>
              <a:off x="3268150" y="1504002"/>
              <a:ext cx="14763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91425" rIns="4570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uk" sz="1200">
                  <a:latin typeface="Roboto"/>
                  <a:ea typeface="Roboto"/>
                  <a:cs typeface="Roboto"/>
                  <a:sym typeface="Roboto"/>
                </a:rPr>
                <a:t>Опублікування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uk" sz="1200">
                  <a:latin typeface="Roboto"/>
                  <a:ea typeface="Roboto"/>
                  <a:cs typeface="Roboto"/>
                  <a:sym typeface="Roboto"/>
                </a:rPr>
                <a:t>відомостей про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uk" sz="1200">
                  <a:latin typeface="Roboto"/>
                  <a:ea typeface="Roboto"/>
                  <a:cs typeface="Roboto"/>
                  <a:sym typeface="Roboto"/>
                </a:rPr>
                <a:t>заявку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8" name="Google Shape;538;g33fecd1ee8c_0_175"/>
            <p:cNvSpPr/>
            <p:nvPr/>
          </p:nvSpPr>
          <p:spPr>
            <a:xfrm>
              <a:off x="3873257" y="2411332"/>
              <a:ext cx="251514" cy="251487"/>
            </a:xfrm>
            <a:custGeom>
              <a:avLst/>
              <a:gdLst/>
              <a:ahLst/>
              <a:cxnLst/>
              <a:rect l="l" t="t" r="r" b="b"/>
              <a:pathLst>
                <a:path w="9098" h="9097" extrusionOk="0">
                  <a:moveTo>
                    <a:pt x="4549" y="0"/>
                  </a:moveTo>
                  <a:cubicBezTo>
                    <a:pt x="2037" y="0"/>
                    <a:pt x="1" y="2036"/>
                    <a:pt x="1" y="4548"/>
                  </a:cubicBezTo>
                  <a:cubicBezTo>
                    <a:pt x="1" y="7060"/>
                    <a:pt x="2037" y="9096"/>
                    <a:pt x="4549" y="9096"/>
                  </a:cubicBezTo>
                  <a:cubicBezTo>
                    <a:pt x="7061" y="9096"/>
                    <a:pt x="9097" y="7060"/>
                    <a:pt x="9097" y="4548"/>
                  </a:cubicBezTo>
                  <a:cubicBezTo>
                    <a:pt x="9097" y="2036"/>
                    <a:pt x="7061" y="0"/>
                    <a:pt x="4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uk" sz="1400" b="1" i="0" u="none" strike="noStrike" cap="none">
                  <a:solidFill>
                    <a:srgbClr val="B3373D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1400" b="1" i="0" u="none" strike="noStrike" cap="none">
                <a:solidFill>
                  <a:srgbClr val="B3373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39" name="Google Shape;539;g33fecd1ee8c_0_175"/>
          <p:cNvGrpSpPr/>
          <p:nvPr/>
        </p:nvGrpSpPr>
        <p:grpSpPr>
          <a:xfrm>
            <a:off x="1166563" y="1977762"/>
            <a:ext cx="7711971" cy="1753999"/>
            <a:chOff x="712775" y="2022337"/>
            <a:chExt cx="7711971" cy="1753999"/>
          </a:xfrm>
        </p:grpSpPr>
        <p:sp>
          <p:nvSpPr>
            <p:cNvPr id="540" name="Google Shape;540;g33fecd1ee8c_0_175"/>
            <p:cNvSpPr/>
            <p:nvPr/>
          </p:nvSpPr>
          <p:spPr>
            <a:xfrm rot="10800000" flipH="1">
              <a:off x="7193225" y="2729137"/>
              <a:ext cx="1231521" cy="339613"/>
            </a:xfrm>
            <a:custGeom>
              <a:avLst/>
              <a:gdLst/>
              <a:ahLst/>
              <a:cxnLst/>
              <a:rect l="l" t="t" r="r" b="b"/>
              <a:pathLst>
                <a:path w="63163" h="13466" extrusionOk="0">
                  <a:moveTo>
                    <a:pt x="0" y="1"/>
                  </a:moveTo>
                  <a:lnTo>
                    <a:pt x="63163" y="1"/>
                  </a:lnTo>
                  <a:lnTo>
                    <a:pt x="63163" y="13466"/>
                  </a:lnTo>
                  <a:lnTo>
                    <a:pt x="0" y="13466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g33fecd1ee8c_0_175"/>
            <p:cNvSpPr/>
            <p:nvPr/>
          </p:nvSpPr>
          <p:spPr>
            <a:xfrm rot="10800000" flipH="1">
              <a:off x="6071448" y="2729176"/>
              <a:ext cx="1934980" cy="1047160"/>
            </a:xfrm>
            <a:custGeom>
              <a:avLst/>
              <a:gdLst/>
              <a:ahLst/>
              <a:cxnLst/>
              <a:rect l="l" t="t" r="r" b="b"/>
              <a:pathLst>
                <a:path w="65382" h="41521" extrusionOk="0">
                  <a:moveTo>
                    <a:pt x="62858" y="16080"/>
                  </a:moveTo>
                  <a:lnTo>
                    <a:pt x="61794" y="16080"/>
                  </a:lnTo>
                  <a:lnTo>
                    <a:pt x="61794" y="18785"/>
                  </a:lnTo>
                  <a:cubicBezTo>
                    <a:pt x="61794" y="31338"/>
                    <a:pt x="51612" y="41521"/>
                    <a:pt x="39058" y="41521"/>
                  </a:cubicBezTo>
                  <a:lnTo>
                    <a:pt x="0" y="41521"/>
                  </a:lnTo>
                  <a:lnTo>
                    <a:pt x="0" y="28086"/>
                  </a:lnTo>
                  <a:lnTo>
                    <a:pt x="39058" y="28086"/>
                  </a:lnTo>
                  <a:cubicBezTo>
                    <a:pt x="44195" y="28086"/>
                    <a:pt x="48329" y="23891"/>
                    <a:pt x="48329" y="18815"/>
                  </a:cubicBezTo>
                  <a:lnTo>
                    <a:pt x="48329" y="16080"/>
                  </a:lnTo>
                  <a:lnTo>
                    <a:pt x="46749" y="16080"/>
                  </a:lnTo>
                  <a:cubicBezTo>
                    <a:pt x="44864" y="16080"/>
                    <a:pt x="44195" y="14803"/>
                    <a:pt x="45229" y="13253"/>
                  </a:cubicBezTo>
                  <a:lnTo>
                    <a:pt x="52919" y="1551"/>
                  </a:lnTo>
                  <a:cubicBezTo>
                    <a:pt x="53952" y="0"/>
                    <a:pt x="55624" y="0"/>
                    <a:pt x="56627" y="1551"/>
                  </a:cubicBezTo>
                  <a:lnTo>
                    <a:pt x="64317" y="13253"/>
                  </a:lnTo>
                  <a:cubicBezTo>
                    <a:pt x="65381" y="14773"/>
                    <a:pt x="64712" y="16080"/>
                    <a:pt x="62858" y="16080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33fecd1ee8c_0_175"/>
            <p:cNvSpPr/>
            <p:nvPr/>
          </p:nvSpPr>
          <p:spPr>
            <a:xfrm rot="10800000" flipH="1">
              <a:off x="4931635" y="2022337"/>
              <a:ext cx="1934980" cy="1047160"/>
            </a:xfrm>
            <a:custGeom>
              <a:avLst/>
              <a:gdLst/>
              <a:ahLst/>
              <a:cxnLst/>
              <a:rect l="l" t="t" r="r" b="b"/>
              <a:pathLst>
                <a:path w="65382" h="41521" extrusionOk="0">
                  <a:moveTo>
                    <a:pt x="62829" y="25472"/>
                  </a:moveTo>
                  <a:lnTo>
                    <a:pt x="61765" y="25472"/>
                  </a:lnTo>
                  <a:lnTo>
                    <a:pt x="61765" y="22736"/>
                  </a:lnTo>
                  <a:cubicBezTo>
                    <a:pt x="61765" y="10183"/>
                    <a:pt x="51582" y="0"/>
                    <a:pt x="39059" y="0"/>
                  </a:cubicBezTo>
                  <a:lnTo>
                    <a:pt x="1" y="0"/>
                  </a:lnTo>
                  <a:lnTo>
                    <a:pt x="1" y="13465"/>
                  </a:lnTo>
                  <a:lnTo>
                    <a:pt x="39059" y="13465"/>
                  </a:lnTo>
                  <a:cubicBezTo>
                    <a:pt x="44166" y="13465"/>
                    <a:pt x="48330" y="17630"/>
                    <a:pt x="48330" y="22736"/>
                  </a:cubicBezTo>
                  <a:lnTo>
                    <a:pt x="48330" y="25472"/>
                  </a:lnTo>
                  <a:lnTo>
                    <a:pt x="46719" y="25472"/>
                  </a:lnTo>
                  <a:cubicBezTo>
                    <a:pt x="44865" y="25472"/>
                    <a:pt x="44166" y="26718"/>
                    <a:pt x="45199" y="28268"/>
                  </a:cubicBezTo>
                  <a:lnTo>
                    <a:pt x="52920" y="39970"/>
                  </a:lnTo>
                  <a:cubicBezTo>
                    <a:pt x="53953" y="41521"/>
                    <a:pt x="55625" y="41521"/>
                    <a:pt x="56597" y="39970"/>
                  </a:cubicBezTo>
                  <a:lnTo>
                    <a:pt x="64318" y="28268"/>
                  </a:lnTo>
                  <a:cubicBezTo>
                    <a:pt x="65382" y="26748"/>
                    <a:pt x="64683" y="25472"/>
                    <a:pt x="62829" y="25472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g33fecd1ee8c_0_175"/>
            <p:cNvSpPr/>
            <p:nvPr/>
          </p:nvSpPr>
          <p:spPr>
            <a:xfrm rot="10800000" flipH="1">
              <a:off x="3790935" y="2729176"/>
              <a:ext cx="1935010" cy="1047160"/>
            </a:xfrm>
            <a:custGeom>
              <a:avLst/>
              <a:gdLst/>
              <a:ahLst/>
              <a:cxnLst/>
              <a:rect l="l" t="t" r="r" b="b"/>
              <a:pathLst>
                <a:path w="65383" h="41521" extrusionOk="0">
                  <a:moveTo>
                    <a:pt x="62859" y="16080"/>
                  </a:moveTo>
                  <a:lnTo>
                    <a:pt x="61795" y="16080"/>
                  </a:lnTo>
                  <a:lnTo>
                    <a:pt x="61795" y="18785"/>
                  </a:lnTo>
                  <a:cubicBezTo>
                    <a:pt x="61795" y="31338"/>
                    <a:pt x="51613" y="41521"/>
                    <a:pt x="39059" y="41521"/>
                  </a:cubicBezTo>
                  <a:lnTo>
                    <a:pt x="1" y="41521"/>
                  </a:lnTo>
                  <a:lnTo>
                    <a:pt x="1" y="28086"/>
                  </a:lnTo>
                  <a:lnTo>
                    <a:pt x="39059" y="28086"/>
                  </a:lnTo>
                  <a:cubicBezTo>
                    <a:pt x="44196" y="28086"/>
                    <a:pt x="48330" y="23891"/>
                    <a:pt x="48330" y="18815"/>
                  </a:cubicBezTo>
                  <a:lnTo>
                    <a:pt x="48330" y="16080"/>
                  </a:lnTo>
                  <a:lnTo>
                    <a:pt x="46749" y="16080"/>
                  </a:lnTo>
                  <a:cubicBezTo>
                    <a:pt x="44865" y="16080"/>
                    <a:pt x="44196" y="14803"/>
                    <a:pt x="45230" y="13253"/>
                  </a:cubicBezTo>
                  <a:lnTo>
                    <a:pt x="52920" y="1551"/>
                  </a:lnTo>
                  <a:cubicBezTo>
                    <a:pt x="53953" y="0"/>
                    <a:pt x="55625" y="0"/>
                    <a:pt x="56628" y="1551"/>
                  </a:cubicBezTo>
                  <a:lnTo>
                    <a:pt x="64318" y="13253"/>
                  </a:lnTo>
                  <a:cubicBezTo>
                    <a:pt x="65382" y="14773"/>
                    <a:pt x="64713" y="16080"/>
                    <a:pt x="62859" y="1608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g33fecd1ee8c_0_175"/>
            <p:cNvSpPr/>
            <p:nvPr/>
          </p:nvSpPr>
          <p:spPr>
            <a:xfrm rot="10800000" flipH="1">
              <a:off x="2651152" y="2022337"/>
              <a:ext cx="1934980" cy="1047160"/>
            </a:xfrm>
            <a:custGeom>
              <a:avLst/>
              <a:gdLst/>
              <a:ahLst/>
              <a:cxnLst/>
              <a:rect l="l" t="t" r="r" b="b"/>
              <a:pathLst>
                <a:path w="65382" h="41521" extrusionOk="0">
                  <a:moveTo>
                    <a:pt x="62828" y="25472"/>
                  </a:moveTo>
                  <a:lnTo>
                    <a:pt x="61765" y="25472"/>
                  </a:lnTo>
                  <a:lnTo>
                    <a:pt x="61765" y="22736"/>
                  </a:lnTo>
                  <a:cubicBezTo>
                    <a:pt x="61765" y="10183"/>
                    <a:pt x="51582" y="0"/>
                    <a:pt x="39029" y="0"/>
                  </a:cubicBezTo>
                  <a:lnTo>
                    <a:pt x="1" y="0"/>
                  </a:lnTo>
                  <a:lnTo>
                    <a:pt x="1" y="13465"/>
                  </a:lnTo>
                  <a:lnTo>
                    <a:pt x="39059" y="13465"/>
                  </a:lnTo>
                  <a:cubicBezTo>
                    <a:pt x="44165" y="13465"/>
                    <a:pt x="48330" y="17630"/>
                    <a:pt x="48330" y="22736"/>
                  </a:cubicBezTo>
                  <a:lnTo>
                    <a:pt x="48330" y="25472"/>
                  </a:lnTo>
                  <a:lnTo>
                    <a:pt x="46719" y="25472"/>
                  </a:lnTo>
                  <a:cubicBezTo>
                    <a:pt x="44865" y="25472"/>
                    <a:pt x="44165" y="26718"/>
                    <a:pt x="45199" y="28268"/>
                  </a:cubicBezTo>
                  <a:lnTo>
                    <a:pt x="52919" y="39970"/>
                  </a:lnTo>
                  <a:cubicBezTo>
                    <a:pt x="53953" y="41521"/>
                    <a:pt x="55625" y="41521"/>
                    <a:pt x="56597" y="39970"/>
                  </a:cubicBezTo>
                  <a:lnTo>
                    <a:pt x="64318" y="28268"/>
                  </a:lnTo>
                  <a:cubicBezTo>
                    <a:pt x="65382" y="26748"/>
                    <a:pt x="64683" y="25472"/>
                    <a:pt x="62828" y="25472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g33fecd1ee8c_0_175"/>
            <p:cNvSpPr/>
            <p:nvPr/>
          </p:nvSpPr>
          <p:spPr>
            <a:xfrm rot="10800000" flipH="1">
              <a:off x="1510451" y="2729176"/>
              <a:ext cx="1934980" cy="1047160"/>
            </a:xfrm>
            <a:custGeom>
              <a:avLst/>
              <a:gdLst/>
              <a:ahLst/>
              <a:cxnLst/>
              <a:rect l="l" t="t" r="r" b="b"/>
              <a:pathLst>
                <a:path w="65382" h="41521" extrusionOk="0">
                  <a:moveTo>
                    <a:pt x="62859" y="16080"/>
                  </a:moveTo>
                  <a:lnTo>
                    <a:pt x="61795" y="16080"/>
                  </a:lnTo>
                  <a:lnTo>
                    <a:pt x="61795" y="18785"/>
                  </a:lnTo>
                  <a:cubicBezTo>
                    <a:pt x="61795" y="31338"/>
                    <a:pt x="51613" y="41521"/>
                    <a:pt x="39059" y="41521"/>
                  </a:cubicBezTo>
                  <a:lnTo>
                    <a:pt x="1" y="41521"/>
                  </a:lnTo>
                  <a:lnTo>
                    <a:pt x="1" y="28086"/>
                  </a:lnTo>
                  <a:lnTo>
                    <a:pt x="39059" y="28086"/>
                  </a:lnTo>
                  <a:cubicBezTo>
                    <a:pt x="44196" y="28086"/>
                    <a:pt x="48330" y="23891"/>
                    <a:pt x="48330" y="18815"/>
                  </a:cubicBezTo>
                  <a:lnTo>
                    <a:pt x="48330" y="16080"/>
                  </a:lnTo>
                  <a:lnTo>
                    <a:pt x="46749" y="16080"/>
                  </a:lnTo>
                  <a:cubicBezTo>
                    <a:pt x="44865" y="16080"/>
                    <a:pt x="44196" y="14803"/>
                    <a:pt x="45230" y="13253"/>
                  </a:cubicBezTo>
                  <a:lnTo>
                    <a:pt x="52920" y="1551"/>
                  </a:lnTo>
                  <a:cubicBezTo>
                    <a:pt x="53953" y="0"/>
                    <a:pt x="55625" y="0"/>
                    <a:pt x="56628" y="1551"/>
                  </a:cubicBezTo>
                  <a:lnTo>
                    <a:pt x="64318" y="13253"/>
                  </a:lnTo>
                  <a:cubicBezTo>
                    <a:pt x="65382" y="14773"/>
                    <a:pt x="64713" y="16080"/>
                    <a:pt x="62859" y="16080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g33fecd1ee8c_0_175"/>
            <p:cNvSpPr/>
            <p:nvPr/>
          </p:nvSpPr>
          <p:spPr>
            <a:xfrm rot="10800000" flipH="1">
              <a:off x="712775" y="2022340"/>
              <a:ext cx="1592940" cy="1047160"/>
            </a:xfrm>
            <a:custGeom>
              <a:avLst/>
              <a:gdLst/>
              <a:ahLst/>
              <a:cxnLst/>
              <a:rect l="l" t="t" r="r" b="b"/>
              <a:pathLst>
                <a:path w="56658" h="41521" extrusionOk="0">
                  <a:moveTo>
                    <a:pt x="54104" y="25472"/>
                  </a:moveTo>
                  <a:lnTo>
                    <a:pt x="53041" y="25472"/>
                  </a:lnTo>
                  <a:lnTo>
                    <a:pt x="53041" y="22736"/>
                  </a:lnTo>
                  <a:cubicBezTo>
                    <a:pt x="53041" y="10183"/>
                    <a:pt x="42858" y="0"/>
                    <a:pt x="30335" y="0"/>
                  </a:cubicBezTo>
                  <a:lnTo>
                    <a:pt x="0" y="0"/>
                  </a:lnTo>
                  <a:lnTo>
                    <a:pt x="0" y="13465"/>
                  </a:lnTo>
                  <a:lnTo>
                    <a:pt x="30335" y="13465"/>
                  </a:lnTo>
                  <a:cubicBezTo>
                    <a:pt x="35441" y="13465"/>
                    <a:pt x="39575" y="17630"/>
                    <a:pt x="39575" y="22736"/>
                  </a:cubicBezTo>
                  <a:lnTo>
                    <a:pt x="39575" y="25472"/>
                  </a:lnTo>
                  <a:lnTo>
                    <a:pt x="37995" y="25472"/>
                  </a:lnTo>
                  <a:cubicBezTo>
                    <a:pt x="36140" y="25472"/>
                    <a:pt x="35441" y="26718"/>
                    <a:pt x="36475" y="28268"/>
                  </a:cubicBezTo>
                  <a:lnTo>
                    <a:pt x="44195" y="39970"/>
                  </a:lnTo>
                  <a:cubicBezTo>
                    <a:pt x="45229" y="41521"/>
                    <a:pt x="46901" y="41521"/>
                    <a:pt x="47873" y="39970"/>
                  </a:cubicBezTo>
                  <a:lnTo>
                    <a:pt x="55594" y="28268"/>
                  </a:lnTo>
                  <a:cubicBezTo>
                    <a:pt x="56658" y="26748"/>
                    <a:pt x="55958" y="25472"/>
                    <a:pt x="54104" y="25472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7" name="Google Shape;547;g33fecd1ee8c_0_175"/>
          <p:cNvSpPr txBox="1"/>
          <p:nvPr/>
        </p:nvSpPr>
        <p:spPr>
          <a:xfrm>
            <a:off x="2933700" y="818688"/>
            <a:ext cx="327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302F2F"/>
                </a:solidFill>
                <a:latin typeface="Roboto"/>
                <a:ea typeface="Roboto"/>
                <a:cs typeface="Roboto"/>
                <a:sym typeface="Roboto"/>
              </a:rPr>
              <a:t>Винаходи та корисні моделі</a:t>
            </a:r>
            <a:endParaRPr sz="1800" b="1">
              <a:solidFill>
                <a:srgbClr val="30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3fecd1ee8c_0_327"/>
          <p:cNvSpPr/>
          <p:nvPr/>
        </p:nvSpPr>
        <p:spPr>
          <a:xfrm>
            <a:off x="0" y="0"/>
            <a:ext cx="9143700" cy="7761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6" name="Google Shape;586;g33fecd1ee8c_0_327" descr="D:\IP_office_logo\OUT\IP_office_presentation\1x\Монтажная область 1 копия 23.png"/>
          <p:cNvPicPr preferRelativeResize="0"/>
          <p:nvPr/>
        </p:nvPicPr>
        <p:blipFill rotWithShape="1">
          <a:blip r:embed="rId3">
            <a:alphaModFix/>
          </a:blip>
          <a:srcRect r="3034" b="2104"/>
          <a:stretch/>
        </p:blipFill>
        <p:spPr>
          <a:xfrm flipH="1">
            <a:off x="1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g33fecd1ee8c_0_327"/>
          <p:cNvSpPr/>
          <p:nvPr/>
        </p:nvSpPr>
        <p:spPr>
          <a:xfrm>
            <a:off x="947100" y="0"/>
            <a:ext cx="8152200" cy="77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2100" b="1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Приклад опису та формули корисної моделі</a:t>
            </a:r>
            <a:endParaRPr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8" name="Google Shape;588;g33fecd1ee8c_0_327" descr="D:\IP_office_logo\OUT\IP_office_presentation\1x\Монтажная область 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00" y="4615810"/>
            <a:ext cx="647640" cy="42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g33fecd1ee8c_0_327" title="Screenshot 2025-03-14 00533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099" y="776112"/>
            <a:ext cx="4395301" cy="385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g33fecd1ee8c_0_327" title="Screenshot 2025-03-14 005359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9400" y="1289650"/>
            <a:ext cx="3874601" cy="330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3fecd1ee8c_0_603"/>
          <p:cNvSpPr/>
          <p:nvPr/>
        </p:nvSpPr>
        <p:spPr>
          <a:xfrm>
            <a:off x="0" y="0"/>
            <a:ext cx="9143700" cy="7761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96" name="Google Shape;596;g33fecd1ee8c_0_603" descr="D:\IP_office_logo\OUT\IP_office_presentation\1x\Монтажная область 1 копия 23.png"/>
          <p:cNvPicPr preferRelativeResize="0"/>
          <p:nvPr/>
        </p:nvPicPr>
        <p:blipFill rotWithShape="1">
          <a:blip r:embed="rId3">
            <a:alphaModFix/>
          </a:blip>
          <a:srcRect r="3034" b="2104"/>
          <a:stretch/>
        </p:blipFill>
        <p:spPr>
          <a:xfrm flipH="1">
            <a:off x="1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g33fecd1ee8c_0_603"/>
          <p:cNvSpPr/>
          <p:nvPr/>
        </p:nvSpPr>
        <p:spPr>
          <a:xfrm>
            <a:off x="947100" y="181850"/>
            <a:ext cx="81522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2100" b="1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Приклад реферату та креслень</a:t>
            </a:r>
            <a:endParaRPr sz="2100" b="1" i="0" u="none" strike="noStrike" cap="none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98" name="Google Shape;598;g33fecd1ee8c_0_603" descr="D:\IP_office_logo\OUT\IP_office_presentation\1x\Монтажная область 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00" y="4615810"/>
            <a:ext cx="647640" cy="42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g33fecd1ee8c_0_603" title="Screenshot 2025-03-14 00541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1349" y="919625"/>
            <a:ext cx="4484400" cy="375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g33fecd1ee8c_0_603" title="Screenshot 2025-03-14 005426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1675" y="928550"/>
            <a:ext cx="3619925" cy="25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3fecd1ee8c_0_403"/>
          <p:cNvSpPr/>
          <p:nvPr/>
        </p:nvSpPr>
        <p:spPr>
          <a:xfrm>
            <a:off x="0" y="0"/>
            <a:ext cx="9143700" cy="7761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3" name="Google Shape;643;g33fecd1ee8c_0_403"/>
          <p:cNvSpPr/>
          <p:nvPr/>
        </p:nvSpPr>
        <p:spPr>
          <a:xfrm>
            <a:off x="844500" y="138950"/>
            <a:ext cx="82995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100" b="1" i="0" u="none" strike="noStrike" cap="none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Процедура подання заявки за PCT</a:t>
            </a:r>
            <a:endParaRPr sz="1400" b="1" i="0" u="none" strike="noStrike" cap="none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44" name="Google Shape;644;g33fecd1ee8c_0_403" descr="D:\IP_office_logo\OUT\IP_office_presentation\1x\Монтажная область 1 копия 23.png"/>
          <p:cNvPicPr preferRelativeResize="0"/>
          <p:nvPr/>
        </p:nvPicPr>
        <p:blipFill rotWithShape="1">
          <a:blip r:embed="rId3">
            <a:alphaModFix/>
          </a:blip>
          <a:srcRect r="3034" b="2104"/>
          <a:stretch/>
        </p:blipFill>
        <p:spPr>
          <a:xfrm flipH="1">
            <a:off x="1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g33fecd1ee8c_0_403" descr="D:\IP_office_logo\OUT\IP_office_presentation\1x\Монтажная область 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00" y="4615810"/>
            <a:ext cx="647640" cy="423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6" name="Google Shape;646;g33fecd1ee8c_0_403"/>
          <p:cNvGrpSpPr/>
          <p:nvPr/>
        </p:nvGrpSpPr>
        <p:grpSpPr>
          <a:xfrm>
            <a:off x="7854774" y="2505320"/>
            <a:ext cx="339253" cy="339253"/>
            <a:chOff x="4456875" y="1435075"/>
            <a:chExt cx="481825" cy="481825"/>
          </a:xfrm>
        </p:grpSpPr>
        <p:sp>
          <p:nvSpPr>
            <p:cNvPr id="647" name="Google Shape;647;g33fecd1ee8c_0_403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g33fecd1ee8c_0_403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g33fecd1ee8c_0_403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g33fecd1ee8c_0_403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g33fecd1ee8c_0_403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g33fecd1ee8c_0_403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g33fecd1ee8c_0_403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g33fecd1ee8c_0_403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g33fecd1ee8c_0_403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g33fecd1ee8c_0_403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g33fecd1ee8c_0_403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g33fecd1ee8c_0_403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g33fecd1ee8c_0_403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g33fecd1ee8c_0_403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g33fecd1ee8c_0_403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g33fecd1ee8c_0_403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g33fecd1ee8c_0_403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g33fecd1ee8c_0_403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g33fecd1ee8c_0_403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g33fecd1ee8c_0_403"/>
          <p:cNvGrpSpPr/>
          <p:nvPr/>
        </p:nvGrpSpPr>
        <p:grpSpPr>
          <a:xfrm>
            <a:off x="1003448" y="899343"/>
            <a:ext cx="3711928" cy="854931"/>
            <a:chOff x="2206725" y="1254350"/>
            <a:chExt cx="3290425" cy="757850"/>
          </a:xfrm>
        </p:grpSpPr>
        <p:sp>
          <p:nvSpPr>
            <p:cNvPr id="667" name="Google Shape;667;g33fecd1ee8c_0_403"/>
            <p:cNvSpPr/>
            <p:nvPr/>
          </p:nvSpPr>
          <p:spPr>
            <a:xfrm>
              <a:off x="2820775" y="1614200"/>
              <a:ext cx="1440375" cy="25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1"/>
                  </a:moveTo>
                  <a:lnTo>
                    <a:pt x="57615" y="1"/>
                  </a:lnTo>
                </a:path>
              </a:pathLst>
            </a:custGeom>
            <a:noFill/>
            <a:ln w="33625" cap="rnd" cmpd="sng">
              <a:solidFill>
                <a:srgbClr val="9FC5E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8" name="Google Shape;668;g33fecd1ee8c_0_403"/>
            <p:cNvSpPr/>
            <p:nvPr/>
          </p:nvSpPr>
          <p:spPr>
            <a:xfrm>
              <a:off x="2206725" y="12543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0" y="7572"/>
                  </a:lnTo>
                  <a:lnTo>
                    <a:pt x="0" y="22729"/>
                  </a:lnTo>
                  <a:lnTo>
                    <a:pt x="13133" y="30313"/>
                  </a:lnTo>
                  <a:lnTo>
                    <a:pt x="26253" y="22729"/>
                  </a:lnTo>
                  <a:lnTo>
                    <a:pt x="26253" y="7572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FC5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9" name="Google Shape;669;g33fecd1ee8c_0_403"/>
            <p:cNvSpPr/>
            <p:nvPr/>
          </p:nvSpPr>
          <p:spPr>
            <a:xfrm>
              <a:off x="2268325" y="13251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1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5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1"/>
                  </a:ln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0" name="Google Shape;670;g33fecd1ee8c_0_403"/>
            <p:cNvSpPr/>
            <p:nvPr/>
          </p:nvSpPr>
          <p:spPr>
            <a:xfrm>
              <a:off x="4261150" y="147860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uk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Підготовка заявки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1" name="Google Shape;671;g33fecd1ee8c_0_403"/>
          <p:cNvGrpSpPr/>
          <p:nvPr/>
        </p:nvGrpSpPr>
        <p:grpSpPr>
          <a:xfrm>
            <a:off x="1721070" y="1440153"/>
            <a:ext cx="2994978" cy="854931"/>
            <a:chOff x="2922575" y="1798150"/>
            <a:chExt cx="2654887" cy="757850"/>
          </a:xfrm>
        </p:grpSpPr>
        <p:sp>
          <p:nvSpPr>
            <p:cNvPr id="672" name="Google Shape;672;g33fecd1ee8c_0_403"/>
            <p:cNvSpPr/>
            <p:nvPr/>
          </p:nvSpPr>
          <p:spPr>
            <a:xfrm rot="10800000" flipH="1">
              <a:off x="3523545" y="2169118"/>
              <a:ext cx="817925" cy="9175"/>
            </a:xfrm>
            <a:custGeom>
              <a:avLst/>
              <a:gdLst/>
              <a:ahLst/>
              <a:cxnLst/>
              <a:rect l="l" t="t" r="r" b="b"/>
              <a:pathLst>
                <a:path w="29504" h="1" fill="none" extrusionOk="0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solidFill>
              <a:srgbClr val="4BACC6"/>
            </a:solidFill>
            <a:ln w="33625" cap="rnd" cmpd="sng">
              <a:solidFill>
                <a:srgbClr val="5EB2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3" name="Google Shape;673;g33fecd1ee8c_0_403"/>
            <p:cNvSpPr/>
            <p:nvPr/>
          </p:nvSpPr>
          <p:spPr>
            <a:xfrm>
              <a:off x="2922575" y="17981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1"/>
                  </a:moveTo>
                  <a:lnTo>
                    <a:pt x="1" y="7585"/>
                  </a:lnTo>
                  <a:lnTo>
                    <a:pt x="1" y="22742"/>
                  </a:lnTo>
                  <a:lnTo>
                    <a:pt x="13133" y="30314"/>
                  </a:lnTo>
                  <a:lnTo>
                    <a:pt x="26254" y="22742"/>
                  </a:lnTo>
                  <a:lnTo>
                    <a:pt x="26254" y="7585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4" name="Google Shape;674;g33fecd1ee8c_0_403"/>
            <p:cNvSpPr/>
            <p:nvPr/>
          </p:nvSpPr>
          <p:spPr>
            <a:xfrm>
              <a:off x="2984200" y="1869300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8" y="0"/>
                  </a:moveTo>
                  <a:lnTo>
                    <a:pt x="0" y="6156"/>
                  </a:lnTo>
                  <a:lnTo>
                    <a:pt x="0" y="18467"/>
                  </a:lnTo>
                  <a:lnTo>
                    <a:pt x="10668" y="24634"/>
                  </a:lnTo>
                  <a:lnTo>
                    <a:pt x="21336" y="18467"/>
                  </a:lnTo>
                  <a:lnTo>
                    <a:pt x="21336" y="615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5" name="Google Shape;675;g33fecd1ee8c_0_403"/>
            <p:cNvSpPr/>
            <p:nvPr/>
          </p:nvSpPr>
          <p:spPr>
            <a:xfrm>
              <a:off x="4341462" y="2041461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uk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Подання заявки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6" name="Google Shape;676;g33fecd1ee8c_0_403"/>
          <p:cNvGrpSpPr/>
          <p:nvPr/>
        </p:nvGrpSpPr>
        <p:grpSpPr>
          <a:xfrm>
            <a:off x="2439067" y="2020194"/>
            <a:ext cx="2307331" cy="854931"/>
            <a:chOff x="3451825" y="2525325"/>
            <a:chExt cx="2045325" cy="757850"/>
          </a:xfrm>
        </p:grpSpPr>
        <p:sp>
          <p:nvSpPr>
            <p:cNvPr id="677" name="Google Shape;677;g33fecd1ee8c_0_403"/>
            <p:cNvSpPr/>
            <p:nvPr/>
          </p:nvSpPr>
          <p:spPr>
            <a:xfrm>
              <a:off x="3989675" y="2914375"/>
              <a:ext cx="271475" cy="0"/>
            </a:xfrm>
            <a:custGeom>
              <a:avLst/>
              <a:gdLst/>
              <a:ahLst/>
              <a:cxnLst/>
              <a:rect l="l" t="t" r="r" b="b"/>
              <a:pathLst>
                <a:path w="10859" h="120000" fill="none" extrusionOk="0">
                  <a:moveTo>
                    <a:pt x="1" y="0"/>
                  </a:moveTo>
                  <a:lnTo>
                    <a:pt x="10859" y="0"/>
                  </a:lnTo>
                </a:path>
              </a:pathLst>
            </a:custGeom>
            <a:noFill/>
            <a:ln w="33625" cap="rnd" cmpd="sng">
              <a:solidFill>
                <a:srgbClr val="5EB2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8" name="Google Shape;678;g33fecd1ee8c_0_403"/>
            <p:cNvSpPr/>
            <p:nvPr/>
          </p:nvSpPr>
          <p:spPr>
            <a:xfrm>
              <a:off x="3451825" y="2525325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21" y="1"/>
                  </a:moveTo>
                  <a:lnTo>
                    <a:pt x="0" y="7585"/>
                  </a:lnTo>
                  <a:lnTo>
                    <a:pt x="0" y="22741"/>
                  </a:lnTo>
                  <a:lnTo>
                    <a:pt x="13121" y="30314"/>
                  </a:lnTo>
                  <a:lnTo>
                    <a:pt x="26253" y="22741"/>
                  </a:lnTo>
                  <a:lnTo>
                    <a:pt x="26253" y="7585"/>
                  </a:lnTo>
                  <a:lnTo>
                    <a:pt x="1312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9" name="Google Shape;679;g33fecd1ee8c_0_403"/>
            <p:cNvSpPr/>
            <p:nvPr/>
          </p:nvSpPr>
          <p:spPr>
            <a:xfrm>
              <a:off x="3513125" y="25964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0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4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0" name="Google Shape;680;g33fecd1ee8c_0_403"/>
            <p:cNvSpPr/>
            <p:nvPr/>
          </p:nvSpPr>
          <p:spPr>
            <a:xfrm>
              <a:off x="4261150" y="2785463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uk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Оплата зборів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1" name="Google Shape;681;g33fecd1ee8c_0_403"/>
          <p:cNvGrpSpPr/>
          <p:nvPr/>
        </p:nvGrpSpPr>
        <p:grpSpPr>
          <a:xfrm>
            <a:off x="2439090" y="2907637"/>
            <a:ext cx="2312062" cy="854931"/>
            <a:chOff x="2922575" y="3259950"/>
            <a:chExt cx="2049519" cy="757850"/>
          </a:xfrm>
        </p:grpSpPr>
        <p:sp>
          <p:nvSpPr>
            <p:cNvPr id="682" name="Google Shape;682;g33fecd1ee8c_0_403"/>
            <p:cNvSpPr/>
            <p:nvPr/>
          </p:nvSpPr>
          <p:spPr>
            <a:xfrm>
              <a:off x="3523550" y="3638850"/>
              <a:ext cx="737600" cy="25"/>
            </a:xfrm>
            <a:custGeom>
              <a:avLst/>
              <a:gdLst/>
              <a:ahLst/>
              <a:cxnLst/>
              <a:rect l="l" t="t" r="r" b="b"/>
              <a:pathLst>
                <a:path w="29504" h="1" fill="none" extrusionOk="0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solidFill>
              <a:srgbClr val="3D85C6"/>
            </a:solidFill>
            <a:ln w="33625" cap="rnd" cmpd="sng">
              <a:solidFill>
                <a:srgbClr val="3D85C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3" name="Google Shape;683;g33fecd1ee8c_0_403"/>
            <p:cNvSpPr/>
            <p:nvPr/>
          </p:nvSpPr>
          <p:spPr>
            <a:xfrm>
              <a:off x="2922575" y="32599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1" y="7573"/>
                  </a:lnTo>
                  <a:lnTo>
                    <a:pt x="1" y="22729"/>
                  </a:lnTo>
                  <a:lnTo>
                    <a:pt x="13133" y="30313"/>
                  </a:lnTo>
                  <a:lnTo>
                    <a:pt x="26254" y="22729"/>
                  </a:lnTo>
                  <a:lnTo>
                    <a:pt x="26254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D85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4" name="Google Shape;684;g33fecd1ee8c_0_403"/>
            <p:cNvSpPr/>
            <p:nvPr/>
          </p:nvSpPr>
          <p:spPr>
            <a:xfrm>
              <a:off x="2984200" y="33307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8" y="1"/>
                  </a:moveTo>
                  <a:lnTo>
                    <a:pt x="0" y="6156"/>
                  </a:lnTo>
                  <a:lnTo>
                    <a:pt x="0" y="18479"/>
                  </a:lnTo>
                  <a:lnTo>
                    <a:pt x="10668" y="24635"/>
                  </a:lnTo>
                  <a:lnTo>
                    <a:pt x="21336" y="18479"/>
                  </a:lnTo>
                  <a:lnTo>
                    <a:pt x="21336" y="6156"/>
                  </a:lnTo>
                  <a:lnTo>
                    <a:pt x="10668" y="1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5" name="Google Shape;685;g33fecd1ee8c_0_403"/>
            <p:cNvSpPr/>
            <p:nvPr/>
          </p:nvSpPr>
          <p:spPr>
            <a:xfrm>
              <a:off x="3736094" y="3492544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uk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Попередній висновок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6" name="Google Shape;686;g33fecd1ee8c_0_403"/>
          <p:cNvGrpSpPr/>
          <p:nvPr/>
        </p:nvGrpSpPr>
        <p:grpSpPr>
          <a:xfrm>
            <a:off x="1741214" y="3493909"/>
            <a:ext cx="2974841" cy="854592"/>
            <a:chOff x="2206725" y="3849300"/>
            <a:chExt cx="2637037" cy="757550"/>
          </a:xfrm>
        </p:grpSpPr>
        <p:sp>
          <p:nvSpPr>
            <p:cNvPr id="687" name="Google Shape;687;g33fecd1ee8c_0_403"/>
            <p:cNvSpPr/>
            <p:nvPr/>
          </p:nvSpPr>
          <p:spPr>
            <a:xfrm>
              <a:off x="2820775" y="4227925"/>
              <a:ext cx="1440375" cy="25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0"/>
                  </a:moveTo>
                  <a:lnTo>
                    <a:pt x="57615" y="0"/>
                  </a:lnTo>
                </a:path>
              </a:pathLst>
            </a:custGeom>
            <a:noFill/>
            <a:ln w="33625" cap="rnd" cmpd="sng">
              <a:solidFill>
                <a:srgbClr val="0B539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8" name="Google Shape;688;g33fecd1ee8c_0_403"/>
            <p:cNvSpPr/>
            <p:nvPr/>
          </p:nvSpPr>
          <p:spPr>
            <a:xfrm>
              <a:off x="2206725" y="3849300"/>
              <a:ext cx="656350" cy="757550"/>
            </a:xfrm>
            <a:custGeom>
              <a:avLst/>
              <a:gdLst/>
              <a:ahLst/>
              <a:cxnLst/>
              <a:rect l="l" t="t" r="r" b="b"/>
              <a:pathLst>
                <a:path w="26254" h="30302" extrusionOk="0">
                  <a:moveTo>
                    <a:pt x="13133" y="0"/>
                  </a:moveTo>
                  <a:lnTo>
                    <a:pt x="0" y="7573"/>
                  </a:lnTo>
                  <a:lnTo>
                    <a:pt x="0" y="22729"/>
                  </a:lnTo>
                  <a:lnTo>
                    <a:pt x="13133" y="30302"/>
                  </a:lnTo>
                  <a:lnTo>
                    <a:pt x="26253" y="22729"/>
                  </a:lnTo>
                  <a:lnTo>
                    <a:pt x="26253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9" name="Google Shape;689;g33fecd1ee8c_0_403"/>
            <p:cNvSpPr/>
            <p:nvPr/>
          </p:nvSpPr>
          <p:spPr>
            <a:xfrm>
              <a:off x="2268325" y="3920150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0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4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0" name="Google Shape;690;g33fecd1ee8c_0_403"/>
            <p:cNvSpPr/>
            <p:nvPr/>
          </p:nvSpPr>
          <p:spPr>
            <a:xfrm>
              <a:off x="3607762" y="4093094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uk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Реєстрація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91" name="Google Shape;691;g33fecd1ee8c_0_403"/>
          <p:cNvGrpSpPr/>
          <p:nvPr/>
        </p:nvGrpSpPr>
        <p:grpSpPr>
          <a:xfrm>
            <a:off x="1023995" y="4061838"/>
            <a:ext cx="3729866" cy="854592"/>
            <a:chOff x="2206725" y="3849300"/>
            <a:chExt cx="3306326" cy="757550"/>
          </a:xfrm>
        </p:grpSpPr>
        <p:sp>
          <p:nvSpPr>
            <p:cNvPr id="692" name="Google Shape;692;g33fecd1ee8c_0_403"/>
            <p:cNvSpPr/>
            <p:nvPr/>
          </p:nvSpPr>
          <p:spPr>
            <a:xfrm>
              <a:off x="2820775" y="4227924"/>
              <a:ext cx="1456219" cy="40526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0"/>
                  </a:moveTo>
                  <a:lnTo>
                    <a:pt x="57615" y="0"/>
                  </a:lnTo>
                </a:path>
              </a:pathLst>
            </a:custGeom>
            <a:noFill/>
            <a:ln w="33625" cap="rnd" cmpd="sng">
              <a:solidFill>
                <a:srgbClr val="4949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3" name="Google Shape;693;g33fecd1ee8c_0_403"/>
            <p:cNvSpPr/>
            <p:nvPr/>
          </p:nvSpPr>
          <p:spPr>
            <a:xfrm>
              <a:off x="2206725" y="3849300"/>
              <a:ext cx="656350" cy="757550"/>
            </a:xfrm>
            <a:custGeom>
              <a:avLst/>
              <a:gdLst/>
              <a:ahLst/>
              <a:cxnLst/>
              <a:rect l="l" t="t" r="r" b="b"/>
              <a:pathLst>
                <a:path w="26254" h="30302" extrusionOk="0">
                  <a:moveTo>
                    <a:pt x="13133" y="0"/>
                  </a:moveTo>
                  <a:lnTo>
                    <a:pt x="0" y="7573"/>
                  </a:lnTo>
                  <a:lnTo>
                    <a:pt x="0" y="22729"/>
                  </a:lnTo>
                  <a:lnTo>
                    <a:pt x="13133" y="30302"/>
                  </a:lnTo>
                  <a:lnTo>
                    <a:pt x="26253" y="22729"/>
                  </a:lnTo>
                  <a:lnTo>
                    <a:pt x="26253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4" name="Google Shape;694;g33fecd1ee8c_0_403"/>
            <p:cNvSpPr/>
            <p:nvPr/>
          </p:nvSpPr>
          <p:spPr>
            <a:xfrm>
              <a:off x="2268325" y="3920150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0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4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5" name="Google Shape;695;g33fecd1ee8c_0_403"/>
            <p:cNvSpPr/>
            <p:nvPr/>
          </p:nvSpPr>
          <p:spPr>
            <a:xfrm>
              <a:off x="4277051" y="407778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uk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Національна фаза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96" name="Google Shape;696;g33fecd1ee8c_0_403"/>
          <p:cNvSpPr txBox="1"/>
          <p:nvPr/>
        </p:nvSpPr>
        <p:spPr>
          <a:xfrm flipH="1">
            <a:off x="4746400" y="1115013"/>
            <a:ext cx="42312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Заповнення форми PCT/RO/101, вибір міжнародного пошукового органу МПО</a:t>
            </a:r>
            <a:endParaRPr sz="12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7" name="Google Shape;697;g33fecd1ee8c_0_403"/>
          <p:cNvSpPr txBox="1"/>
          <p:nvPr/>
        </p:nvSpPr>
        <p:spPr>
          <a:xfrm flipH="1">
            <a:off x="4746400" y="1655813"/>
            <a:ext cx="42312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rgbClr val="302F2F"/>
                </a:solidFill>
                <a:latin typeface="Roboto"/>
                <a:ea typeface="Roboto"/>
                <a:cs typeface="Roboto"/>
                <a:sym typeface="Roboto"/>
              </a:rPr>
              <a:t>Форма та бібліографічні матеріали надсилаються в УКРНОІВІ в 3 примірниках </a:t>
            </a:r>
            <a:endParaRPr sz="1200" b="0" i="0" u="none" strike="noStrike" cap="none">
              <a:solidFill>
                <a:srgbClr val="30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8" name="Google Shape;698;g33fecd1ee8c_0_403"/>
          <p:cNvSpPr txBox="1"/>
          <p:nvPr/>
        </p:nvSpPr>
        <p:spPr>
          <a:xfrm flipH="1">
            <a:off x="4753850" y="3709400"/>
            <a:ext cx="42312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Реєстрація міжнародної заявки та публікація її на порталі WIPO patentscope</a:t>
            </a:r>
            <a:endParaRPr sz="12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9" name="Google Shape;699;g33fecd1ee8c_0_403"/>
          <p:cNvSpPr txBox="1"/>
          <p:nvPr/>
        </p:nvSpPr>
        <p:spPr>
          <a:xfrm flipH="1">
            <a:off x="4753850" y="3123300"/>
            <a:ext cx="42312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Отримання результатів пошуку від МПО та рішення щодо патентноздатності </a:t>
            </a:r>
            <a:endParaRPr sz="12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0" name="Google Shape;700;g33fecd1ee8c_0_403"/>
          <p:cNvSpPr txBox="1"/>
          <p:nvPr/>
        </p:nvSpPr>
        <p:spPr>
          <a:xfrm flipH="1">
            <a:off x="4753850" y="2235850"/>
            <a:ext cx="42312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rgbClr val="302F2F"/>
                </a:solidFill>
                <a:latin typeface="Roboto"/>
                <a:ea typeface="Roboto"/>
                <a:cs typeface="Roboto"/>
                <a:sym typeface="Roboto"/>
              </a:rPr>
              <a:t>Оплата зборів за подання міжнародної заявки здійснюється через УКРНОІВІ</a:t>
            </a:r>
            <a:endParaRPr sz="1200" b="0" i="0" u="none" strike="noStrike" cap="none">
              <a:solidFill>
                <a:srgbClr val="30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1" name="Google Shape;701;g33fecd1ee8c_0_403"/>
          <p:cNvSpPr txBox="1"/>
          <p:nvPr/>
        </p:nvSpPr>
        <p:spPr>
          <a:xfrm flipH="1">
            <a:off x="4753850" y="4221413"/>
            <a:ext cx="42312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Вихід міжнародної заявки на національну фазу країни, яка підписала угоду PCT, а саме 157 країн</a:t>
            </a:r>
            <a:endParaRPr sz="12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2" name="Google Shape;702;g33fecd1ee8c_0_403"/>
          <p:cNvSpPr txBox="1"/>
          <p:nvPr/>
        </p:nvSpPr>
        <p:spPr>
          <a:xfrm>
            <a:off x="1023995" y="1177135"/>
            <a:ext cx="6837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3" name="Google Shape;703;g33fecd1ee8c_0_403"/>
          <p:cNvSpPr txBox="1"/>
          <p:nvPr/>
        </p:nvSpPr>
        <p:spPr>
          <a:xfrm>
            <a:off x="1741220" y="1717935"/>
            <a:ext cx="6837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4" name="Google Shape;704;g33fecd1ee8c_0_403"/>
          <p:cNvSpPr txBox="1"/>
          <p:nvPr/>
        </p:nvSpPr>
        <p:spPr>
          <a:xfrm>
            <a:off x="2472208" y="2297960"/>
            <a:ext cx="6837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5" name="Google Shape;705;g33fecd1ee8c_0_403"/>
          <p:cNvSpPr txBox="1"/>
          <p:nvPr/>
        </p:nvSpPr>
        <p:spPr>
          <a:xfrm>
            <a:off x="2472208" y="3185423"/>
            <a:ext cx="6837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2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6" name="Google Shape;706;g33fecd1ee8c_0_403"/>
          <p:cNvSpPr txBox="1"/>
          <p:nvPr/>
        </p:nvSpPr>
        <p:spPr>
          <a:xfrm>
            <a:off x="1755408" y="3771510"/>
            <a:ext cx="6837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2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7" name="Google Shape;707;g33fecd1ee8c_0_403"/>
          <p:cNvSpPr txBox="1"/>
          <p:nvPr/>
        </p:nvSpPr>
        <p:spPr>
          <a:xfrm>
            <a:off x="1054858" y="4339435"/>
            <a:ext cx="6837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uk"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2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fecd1ee8c_0_0"/>
          <p:cNvSpPr/>
          <p:nvPr/>
        </p:nvSpPr>
        <p:spPr>
          <a:xfrm>
            <a:off x="0" y="0"/>
            <a:ext cx="9143700" cy="7761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g33fecd1ee8c_0_0" descr="D:\IP_office_logo\OUT\IP_office_presentation\1x\Монтажная область 1 копия 23.png"/>
          <p:cNvPicPr preferRelativeResize="0"/>
          <p:nvPr/>
        </p:nvPicPr>
        <p:blipFill rotWithShape="1">
          <a:blip r:embed="rId3">
            <a:alphaModFix/>
          </a:blip>
          <a:srcRect r="3034" b="2104"/>
          <a:stretch/>
        </p:blipFill>
        <p:spPr>
          <a:xfrm>
            <a:off x="802841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33fecd1ee8c_0_0"/>
          <p:cNvSpPr/>
          <p:nvPr/>
        </p:nvSpPr>
        <p:spPr>
          <a:xfrm>
            <a:off x="119040" y="-78186"/>
            <a:ext cx="8118900" cy="50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2100" b="1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Адаптація сфери інтелектуальної власності до умов воєнного стану</a:t>
            </a:r>
            <a:endParaRPr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g33fecd1ee8c_0_0" descr="D:\IP_office_logo\OUT\IP_office_presentation\1x\Монтажная область 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75" y="4678210"/>
            <a:ext cx="647640" cy="423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g33fecd1ee8c_0_0"/>
          <p:cNvGrpSpPr/>
          <p:nvPr/>
        </p:nvGrpSpPr>
        <p:grpSpPr>
          <a:xfrm>
            <a:off x="4176376" y="1098876"/>
            <a:ext cx="3966333" cy="1110912"/>
            <a:chOff x="4860575" y="633850"/>
            <a:chExt cx="3351925" cy="938825"/>
          </a:xfrm>
        </p:grpSpPr>
        <p:sp>
          <p:nvSpPr>
            <p:cNvPr id="209" name="Google Shape;209;g33fecd1ee8c_0_0"/>
            <p:cNvSpPr/>
            <p:nvPr/>
          </p:nvSpPr>
          <p:spPr>
            <a:xfrm>
              <a:off x="5329975" y="699925"/>
              <a:ext cx="2882525" cy="806675"/>
            </a:xfrm>
            <a:custGeom>
              <a:avLst/>
              <a:gdLst/>
              <a:ahLst/>
              <a:cxnLst/>
              <a:rect l="l" t="t" r="r" b="b"/>
              <a:pathLst>
                <a:path w="115301" h="32267" extrusionOk="0">
                  <a:moveTo>
                    <a:pt x="32278" y="1"/>
                  </a:moveTo>
                  <a:cubicBezTo>
                    <a:pt x="23361" y="1"/>
                    <a:pt x="16133" y="7216"/>
                    <a:pt x="16133" y="16133"/>
                  </a:cubicBezTo>
                  <a:cubicBezTo>
                    <a:pt x="16133" y="25039"/>
                    <a:pt x="8918" y="32266"/>
                    <a:pt x="1" y="32266"/>
                  </a:cubicBezTo>
                  <a:lnTo>
                    <a:pt x="99108" y="32266"/>
                  </a:lnTo>
                  <a:cubicBezTo>
                    <a:pt x="103561" y="32266"/>
                    <a:pt x="107609" y="30469"/>
                    <a:pt x="110526" y="27540"/>
                  </a:cubicBezTo>
                  <a:cubicBezTo>
                    <a:pt x="113491" y="24575"/>
                    <a:pt x="115301" y="20467"/>
                    <a:pt x="115253" y="15931"/>
                  </a:cubicBezTo>
                  <a:cubicBezTo>
                    <a:pt x="115134" y="7025"/>
                    <a:pt x="107597" y="1"/>
                    <a:pt x="98691" y="1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uk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Військові розробки та технології подвійного призначення</a:t>
              </a: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" name="Google Shape;210;g33fecd1ee8c_0_0"/>
            <p:cNvSpPr/>
            <p:nvPr/>
          </p:nvSpPr>
          <p:spPr>
            <a:xfrm>
              <a:off x="4860575" y="6338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8777" y="0"/>
                  </a:moveTo>
                  <a:cubicBezTo>
                    <a:pt x="8406" y="0"/>
                    <a:pt x="0" y="8406"/>
                    <a:pt x="0" y="18776"/>
                  </a:cubicBezTo>
                  <a:lnTo>
                    <a:pt x="18777" y="1877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Google Shape;211;g33fecd1ee8c_0_0"/>
            <p:cNvSpPr/>
            <p:nvPr/>
          </p:nvSpPr>
          <p:spPr>
            <a:xfrm>
              <a:off x="5329975" y="11032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7"/>
                  </a:lnTo>
                  <a:cubicBezTo>
                    <a:pt x="10371" y="18777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" name="Google Shape;212;g33fecd1ee8c_0_0"/>
            <p:cNvSpPr/>
            <p:nvPr/>
          </p:nvSpPr>
          <p:spPr>
            <a:xfrm>
              <a:off x="4926650" y="699925"/>
              <a:ext cx="806675" cy="806675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g33fecd1ee8c_0_0"/>
            <p:cNvSpPr/>
            <p:nvPr/>
          </p:nvSpPr>
          <p:spPr>
            <a:xfrm>
              <a:off x="5034700" y="807975"/>
              <a:ext cx="590575" cy="590575"/>
            </a:xfrm>
            <a:custGeom>
              <a:avLst/>
              <a:gdLst/>
              <a:ahLst/>
              <a:cxnLst/>
              <a:rect l="l" t="t" r="r" b="b"/>
              <a:pathLst>
                <a:path w="23623" h="23623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4" name="Google Shape;214;g33fecd1ee8c_0_0"/>
          <p:cNvGrpSpPr/>
          <p:nvPr/>
        </p:nvGrpSpPr>
        <p:grpSpPr>
          <a:xfrm>
            <a:off x="4174956" y="2248511"/>
            <a:ext cx="3966333" cy="1110557"/>
            <a:chOff x="4859375" y="1605400"/>
            <a:chExt cx="3351925" cy="938525"/>
          </a:xfrm>
        </p:grpSpPr>
        <p:sp>
          <p:nvSpPr>
            <p:cNvPr id="215" name="Google Shape;215;g33fecd1ee8c_0_0"/>
            <p:cNvSpPr/>
            <p:nvPr/>
          </p:nvSpPr>
          <p:spPr>
            <a:xfrm>
              <a:off x="4859375" y="1671175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1"/>
                  </a:moveTo>
                  <a:cubicBezTo>
                    <a:pt x="7704" y="1"/>
                    <a:pt x="167" y="7037"/>
                    <a:pt x="60" y="15931"/>
                  </a:cubicBezTo>
                  <a:cubicBezTo>
                    <a:pt x="1" y="20467"/>
                    <a:pt x="1810" y="24587"/>
                    <a:pt x="4775" y="27552"/>
                  </a:cubicBezTo>
                  <a:cubicBezTo>
                    <a:pt x="7692" y="30469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45"/>
                  </a:cubicBezTo>
                  <a:cubicBezTo>
                    <a:pt x="99168" y="7228"/>
                    <a:pt x="91941" y="1"/>
                    <a:pt x="83023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uk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Захист інтересів на міжнародному рівні</a:t>
              </a: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" name="Google Shape;216;g33fecd1ee8c_0_0"/>
            <p:cNvSpPr/>
            <p:nvPr/>
          </p:nvSpPr>
          <p:spPr>
            <a:xfrm>
              <a:off x="7741875" y="160540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lnTo>
                    <a:pt x="18777" y="18776"/>
                  </a:lnTo>
                  <a:cubicBezTo>
                    <a:pt x="18777" y="8406"/>
                    <a:pt x="10371" y="0"/>
                    <a:pt x="1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" name="Google Shape;217;g33fecd1ee8c_0_0"/>
            <p:cNvSpPr/>
            <p:nvPr/>
          </p:nvSpPr>
          <p:spPr>
            <a:xfrm>
              <a:off x="7272475" y="2074800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" y="0"/>
                  </a:moveTo>
                  <a:cubicBezTo>
                    <a:pt x="1" y="10359"/>
                    <a:pt x="8407" y="18765"/>
                    <a:pt x="18777" y="18765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" name="Google Shape;218;g33fecd1ee8c_0_0"/>
            <p:cNvSpPr/>
            <p:nvPr/>
          </p:nvSpPr>
          <p:spPr>
            <a:xfrm>
              <a:off x="7338550" y="1671175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1"/>
                  </a:moveTo>
                  <a:cubicBezTo>
                    <a:pt x="7228" y="1"/>
                    <a:pt x="1" y="7228"/>
                    <a:pt x="1" y="16145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45"/>
                  </a:cubicBezTo>
                  <a:cubicBezTo>
                    <a:pt x="32267" y="7228"/>
                    <a:pt x="25052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g33fecd1ee8c_0_0"/>
            <p:cNvSpPr/>
            <p:nvPr/>
          </p:nvSpPr>
          <p:spPr>
            <a:xfrm>
              <a:off x="7446600" y="1779525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3D85C6"/>
            </a:solidFill>
            <a:ln w="9525" cap="flat" cmpd="sng">
              <a:solidFill>
                <a:srgbClr val="3D85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0" name="Google Shape;220;g33fecd1ee8c_0_0"/>
          <p:cNvGrpSpPr/>
          <p:nvPr/>
        </p:nvGrpSpPr>
        <p:grpSpPr>
          <a:xfrm>
            <a:off x="4176376" y="3424918"/>
            <a:ext cx="3966333" cy="1110557"/>
            <a:chOff x="4860575" y="2599575"/>
            <a:chExt cx="3351925" cy="938525"/>
          </a:xfrm>
        </p:grpSpPr>
        <p:sp>
          <p:nvSpPr>
            <p:cNvPr id="221" name="Google Shape;221;g33fecd1ee8c_0_0"/>
            <p:cNvSpPr/>
            <p:nvPr/>
          </p:nvSpPr>
          <p:spPr>
            <a:xfrm>
              <a:off x="5329975" y="2665350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32278" y="0"/>
                  </a:moveTo>
                  <a:cubicBezTo>
                    <a:pt x="23361" y="0"/>
                    <a:pt x="16133" y="7227"/>
                    <a:pt x="16133" y="16145"/>
                  </a:cubicBezTo>
                  <a:cubicBezTo>
                    <a:pt x="16133" y="25051"/>
                    <a:pt x="8918" y="32278"/>
                    <a:pt x="1" y="32278"/>
                  </a:cubicBezTo>
                  <a:lnTo>
                    <a:pt x="99108" y="32278"/>
                  </a:lnTo>
                  <a:cubicBezTo>
                    <a:pt x="103561" y="32278"/>
                    <a:pt x="107609" y="30468"/>
                    <a:pt x="110526" y="27551"/>
                  </a:cubicBezTo>
                  <a:cubicBezTo>
                    <a:pt x="113491" y="24587"/>
                    <a:pt x="115301" y="20467"/>
                    <a:pt x="115253" y="15931"/>
                  </a:cubicBezTo>
                  <a:cubicBezTo>
                    <a:pt x="115134" y="7037"/>
                    <a:pt x="107597" y="0"/>
                    <a:pt x="98691" y="0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uk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Захист українських брендів та боротьба з агресором у сфері ІВ</a:t>
              </a: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2" name="Google Shape;222;g33fecd1ee8c_0_0"/>
            <p:cNvSpPr/>
            <p:nvPr/>
          </p:nvSpPr>
          <p:spPr>
            <a:xfrm>
              <a:off x="4860575" y="2599575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8777" y="0"/>
                  </a:moveTo>
                  <a:cubicBezTo>
                    <a:pt x="8406" y="0"/>
                    <a:pt x="0" y="8406"/>
                    <a:pt x="0" y="18764"/>
                  </a:cubicBezTo>
                  <a:lnTo>
                    <a:pt x="18777" y="18764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" name="Google Shape;223;g33fecd1ee8c_0_0"/>
            <p:cNvSpPr/>
            <p:nvPr/>
          </p:nvSpPr>
          <p:spPr>
            <a:xfrm>
              <a:off x="5329975" y="306867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cubicBezTo>
                    <a:pt x="10371" y="18776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224;g33fecd1ee8c_0_0"/>
            <p:cNvSpPr/>
            <p:nvPr/>
          </p:nvSpPr>
          <p:spPr>
            <a:xfrm>
              <a:off x="4926650" y="266535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16" y="0"/>
                    <a:pt x="1" y="7227"/>
                    <a:pt x="1" y="16133"/>
                  </a:cubicBezTo>
                  <a:cubicBezTo>
                    <a:pt x="1" y="25051"/>
                    <a:pt x="7216" y="32278"/>
                    <a:pt x="16134" y="32278"/>
                  </a:cubicBezTo>
                  <a:cubicBezTo>
                    <a:pt x="25051" y="32278"/>
                    <a:pt x="32266" y="25051"/>
                    <a:pt x="32266" y="16133"/>
                  </a:cubicBezTo>
                  <a:cubicBezTo>
                    <a:pt x="32266" y="7227"/>
                    <a:pt x="25051" y="0"/>
                    <a:pt x="16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225;g33fecd1ee8c_0_0"/>
            <p:cNvSpPr/>
            <p:nvPr/>
          </p:nvSpPr>
          <p:spPr>
            <a:xfrm>
              <a:off x="5034700" y="277370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6" name="Google Shape;226;g33fecd1ee8c_0_0"/>
          <p:cNvGrpSpPr/>
          <p:nvPr/>
        </p:nvGrpSpPr>
        <p:grpSpPr>
          <a:xfrm>
            <a:off x="4524480" y="3769816"/>
            <a:ext cx="419577" cy="420725"/>
            <a:chOff x="-33645475" y="3944800"/>
            <a:chExt cx="292225" cy="293025"/>
          </a:xfrm>
        </p:grpSpPr>
        <p:sp>
          <p:nvSpPr>
            <p:cNvPr id="227" name="Google Shape;227;g33fecd1ee8c_0_0"/>
            <p:cNvSpPr/>
            <p:nvPr/>
          </p:nvSpPr>
          <p:spPr>
            <a:xfrm>
              <a:off x="-33549375" y="3944800"/>
              <a:ext cx="98475" cy="70900"/>
            </a:xfrm>
            <a:custGeom>
              <a:avLst/>
              <a:gdLst/>
              <a:ahLst/>
              <a:cxnLst/>
              <a:rect l="l" t="t" r="r" b="b"/>
              <a:pathLst>
                <a:path w="3939" h="2836" extrusionOk="0">
                  <a:moveTo>
                    <a:pt x="1985" y="0"/>
                  </a:moveTo>
                  <a:cubicBezTo>
                    <a:pt x="1260" y="0"/>
                    <a:pt x="473" y="946"/>
                    <a:pt x="0" y="2521"/>
                  </a:cubicBezTo>
                  <a:cubicBezTo>
                    <a:pt x="158" y="2615"/>
                    <a:pt x="284" y="2710"/>
                    <a:pt x="410" y="2836"/>
                  </a:cubicBezTo>
                  <a:cubicBezTo>
                    <a:pt x="914" y="2773"/>
                    <a:pt x="1481" y="2773"/>
                    <a:pt x="1985" y="2773"/>
                  </a:cubicBezTo>
                  <a:cubicBezTo>
                    <a:pt x="2489" y="2773"/>
                    <a:pt x="3056" y="2804"/>
                    <a:pt x="3560" y="2836"/>
                  </a:cubicBezTo>
                  <a:cubicBezTo>
                    <a:pt x="3623" y="2678"/>
                    <a:pt x="3781" y="2584"/>
                    <a:pt x="3938" y="2521"/>
                  </a:cubicBezTo>
                  <a:cubicBezTo>
                    <a:pt x="3529" y="946"/>
                    <a:pt x="2741" y="0"/>
                    <a:pt x="1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33fecd1ee8c_0_0"/>
            <p:cNvSpPr/>
            <p:nvPr/>
          </p:nvSpPr>
          <p:spPr>
            <a:xfrm>
              <a:off x="-33645475" y="4041675"/>
              <a:ext cx="70900" cy="98475"/>
            </a:xfrm>
            <a:custGeom>
              <a:avLst/>
              <a:gdLst/>
              <a:ahLst/>
              <a:cxnLst/>
              <a:rect l="l" t="t" r="r" b="b"/>
              <a:pathLst>
                <a:path w="2836" h="3939" extrusionOk="0">
                  <a:moveTo>
                    <a:pt x="2521" y="0"/>
                  </a:moveTo>
                  <a:cubicBezTo>
                    <a:pt x="946" y="473"/>
                    <a:pt x="32" y="1229"/>
                    <a:pt x="32" y="1954"/>
                  </a:cubicBezTo>
                  <a:cubicBezTo>
                    <a:pt x="1" y="2710"/>
                    <a:pt x="946" y="3466"/>
                    <a:pt x="2521" y="3939"/>
                  </a:cubicBezTo>
                  <a:cubicBezTo>
                    <a:pt x="2584" y="3781"/>
                    <a:pt x="2710" y="3655"/>
                    <a:pt x="2836" y="3529"/>
                  </a:cubicBezTo>
                  <a:cubicBezTo>
                    <a:pt x="2773" y="3025"/>
                    <a:pt x="2773" y="2521"/>
                    <a:pt x="2773" y="1954"/>
                  </a:cubicBezTo>
                  <a:cubicBezTo>
                    <a:pt x="2773" y="1418"/>
                    <a:pt x="2805" y="914"/>
                    <a:pt x="2836" y="379"/>
                  </a:cubicBezTo>
                  <a:cubicBezTo>
                    <a:pt x="2679" y="316"/>
                    <a:pt x="2553" y="158"/>
                    <a:pt x="2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33fecd1ee8c_0_0"/>
            <p:cNvSpPr/>
            <p:nvPr/>
          </p:nvSpPr>
          <p:spPr>
            <a:xfrm>
              <a:off x="-33424150" y="4042450"/>
              <a:ext cx="70900" cy="52025"/>
            </a:xfrm>
            <a:custGeom>
              <a:avLst/>
              <a:gdLst/>
              <a:ahLst/>
              <a:cxnLst/>
              <a:rect l="l" t="t" r="r" b="b"/>
              <a:pathLst>
                <a:path w="2836" h="2081" extrusionOk="0">
                  <a:moveTo>
                    <a:pt x="316" y="1"/>
                  </a:moveTo>
                  <a:cubicBezTo>
                    <a:pt x="253" y="159"/>
                    <a:pt x="127" y="285"/>
                    <a:pt x="1" y="379"/>
                  </a:cubicBezTo>
                  <a:cubicBezTo>
                    <a:pt x="32" y="600"/>
                    <a:pt x="32" y="789"/>
                    <a:pt x="32" y="978"/>
                  </a:cubicBezTo>
                  <a:cubicBezTo>
                    <a:pt x="158" y="978"/>
                    <a:pt x="284" y="946"/>
                    <a:pt x="442" y="946"/>
                  </a:cubicBezTo>
                  <a:cubicBezTo>
                    <a:pt x="1387" y="946"/>
                    <a:pt x="2237" y="1387"/>
                    <a:pt x="2804" y="2080"/>
                  </a:cubicBezTo>
                  <a:lnTo>
                    <a:pt x="2804" y="1954"/>
                  </a:lnTo>
                  <a:cubicBezTo>
                    <a:pt x="2836" y="1230"/>
                    <a:pt x="1891" y="474"/>
                    <a:pt x="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g33fecd1ee8c_0_0"/>
            <p:cNvSpPr/>
            <p:nvPr/>
          </p:nvSpPr>
          <p:spPr>
            <a:xfrm>
              <a:off x="-33549375" y="4165325"/>
              <a:ext cx="86650" cy="70925"/>
            </a:xfrm>
            <a:custGeom>
              <a:avLst/>
              <a:gdLst/>
              <a:ahLst/>
              <a:cxnLst/>
              <a:rect l="l" t="t" r="r" b="b"/>
              <a:pathLst>
                <a:path w="3466" h="2837" extrusionOk="0">
                  <a:moveTo>
                    <a:pt x="410" y="1"/>
                  </a:moveTo>
                  <a:cubicBezTo>
                    <a:pt x="315" y="158"/>
                    <a:pt x="158" y="284"/>
                    <a:pt x="0" y="316"/>
                  </a:cubicBezTo>
                  <a:cubicBezTo>
                    <a:pt x="473" y="1891"/>
                    <a:pt x="1260" y="2836"/>
                    <a:pt x="1985" y="2836"/>
                  </a:cubicBezTo>
                  <a:cubicBezTo>
                    <a:pt x="2489" y="2836"/>
                    <a:pt x="3056" y="2364"/>
                    <a:pt x="3466" y="1544"/>
                  </a:cubicBezTo>
                  <a:lnTo>
                    <a:pt x="3119" y="1072"/>
                  </a:lnTo>
                  <a:cubicBezTo>
                    <a:pt x="2836" y="851"/>
                    <a:pt x="2678" y="473"/>
                    <a:pt x="2521" y="95"/>
                  </a:cubicBezTo>
                  <a:lnTo>
                    <a:pt x="1985" y="95"/>
                  </a:lnTo>
                  <a:cubicBezTo>
                    <a:pt x="1418" y="95"/>
                    <a:pt x="882" y="64"/>
                    <a:pt x="4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33fecd1ee8c_0_0"/>
            <p:cNvSpPr/>
            <p:nvPr/>
          </p:nvSpPr>
          <p:spPr>
            <a:xfrm>
              <a:off x="-33558825" y="4030650"/>
              <a:ext cx="118950" cy="120525"/>
            </a:xfrm>
            <a:custGeom>
              <a:avLst/>
              <a:gdLst/>
              <a:ahLst/>
              <a:cxnLst/>
              <a:rect l="l" t="t" r="r" b="b"/>
              <a:pathLst>
                <a:path w="4758" h="4821" extrusionOk="0">
                  <a:moveTo>
                    <a:pt x="2395" y="0"/>
                  </a:moveTo>
                  <a:cubicBezTo>
                    <a:pt x="1922" y="0"/>
                    <a:pt x="1418" y="32"/>
                    <a:pt x="1008" y="95"/>
                  </a:cubicBezTo>
                  <a:cubicBezTo>
                    <a:pt x="977" y="599"/>
                    <a:pt x="599" y="977"/>
                    <a:pt x="63" y="1040"/>
                  </a:cubicBezTo>
                  <a:cubicBezTo>
                    <a:pt x="32" y="1450"/>
                    <a:pt x="0" y="1922"/>
                    <a:pt x="0" y="2395"/>
                  </a:cubicBezTo>
                  <a:cubicBezTo>
                    <a:pt x="0" y="2867"/>
                    <a:pt x="32" y="3340"/>
                    <a:pt x="63" y="3781"/>
                  </a:cubicBezTo>
                  <a:cubicBezTo>
                    <a:pt x="599" y="3812"/>
                    <a:pt x="977" y="4222"/>
                    <a:pt x="1008" y="4726"/>
                  </a:cubicBezTo>
                  <a:cubicBezTo>
                    <a:pt x="1449" y="4758"/>
                    <a:pt x="1922" y="4821"/>
                    <a:pt x="2395" y="4821"/>
                  </a:cubicBezTo>
                  <a:lnTo>
                    <a:pt x="2804" y="4821"/>
                  </a:lnTo>
                  <a:cubicBezTo>
                    <a:pt x="2804" y="4695"/>
                    <a:pt x="2741" y="4569"/>
                    <a:pt x="2741" y="4506"/>
                  </a:cubicBezTo>
                  <a:cubicBezTo>
                    <a:pt x="2741" y="3151"/>
                    <a:pt x="3592" y="2017"/>
                    <a:pt x="4757" y="1576"/>
                  </a:cubicBezTo>
                  <a:cubicBezTo>
                    <a:pt x="4757" y="1387"/>
                    <a:pt x="4726" y="1229"/>
                    <a:pt x="4726" y="1040"/>
                  </a:cubicBezTo>
                  <a:cubicBezTo>
                    <a:pt x="4222" y="977"/>
                    <a:pt x="3812" y="599"/>
                    <a:pt x="3781" y="95"/>
                  </a:cubicBezTo>
                  <a:cubicBezTo>
                    <a:pt x="3340" y="32"/>
                    <a:pt x="2867" y="0"/>
                    <a:pt x="2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33fecd1ee8c_0_0"/>
            <p:cNvSpPr/>
            <p:nvPr/>
          </p:nvSpPr>
          <p:spPr>
            <a:xfrm>
              <a:off x="-33639950" y="4129900"/>
              <a:ext cx="100825" cy="100825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0" y="0"/>
                  </a:moveTo>
                  <a:lnTo>
                    <a:pt x="0" y="0"/>
                  </a:lnTo>
                  <a:cubicBezTo>
                    <a:pt x="567" y="1953"/>
                    <a:pt x="2111" y="3466"/>
                    <a:pt x="4033" y="4033"/>
                  </a:cubicBezTo>
                  <a:cubicBezTo>
                    <a:pt x="3592" y="3466"/>
                    <a:pt x="3245" y="2741"/>
                    <a:pt x="2962" y="1827"/>
                  </a:cubicBezTo>
                  <a:cubicBezTo>
                    <a:pt x="2584" y="1733"/>
                    <a:pt x="2300" y="1481"/>
                    <a:pt x="2206" y="1071"/>
                  </a:cubicBezTo>
                  <a:cubicBezTo>
                    <a:pt x="1323" y="851"/>
                    <a:pt x="567" y="44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33fecd1ee8c_0_0"/>
            <p:cNvSpPr/>
            <p:nvPr/>
          </p:nvSpPr>
          <p:spPr>
            <a:xfrm>
              <a:off x="-33459600" y="3951875"/>
              <a:ext cx="100850" cy="100075"/>
            </a:xfrm>
            <a:custGeom>
              <a:avLst/>
              <a:gdLst/>
              <a:ahLst/>
              <a:cxnLst/>
              <a:rect l="l" t="t" r="r" b="b"/>
              <a:pathLst>
                <a:path w="4034" h="40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537"/>
                    <a:pt x="788" y="1293"/>
                    <a:pt x="1072" y="2206"/>
                  </a:cubicBezTo>
                  <a:cubicBezTo>
                    <a:pt x="1419" y="2238"/>
                    <a:pt x="1734" y="2553"/>
                    <a:pt x="1828" y="2962"/>
                  </a:cubicBezTo>
                  <a:cubicBezTo>
                    <a:pt x="2710" y="3183"/>
                    <a:pt x="3466" y="3592"/>
                    <a:pt x="4033" y="4002"/>
                  </a:cubicBezTo>
                  <a:cubicBezTo>
                    <a:pt x="3466" y="2080"/>
                    <a:pt x="1923" y="53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33fecd1ee8c_0_0"/>
            <p:cNvSpPr/>
            <p:nvPr/>
          </p:nvSpPr>
          <p:spPr>
            <a:xfrm>
              <a:off x="-33639950" y="3951100"/>
              <a:ext cx="100825" cy="100050"/>
            </a:xfrm>
            <a:custGeom>
              <a:avLst/>
              <a:gdLst/>
              <a:ahLst/>
              <a:cxnLst/>
              <a:rect l="l" t="t" r="r" b="b"/>
              <a:pathLst>
                <a:path w="4033" h="4002" extrusionOk="0">
                  <a:moveTo>
                    <a:pt x="4033" y="0"/>
                  </a:moveTo>
                  <a:lnTo>
                    <a:pt x="4033" y="0"/>
                  </a:lnTo>
                  <a:cubicBezTo>
                    <a:pt x="2111" y="536"/>
                    <a:pt x="567" y="2080"/>
                    <a:pt x="0" y="4002"/>
                  </a:cubicBezTo>
                  <a:cubicBezTo>
                    <a:pt x="567" y="3592"/>
                    <a:pt x="1323" y="3214"/>
                    <a:pt x="2206" y="2962"/>
                  </a:cubicBezTo>
                  <a:cubicBezTo>
                    <a:pt x="2300" y="2552"/>
                    <a:pt x="2615" y="2269"/>
                    <a:pt x="2962" y="2206"/>
                  </a:cubicBezTo>
                  <a:cubicBezTo>
                    <a:pt x="3214" y="1292"/>
                    <a:pt x="3592" y="505"/>
                    <a:pt x="40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33fecd1ee8c_0_0"/>
            <p:cNvSpPr/>
            <p:nvPr/>
          </p:nvSpPr>
          <p:spPr>
            <a:xfrm>
              <a:off x="-33472975" y="4082625"/>
              <a:ext cx="119725" cy="155200"/>
            </a:xfrm>
            <a:custGeom>
              <a:avLst/>
              <a:gdLst/>
              <a:ahLst/>
              <a:cxnLst/>
              <a:rect l="l" t="t" r="r" b="b"/>
              <a:pathLst>
                <a:path w="4789" h="6208" extrusionOk="0">
                  <a:moveTo>
                    <a:pt x="2395" y="1355"/>
                  </a:moveTo>
                  <a:cubicBezTo>
                    <a:pt x="2930" y="1355"/>
                    <a:pt x="3403" y="1828"/>
                    <a:pt x="3403" y="2364"/>
                  </a:cubicBezTo>
                  <a:cubicBezTo>
                    <a:pt x="3403" y="2962"/>
                    <a:pt x="2930" y="3403"/>
                    <a:pt x="2395" y="3403"/>
                  </a:cubicBezTo>
                  <a:cubicBezTo>
                    <a:pt x="1827" y="3403"/>
                    <a:pt x="1355" y="2931"/>
                    <a:pt x="1355" y="2364"/>
                  </a:cubicBezTo>
                  <a:cubicBezTo>
                    <a:pt x="1355" y="1828"/>
                    <a:pt x="1827" y="1355"/>
                    <a:pt x="2395" y="1355"/>
                  </a:cubicBezTo>
                  <a:close/>
                  <a:moveTo>
                    <a:pt x="2395" y="1"/>
                  </a:moveTo>
                  <a:cubicBezTo>
                    <a:pt x="1040" y="1"/>
                    <a:pt x="0" y="1072"/>
                    <a:pt x="0" y="2427"/>
                  </a:cubicBezTo>
                  <a:cubicBezTo>
                    <a:pt x="0" y="2994"/>
                    <a:pt x="221" y="3592"/>
                    <a:pt x="630" y="4002"/>
                  </a:cubicBezTo>
                  <a:lnTo>
                    <a:pt x="2111" y="6050"/>
                  </a:lnTo>
                  <a:cubicBezTo>
                    <a:pt x="2206" y="6113"/>
                    <a:pt x="2269" y="6207"/>
                    <a:pt x="2395" y="6207"/>
                  </a:cubicBezTo>
                  <a:cubicBezTo>
                    <a:pt x="2521" y="6207"/>
                    <a:pt x="2584" y="6144"/>
                    <a:pt x="2678" y="6050"/>
                  </a:cubicBezTo>
                  <a:lnTo>
                    <a:pt x="4442" y="3592"/>
                  </a:lnTo>
                  <a:cubicBezTo>
                    <a:pt x="4663" y="3246"/>
                    <a:pt x="4757" y="2805"/>
                    <a:pt x="4757" y="2364"/>
                  </a:cubicBezTo>
                  <a:cubicBezTo>
                    <a:pt x="4789" y="1072"/>
                    <a:pt x="3686" y="1"/>
                    <a:pt x="2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33fecd1ee8c_0_0"/>
            <p:cNvSpPr/>
            <p:nvPr/>
          </p:nvSpPr>
          <p:spPr>
            <a:xfrm>
              <a:off x="-33421775" y="41338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g33fecd1ee8c_0_0"/>
          <p:cNvGrpSpPr/>
          <p:nvPr/>
        </p:nvGrpSpPr>
        <p:grpSpPr>
          <a:xfrm>
            <a:off x="4520383" y="1441719"/>
            <a:ext cx="433494" cy="424869"/>
            <a:chOff x="-60988625" y="3740800"/>
            <a:chExt cx="316650" cy="310350"/>
          </a:xfrm>
        </p:grpSpPr>
        <p:sp>
          <p:nvSpPr>
            <p:cNvPr id="238" name="Google Shape;238;g33fecd1ee8c_0_0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g33fecd1ee8c_0_0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33fecd1ee8c_0_0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g33fecd1ee8c_0_0"/>
          <p:cNvSpPr txBox="1"/>
          <p:nvPr/>
        </p:nvSpPr>
        <p:spPr>
          <a:xfrm>
            <a:off x="0" y="910800"/>
            <a:ext cx="40500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Війна прискорила розробку нових технологій, які потребують комплексного підходу щодо отримання правової охорони: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Безпілотні літальні апарати (БПЛА), системи РЕБ, кібербезпека.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Медичні та реабілітаційні технології.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Відмова у правовій охороні російських і білоруських товарних знаків – Україна припинила реєстрацію та продовження дії інтелектуальної власності ворога.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Націоналізація активів ворога – розглядаються механізми передачі прав на інтелектуальну власність компаній країни-агресора для українських виробників.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g33fecd1ee8c_0_0"/>
          <p:cNvGrpSpPr/>
          <p:nvPr/>
        </p:nvGrpSpPr>
        <p:grpSpPr>
          <a:xfrm>
            <a:off x="7377558" y="2593992"/>
            <a:ext cx="419573" cy="419573"/>
            <a:chOff x="4456875" y="1435075"/>
            <a:chExt cx="481825" cy="481825"/>
          </a:xfrm>
        </p:grpSpPr>
        <p:sp>
          <p:nvSpPr>
            <p:cNvPr id="243" name="Google Shape;243;g33fecd1ee8c_0_0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33fecd1ee8c_0_0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g33fecd1ee8c_0_0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g33fecd1ee8c_0_0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33fecd1ee8c_0_0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33fecd1ee8c_0_0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33fecd1ee8c_0_0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33fecd1ee8c_0_0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33fecd1ee8c_0_0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33fecd1ee8c_0_0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33fecd1ee8c_0_0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33fecd1ee8c_0_0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33fecd1ee8c_0_0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33fecd1ee8c_0_0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33fecd1ee8c_0_0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33fecd1ee8c_0_0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33fecd1ee8c_0_0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33fecd1ee8c_0_0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33fecd1ee8c_0_0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c73e656733_0_399"/>
          <p:cNvSpPr/>
          <p:nvPr/>
        </p:nvSpPr>
        <p:spPr>
          <a:xfrm>
            <a:off x="150" y="0"/>
            <a:ext cx="9143700" cy="7554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3" name="Google Shape;713;g2c73e656733_0_399" descr="D:\IP_office_logo\OUT\IP_office_presentation\1x\Монтажная область 1 копия 23.png"/>
          <p:cNvPicPr preferRelativeResize="0"/>
          <p:nvPr/>
        </p:nvPicPr>
        <p:blipFill rotWithShape="1">
          <a:blip r:embed="rId3">
            <a:alphaModFix/>
          </a:blip>
          <a:srcRect r="3034" b="2104"/>
          <a:stretch/>
        </p:blipFill>
        <p:spPr>
          <a:xfrm>
            <a:off x="802836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g2c73e656733_0_399"/>
          <p:cNvSpPr/>
          <p:nvPr/>
        </p:nvSpPr>
        <p:spPr>
          <a:xfrm>
            <a:off x="0" y="165900"/>
            <a:ext cx="83451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2100" b="1" i="0" u="none" strike="noStrike" cap="none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 Перспективи виходу на міжнародні ринки</a:t>
            </a:r>
            <a:endParaRPr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12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12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12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5" name="Google Shape;715;g2c73e656733_0_399" descr="D:\IP_office_logo\OUT\IP_office_presentation\1x\Монтажная область 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500" y="4647110"/>
            <a:ext cx="647640" cy="423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6" name="Google Shape;716;g2c73e656733_0_399"/>
          <p:cNvGrpSpPr/>
          <p:nvPr/>
        </p:nvGrpSpPr>
        <p:grpSpPr>
          <a:xfrm>
            <a:off x="988768" y="1107209"/>
            <a:ext cx="4579725" cy="956663"/>
            <a:chOff x="2596588" y="1165275"/>
            <a:chExt cx="4579725" cy="956663"/>
          </a:xfrm>
        </p:grpSpPr>
        <p:sp>
          <p:nvSpPr>
            <p:cNvPr id="717" name="Google Shape;717;g2c73e656733_0_399"/>
            <p:cNvSpPr/>
            <p:nvPr/>
          </p:nvSpPr>
          <p:spPr>
            <a:xfrm>
              <a:off x="2966288" y="1522438"/>
              <a:ext cx="1041225" cy="364350"/>
            </a:xfrm>
            <a:custGeom>
              <a:avLst/>
              <a:gdLst/>
              <a:ahLst/>
              <a:cxnLst/>
              <a:rect l="l" t="t" r="r" b="b"/>
              <a:pathLst>
                <a:path w="41649" h="14574" extrusionOk="0">
                  <a:moveTo>
                    <a:pt x="14014" y="1"/>
                  </a:moveTo>
                  <a:lnTo>
                    <a:pt x="0" y="14050"/>
                  </a:lnTo>
                  <a:lnTo>
                    <a:pt x="536" y="14574"/>
                  </a:lnTo>
                  <a:lnTo>
                    <a:pt x="14323" y="739"/>
                  </a:lnTo>
                  <a:lnTo>
                    <a:pt x="41648" y="739"/>
                  </a:lnTo>
                  <a:lnTo>
                    <a:pt x="41648" y="1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8" name="Google Shape;718;g2c73e656733_0_399"/>
            <p:cNvSpPr/>
            <p:nvPr/>
          </p:nvSpPr>
          <p:spPr>
            <a:xfrm>
              <a:off x="2596588" y="1752238"/>
              <a:ext cx="712925" cy="369700"/>
            </a:xfrm>
            <a:custGeom>
              <a:avLst/>
              <a:gdLst/>
              <a:ahLst/>
              <a:cxnLst/>
              <a:rect l="l" t="t" r="r" b="b"/>
              <a:pathLst>
                <a:path w="28517" h="14788" extrusionOk="0">
                  <a:moveTo>
                    <a:pt x="20170" y="5394"/>
                  </a:moveTo>
                  <a:cubicBezTo>
                    <a:pt x="17146" y="3644"/>
                    <a:pt x="13883" y="2286"/>
                    <a:pt x="10442" y="1358"/>
                  </a:cubicBezTo>
                  <a:cubicBezTo>
                    <a:pt x="7109" y="476"/>
                    <a:pt x="3608" y="0"/>
                    <a:pt x="1" y="0"/>
                  </a:cubicBezTo>
                  <a:lnTo>
                    <a:pt x="1" y="4215"/>
                  </a:lnTo>
                  <a:cubicBezTo>
                    <a:pt x="3227" y="4215"/>
                    <a:pt x="6359" y="4644"/>
                    <a:pt x="9347" y="5441"/>
                  </a:cubicBezTo>
                  <a:cubicBezTo>
                    <a:pt x="12431" y="6263"/>
                    <a:pt x="15360" y="7489"/>
                    <a:pt x="18062" y="9049"/>
                  </a:cubicBezTo>
                  <a:cubicBezTo>
                    <a:pt x="20801" y="10632"/>
                    <a:pt x="23313" y="12573"/>
                    <a:pt x="25540" y="14788"/>
                  </a:cubicBezTo>
                  <a:lnTo>
                    <a:pt x="28516" y="11811"/>
                  </a:lnTo>
                  <a:cubicBezTo>
                    <a:pt x="26040" y="9323"/>
                    <a:pt x="23230" y="7168"/>
                    <a:pt x="20170" y="53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9" name="Google Shape;719;g2c73e656733_0_399"/>
            <p:cNvSpPr/>
            <p:nvPr/>
          </p:nvSpPr>
          <p:spPr>
            <a:xfrm>
              <a:off x="2869538" y="1771888"/>
              <a:ext cx="213750" cy="214025"/>
            </a:xfrm>
            <a:custGeom>
              <a:avLst/>
              <a:gdLst/>
              <a:ahLst/>
              <a:cxnLst/>
              <a:rect l="l" t="t" r="r" b="b"/>
              <a:pathLst>
                <a:path w="8550" h="8561" extrusionOk="0">
                  <a:moveTo>
                    <a:pt x="4275" y="0"/>
                  </a:moveTo>
                  <a:cubicBezTo>
                    <a:pt x="1906" y="0"/>
                    <a:pt x="1" y="1917"/>
                    <a:pt x="1" y="4274"/>
                  </a:cubicBezTo>
                  <a:cubicBezTo>
                    <a:pt x="1" y="6644"/>
                    <a:pt x="1906" y="8561"/>
                    <a:pt x="4275" y="8561"/>
                  </a:cubicBezTo>
                  <a:cubicBezTo>
                    <a:pt x="6632" y="8561"/>
                    <a:pt x="8549" y="6644"/>
                    <a:pt x="8549" y="4274"/>
                  </a:cubicBezTo>
                  <a:cubicBezTo>
                    <a:pt x="8549" y="1917"/>
                    <a:pt x="6632" y="0"/>
                    <a:pt x="4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20" name="Google Shape;720;g2c73e656733_0_399"/>
            <p:cNvGrpSpPr/>
            <p:nvPr/>
          </p:nvGrpSpPr>
          <p:grpSpPr>
            <a:xfrm>
              <a:off x="4159888" y="1165275"/>
              <a:ext cx="3016425" cy="735225"/>
              <a:chOff x="4159888" y="1165263"/>
              <a:chExt cx="3016425" cy="735225"/>
            </a:xfrm>
          </p:grpSpPr>
          <p:sp>
            <p:nvSpPr>
              <p:cNvPr id="721" name="Google Shape;721;g2c73e656733_0_399"/>
              <p:cNvSpPr/>
              <p:nvPr/>
            </p:nvSpPr>
            <p:spPr>
              <a:xfrm>
                <a:off x="4417938" y="1165263"/>
                <a:ext cx="735250" cy="7352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09" extrusionOk="0">
                    <a:moveTo>
                      <a:pt x="14705" y="0"/>
                    </a:moveTo>
                    <a:cubicBezTo>
                      <a:pt x="6585" y="0"/>
                      <a:pt x="1" y="6584"/>
                      <a:pt x="1" y="14704"/>
                    </a:cubicBezTo>
                    <a:cubicBezTo>
                      <a:pt x="1" y="22824"/>
                      <a:pt x="6585" y="29409"/>
                      <a:pt x="14705" y="29409"/>
                    </a:cubicBezTo>
                    <a:cubicBezTo>
                      <a:pt x="22825" y="29409"/>
                      <a:pt x="29409" y="22824"/>
                      <a:pt x="29409" y="14704"/>
                    </a:cubicBezTo>
                    <a:cubicBezTo>
                      <a:pt x="29409" y="6584"/>
                      <a:pt x="22825" y="0"/>
                      <a:pt x="14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22" name="Google Shape;722;g2c73e656733_0_399"/>
              <p:cNvSpPr/>
              <p:nvPr/>
            </p:nvSpPr>
            <p:spPr>
              <a:xfrm>
                <a:off x="4453063" y="1200238"/>
                <a:ext cx="665000" cy="665275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1" extrusionOk="0">
                    <a:moveTo>
                      <a:pt x="13300" y="26610"/>
                    </a:moveTo>
                    <a:cubicBezTo>
                      <a:pt x="5966" y="26610"/>
                      <a:pt x="1" y="20634"/>
                      <a:pt x="1" y="13299"/>
                    </a:cubicBezTo>
                    <a:cubicBezTo>
                      <a:pt x="1" y="5965"/>
                      <a:pt x="5966" y="0"/>
                      <a:pt x="13300" y="0"/>
                    </a:cubicBezTo>
                    <a:cubicBezTo>
                      <a:pt x="20634" y="0"/>
                      <a:pt x="26599" y="5965"/>
                      <a:pt x="26599" y="13299"/>
                    </a:cubicBezTo>
                    <a:cubicBezTo>
                      <a:pt x="26599" y="20634"/>
                      <a:pt x="20634" y="26610"/>
                      <a:pt x="13300" y="26610"/>
                    </a:cubicBezTo>
                    <a:close/>
                    <a:moveTo>
                      <a:pt x="13300" y="453"/>
                    </a:moveTo>
                    <a:cubicBezTo>
                      <a:pt x="6216" y="453"/>
                      <a:pt x="453" y="6215"/>
                      <a:pt x="453" y="13299"/>
                    </a:cubicBezTo>
                    <a:cubicBezTo>
                      <a:pt x="453" y="20384"/>
                      <a:pt x="6216" y="26146"/>
                      <a:pt x="13300" y="26146"/>
                    </a:cubicBezTo>
                    <a:cubicBezTo>
                      <a:pt x="20384" y="26146"/>
                      <a:pt x="26147" y="20384"/>
                      <a:pt x="26147" y="13299"/>
                    </a:cubicBezTo>
                    <a:cubicBezTo>
                      <a:pt x="26147" y="6215"/>
                      <a:pt x="20384" y="453"/>
                      <a:pt x="13300" y="45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23" name="Google Shape;723;g2c73e656733_0_399"/>
              <p:cNvSpPr/>
              <p:nvPr/>
            </p:nvSpPr>
            <p:spPr>
              <a:xfrm>
                <a:off x="4159888" y="1239975"/>
                <a:ext cx="927525" cy="585800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2" extrusionOk="0">
                    <a:moveTo>
                      <a:pt x="25539" y="251"/>
                    </a:moveTo>
                    <a:cubicBezTo>
                      <a:pt x="19872" y="1"/>
                      <a:pt x="15050" y="3846"/>
                      <a:pt x="13764" y="9073"/>
                    </a:cubicBezTo>
                    <a:cubicBezTo>
                      <a:pt x="13597" y="9740"/>
                      <a:pt x="12978" y="10216"/>
                      <a:pt x="12288" y="10216"/>
                    </a:cubicBezTo>
                    <a:lnTo>
                      <a:pt x="6263" y="10216"/>
                    </a:lnTo>
                    <a:cubicBezTo>
                      <a:pt x="5811" y="10216"/>
                      <a:pt x="5453" y="9847"/>
                      <a:pt x="5453" y="9406"/>
                    </a:cubicBezTo>
                    <a:lnTo>
                      <a:pt x="5453" y="6870"/>
                    </a:lnTo>
                    <a:cubicBezTo>
                      <a:pt x="5453" y="6561"/>
                      <a:pt x="5084" y="6406"/>
                      <a:pt x="4858" y="6620"/>
                    </a:cubicBezTo>
                    <a:lnTo>
                      <a:pt x="441" y="11050"/>
                    </a:lnTo>
                    <a:cubicBezTo>
                      <a:pt x="0" y="11490"/>
                      <a:pt x="0" y="12193"/>
                      <a:pt x="441" y="12621"/>
                    </a:cubicBezTo>
                    <a:lnTo>
                      <a:pt x="4858" y="17050"/>
                    </a:lnTo>
                    <a:cubicBezTo>
                      <a:pt x="5084" y="17265"/>
                      <a:pt x="5453" y="17110"/>
                      <a:pt x="5453" y="16800"/>
                    </a:cubicBezTo>
                    <a:lnTo>
                      <a:pt x="5453" y="14276"/>
                    </a:lnTo>
                    <a:cubicBezTo>
                      <a:pt x="5453" y="13824"/>
                      <a:pt x="5811" y="13466"/>
                      <a:pt x="6263" y="13466"/>
                    </a:cubicBezTo>
                    <a:lnTo>
                      <a:pt x="12288" y="13466"/>
                    </a:lnTo>
                    <a:cubicBezTo>
                      <a:pt x="13002" y="13466"/>
                      <a:pt x="13609" y="13955"/>
                      <a:pt x="13776" y="14645"/>
                    </a:cubicBezTo>
                    <a:cubicBezTo>
                      <a:pt x="15026" y="19693"/>
                      <a:pt x="19586" y="23432"/>
                      <a:pt x="25027" y="23432"/>
                    </a:cubicBezTo>
                    <a:cubicBezTo>
                      <a:pt x="31730" y="23432"/>
                      <a:pt x="37100" y="17753"/>
                      <a:pt x="36588" y="10954"/>
                    </a:cubicBezTo>
                    <a:cubicBezTo>
                      <a:pt x="36160" y="5144"/>
                      <a:pt x="31373" y="501"/>
                      <a:pt x="25539" y="25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24" name="Google Shape;724;g2c73e656733_0_399"/>
              <p:cNvSpPr/>
              <p:nvPr/>
            </p:nvSpPr>
            <p:spPr>
              <a:xfrm>
                <a:off x="5000163" y="1258125"/>
                <a:ext cx="1679400" cy="549500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80" extrusionOk="0">
                    <a:moveTo>
                      <a:pt x="8799" y="1"/>
                    </a:moveTo>
                    <a:cubicBezTo>
                      <a:pt x="7942" y="1"/>
                      <a:pt x="7144" y="418"/>
                      <a:pt x="6644" y="1120"/>
                    </a:cubicBezTo>
                    <a:lnTo>
                      <a:pt x="608" y="9562"/>
                    </a:lnTo>
                    <a:cubicBezTo>
                      <a:pt x="1" y="10419"/>
                      <a:pt x="1" y="11562"/>
                      <a:pt x="608" y="12419"/>
                    </a:cubicBezTo>
                    <a:lnTo>
                      <a:pt x="6644" y="20861"/>
                    </a:lnTo>
                    <a:cubicBezTo>
                      <a:pt x="7144" y="21563"/>
                      <a:pt x="7942" y="21980"/>
                      <a:pt x="8799" y="21980"/>
                    </a:cubicBezTo>
                    <a:lnTo>
                      <a:pt x="56198" y="21980"/>
                    </a:lnTo>
                    <a:cubicBezTo>
                      <a:pt x="62258" y="21980"/>
                      <a:pt x="67176" y="17051"/>
                      <a:pt x="67176" y="10990"/>
                    </a:cubicBezTo>
                    <a:cubicBezTo>
                      <a:pt x="67176" y="4918"/>
                      <a:pt x="62258" y="1"/>
                      <a:pt x="56198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1200" b="0" i="0" u="none" strike="noStrike" cap="none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Розміщення пропозиції</a:t>
                </a:r>
                <a:endParaRPr sz="1200" b="0" i="0" u="none" strike="noStrike" cap="non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25" name="Google Shape;725;g2c73e656733_0_399"/>
              <p:cNvSpPr txBox="1"/>
              <p:nvPr/>
            </p:nvSpPr>
            <p:spPr>
              <a:xfrm>
                <a:off x="4526363" y="1347925"/>
                <a:ext cx="5184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726" name="Google Shape;726;g2c73e656733_0_399"/>
              <p:cNvGrpSpPr/>
              <p:nvPr/>
            </p:nvGrpSpPr>
            <p:grpSpPr>
              <a:xfrm>
                <a:off x="6944734" y="1381045"/>
                <a:ext cx="231579" cy="290710"/>
                <a:chOff x="-2310650" y="3515727"/>
                <a:chExt cx="292250" cy="366873"/>
              </a:xfrm>
            </p:grpSpPr>
            <p:sp>
              <p:nvSpPr>
                <p:cNvPr id="727" name="Google Shape;727;g2c73e656733_0_399"/>
                <p:cNvSpPr/>
                <p:nvPr/>
              </p:nvSpPr>
              <p:spPr>
                <a:xfrm>
                  <a:off x="-2053075" y="3648650"/>
                  <a:ext cx="34675" cy="2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9358" extrusionOk="0">
                      <a:moveTo>
                        <a:pt x="0" y="1"/>
                      </a:moveTo>
                      <a:lnTo>
                        <a:pt x="0" y="8286"/>
                      </a:lnTo>
                      <a:cubicBezTo>
                        <a:pt x="0" y="8664"/>
                        <a:pt x="158" y="9011"/>
                        <a:pt x="441" y="9263"/>
                      </a:cubicBezTo>
                      <a:cubicBezTo>
                        <a:pt x="504" y="9326"/>
                        <a:pt x="591" y="9358"/>
                        <a:pt x="677" y="9358"/>
                      </a:cubicBezTo>
                      <a:cubicBezTo>
                        <a:pt x="764" y="9358"/>
                        <a:pt x="851" y="9326"/>
                        <a:pt x="914" y="9263"/>
                      </a:cubicBezTo>
                      <a:cubicBezTo>
                        <a:pt x="1197" y="9011"/>
                        <a:pt x="1355" y="8664"/>
                        <a:pt x="1355" y="8286"/>
                      </a:cubicBezTo>
                      <a:lnTo>
                        <a:pt x="1355" y="347"/>
                      </a:lnTo>
                      <a:lnTo>
                        <a:pt x="1386" y="347"/>
                      </a:lnTo>
                      <a:cubicBezTo>
                        <a:pt x="1386" y="158"/>
                        <a:pt x="1229" y="1"/>
                        <a:pt x="10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728" name="Google Shape;728;g2c73e656733_0_399"/>
                <p:cNvSpPr/>
                <p:nvPr/>
              </p:nvSpPr>
              <p:spPr>
                <a:xfrm>
                  <a:off x="-2259450" y="3751825"/>
                  <a:ext cx="51225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049" extrusionOk="0">
                      <a:moveTo>
                        <a:pt x="1" y="1"/>
                      </a:moveTo>
                      <a:lnTo>
                        <a:pt x="1" y="2049"/>
                      </a:lnTo>
                      <a:lnTo>
                        <a:pt x="2049" y="2049"/>
                      </a:lnTo>
                      <a:lnTo>
                        <a:pt x="204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729" name="Google Shape;729;g2c73e656733_0_399"/>
                <p:cNvSpPr/>
                <p:nvPr/>
              </p:nvSpPr>
              <p:spPr>
                <a:xfrm>
                  <a:off x="-2259450" y="3649450"/>
                  <a:ext cx="137075" cy="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3" h="2048" extrusionOk="0">
                      <a:moveTo>
                        <a:pt x="1" y="0"/>
                      </a:moveTo>
                      <a:lnTo>
                        <a:pt x="1" y="2048"/>
                      </a:lnTo>
                      <a:lnTo>
                        <a:pt x="5483" y="2048"/>
                      </a:lnTo>
                      <a:lnTo>
                        <a:pt x="548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730" name="Google Shape;730;g2c73e656733_0_399"/>
                <p:cNvSpPr/>
                <p:nvPr/>
              </p:nvSpPr>
              <p:spPr>
                <a:xfrm>
                  <a:off x="-2310650" y="3515727"/>
                  <a:ext cx="252075" cy="3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3" h="14525" extrusionOk="0">
                      <a:moveTo>
                        <a:pt x="7814" y="4222"/>
                      </a:moveTo>
                      <a:cubicBezTo>
                        <a:pt x="8035" y="4222"/>
                        <a:pt x="8192" y="4380"/>
                        <a:pt x="8192" y="4569"/>
                      </a:cubicBezTo>
                      <a:lnTo>
                        <a:pt x="8192" y="7310"/>
                      </a:lnTo>
                      <a:cubicBezTo>
                        <a:pt x="8192" y="7530"/>
                        <a:pt x="8035" y="7657"/>
                        <a:pt x="7814" y="7657"/>
                      </a:cubicBezTo>
                      <a:lnTo>
                        <a:pt x="1671" y="7657"/>
                      </a:lnTo>
                      <a:cubicBezTo>
                        <a:pt x="1482" y="7657"/>
                        <a:pt x="1324" y="7530"/>
                        <a:pt x="1324" y="7310"/>
                      </a:cubicBezTo>
                      <a:lnTo>
                        <a:pt x="1324" y="4569"/>
                      </a:lnTo>
                      <a:cubicBezTo>
                        <a:pt x="1324" y="4380"/>
                        <a:pt x="1482" y="4222"/>
                        <a:pt x="1671" y="4222"/>
                      </a:cubicBezTo>
                      <a:close/>
                      <a:moveTo>
                        <a:pt x="7904" y="8380"/>
                      </a:moveTo>
                      <a:cubicBezTo>
                        <a:pt x="8287" y="8380"/>
                        <a:pt x="8278" y="9043"/>
                        <a:pt x="7877" y="9043"/>
                      </a:cubicBezTo>
                      <a:lnTo>
                        <a:pt x="5829" y="9043"/>
                      </a:lnTo>
                      <a:cubicBezTo>
                        <a:pt x="5388" y="9043"/>
                        <a:pt x="5357" y="8381"/>
                        <a:pt x="5829" y="8381"/>
                      </a:cubicBezTo>
                      <a:lnTo>
                        <a:pt x="7877" y="8381"/>
                      </a:lnTo>
                      <a:cubicBezTo>
                        <a:pt x="7886" y="8380"/>
                        <a:pt x="7895" y="8380"/>
                        <a:pt x="7904" y="8380"/>
                      </a:cubicBezTo>
                      <a:close/>
                      <a:moveTo>
                        <a:pt x="7904" y="9766"/>
                      </a:moveTo>
                      <a:cubicBezTo>
                        <a:pt x="8287" y="9766"/>
                        <a:pt x="8278" y="10429"/>
                        <a:pt x="7877" y="10429"/>
                      </a:cubicBezTo>
                      <a:lnTo>
                        <a:pt x="5829" y="10429"/>
                      </a:lnTo>
                      <a:cubicBezTo>
                        <a:pt x="5388" y="10429"/>
                        <a:pt x="5357" y="9767"/>
                        <a:pt x="5829" y="9767"/>
                      </a:cubicBezTo>
                      <a:lnTo>
                        <a:pt x="7877" y="9767"/>
                      </a:lnTo>
                      <a:cubicBezTo>
                        <a:pt x="7886" y="9767"/>
                        <a:pt x="7895" y="9766"/>
                        <a:pt x="7904" y="9766"/>
                      </a:cubicBezTo>
                      <a:close/>
                      <a:moveTo>
                        <a:pt x="7877" y="11091"/>
                      </a:moveTo>
                      <a:cubicBezTo>
                        <a:pt x="8287" y="11091"/>
                        <a:pt x="8287" y="11784"/>
                        <a:pt x="7877" y="11784"/>
                      </a:cubicBezTo>
                      <a:lnTo>
                        <a:pt x="5829" y="11784"/>
                      </a:lnTo>
                      <a:cubicBezTo>
                        <a:pt x="5388" y="11784"/>
                        <a:pt x="5357" y="11091"/>
                        <a:pt x="5829" y="11091"/>
                      </a:cubicBezTo>
                      <a:close/>
                      <a:moveTo>
                        <a:pt x="4475" y="8350"/>
                      </a:moveTo>
                      <a:cubicBezTo>
                        <a:pt x="4664" y="8350"/>
                        <a:pt x="4821" y="8507"/>
                        <a:pt x="4821" y="8696"/>
                      </a:cubicBezTo>
                      <a:lnTo>
                        <a:pt x="4821" y="11469"/>
                      </a:lnTo>
                      <a:cubicBezTo>
                        <a:pt x="4821" y="11658"/>
                        <a:pt x="4664" y="11815"/>
                        <a:pt x="4475" y="11815"/>
                      </a:cubicBezTo>
                      <a:lnTo>
                        <a:pt x="1734" y="11815"/>
                      </a:lnTo>
                      <a:cubicBezTo>
                        <a:pt x="1513" y="11815"/>
                        <a:pt x="1356" y="11658"/>
                        <a:pt x="1356" y="11469"/>
                      </a:cubicBezTo>
                      <a:lnTo>
                        <a:pt x="1356" y="8696"/>
                      </a:lnTo>
                      <a:cubicBezTo>
                        <a:pt x="1356" y="8507"/>
                        <a:pt x="1513" y="8350"/>
                        <a:pt x="1734" y="8350"/>
                      </a:cubicBezTo>
                      <a:close/>
                      <a:moveTo>
                        <a:pt x="7877" y="12508"/>
                      </a:moveTo>
                      <a:cubicBezTo>
                        <a:pt x="8287" y="12508"/>
                        <a:pt x="8287" y="13170"/>
                        <a:pt x="7877" y="13170"/>
                      </a:cubicBezTo>
                      <a:lnTo>
                        <a:pt x="1734" y="13170"/>
                      </a:lnTo>
                      <a:cubicBezTo>
                        <a:pt x="1293" y="13170"/>
                        <a:pt x="1261" y="12508"/>
                        <a:pt x="1734" y="12508"/>
                      </a:cubicBezTo>
                      <a:close/>
                      <a:moveTo>
                        <a:pt x="348" y="2868"/>
                      </a:moveTo>
                      <a:cubicBezTo>
                        <a:pt x="158" y="2868"/>
                        <a:pt x="1" y="3025"/>
                        <a:pt x="1" y="3214"/>
                      </a:cubicBezTo>
                      <a:lnTo>
                        <a:pt x="1" y="12823"/>
                      </a:lnTo>
                      <a:cubicBezTo>
                        <a:pt x="1" y="13768"/>
                        <a:pt x="726" y="14525"/>
                        <a:pt x="1702" y="14525"/>
                      </a:cubicBezTo>
                      <a:lnTo>
                        <a:pt x="10083" y="14525"/>
                      </a:lnTo>
                      <a:cubicBezTo>
                        <a:pt x="9767" y="14178"/>
                        <a:pt x="9515" y="13705"/>
                        <a:pt x="9515" y="13138"/>
                      </a:cubicBezTo>
                      <a:cubicBezTo>
                        <a:pt x="9547" y="1"/>
                        <a:pt x="9547" y="6333"/>
                        <a:pt x="9547" y="3214"/>
                      </a:cubicBezTo>
                      <a:cubicBezTo>
                        <a:pt x="9547" y="3025"/>
                        <a:pt x="9389" y="2868"/>
                        <a:pt x="9200" y="28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sp>
          <p:nvSpPr>
            <p:cNvPr id="731" name="Google Shape;731;g2c73e656733_0_399"/>
            <p:cNvSpPr/>
            <p:nvPr/>
          </p:nvSpPr>
          <p:spPr>
            <a:xfrm>
              <a:off x="2919538" y="1822188"/>
              <a:ext cx="113750" cy="113425"/>
            </a:xfrm>
            <a:custGeom>
              <a:avLst/>
              <a:gdLst/>
              <a:ahLst/>
              <a:cxnLst/>
              <a:rect l="l" t="t" r="r" b="b"/>
              <a:pathLst>
                <a:path w="4550" h="4537" extrusionOk="0">
                  <a:moveTo>
                    <a:pt x="4549" y="2262"/>
                  </a:moveTo>
                  <a:cubicBezTo>
                    <a:pt x="4549" y="3524"/>
                    <a:pt x="3525" y="4536"/>
                    <a:pt x="2275" y="4536"/>
                  </a:cubicBezTo>
                  <a:cubicBezTo>
                    <a:pt x="1025" y="4536"/>
                    <a:pt x="1" y="3524"/>
                    <a:pt x="1" y="2262"/>
                  </a:cubicBezTo>
                  <a:cubicBezTo>
                    <a:pt x="1" y="1012"/>
                    <a:pt x="1025" y="0"/>
                    <a:pt x="2275" y="0"/>
                  </a:cubicBezTo>
                  <a:cubicBezTo>
                    <a:pt x="3525" y="0"/>
                    <a:pt x="4549" y="1012"/>
                    <a:pt x="4549" y="22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2" name="Google Shape;732;g2c73e656733_0_399"/>
          <p:cNvGrpSpPr/>
          <p:nvPr/>
        </p:nvGrpSpPr>
        <p:grpSpPr>
          <a:xfrm>
            <a:off x="1627243" y="2702622"/>
            <a:ext cx="3941874" cy="794187"/>
            <a:chOff x="3235063" y="2760688"/>
            <a:chExt cx="3941874" cy="794187"/>
          </a:xfrm>
        </p:grpSpPr>
        <p:sp>
          <p:nvSpPr>
            <p:cNvPr id="733" name="Google Shape;733;g2c73e656733_0_399"/>
            <p:cNvSpPr/>
            <p:nvPr/>
          </p:nvSpPr>
          <p:spPr>
            <a:xfrm>
              <a:off x="3497888" y="3099113"/>
              <a:ext cx="531050" cy="97675"/>
            </a:xfrm>
            <a:custGeom>
              <a:avLst/>
              <a:gdLst/>
              <a:ahLst/>
              <a:cxnLst/>
              <a:rect l="l" t="t" r="r" b="b"/>
              <a:pathLst>
                <a:path w="21242" h="3907" extrusionOk="0">
                  <a:moveTo>
                    <a:pt x="239" y="1"/>
                  </a:moveTo>
                  <a:lnTo>
                    <a:pt x="1" y="703"/>
                  </a:lnTo>
                  <a:lnTo>
                    <a:pt x="9061" y="3906"/>
                  </a:lnTo>
                  <a:lnTo>
                    <a:pt x="21242" y="3906"/>
                  </a:lnTo>
                  <a:lnTo>
                    <a:pt x="21242" y="3168"/>
                  </a:lnTo>
                  <a:lnTo>
                    <a:pt x="9192" y="3168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4" name="Google Shape;734;g2c73e656733_0_399"/>
            <p:cNvSpPr/>
            <p:nvPr/>
          </p:nvSpPr>
          <p:spPr>
            <a:xfrm>
              <a:off x="3235063" y="2760688"/>
              <a:ext cx="370000" cy="713200"/>
            </a:xfrm>
            <a:custGeom>
              <a:avLst/>
              <a:gdLst/>
              <a:ahLst/>
              <a:cxnLst/>
              <a:rect l="l" t="t" r="r" b="b"/>
              <a:pathLst>
                <a:path w="14800" h="28528" extrusionOk="0">
                  <a:moveTo>
                    <a:pt x="10573" y="0"/>
                  </a:moveTo>
                  <a:cubicBezTo>
                    <a:pt x="10573" y="3227"/>
                    <a:pt x="10157" y="6370"/>
                    <a:pt x="9359" y="9347"/>
                  </a:cubicBezTo>
                  <a:cubicBezTo>
                    <a:pt x="8525" y="12431"/>
                    <a:pt x="7311" y="15360"/>
                    <a:pt x="5739" y="18062"/>
                  </a:cubicBezTo>
                  <a:cubicBezTo>
                    <a:pt x="4156" y="20801"/>
                    <a:pt x="2227" y="23313"/>
                    <a:pt x="1" y="25539"/>
                  </a:cubicBezTo>
                  <a:lnTo>
                    <a:pt x="2977" y="28528"/>
                  </a:lnTo>
                  <a:cubicBezTo>
                    <a:pt x="5466" y="26039"/>
                    <a:pt x="7621" y="23230"/>
                    <a:pt x="9395" y="20170"/>
                  </a:cubicBezTo>
                  <a:cubicBezTo>
                    <a:pt x="11145" y="17157"/>
                    <a:pt x="12514" y="13883"/>
                    <a:pt x="13431" y="10442"/>
                  </a:cubicBezTo>
                  <a:cubicBezTo>
                    <a:pt x="14324" y="7109"/>
                    <a:pt x="14800" y="3608"/>
                    <a:pt x="14800" y="0"/>
                  </a:cubicBezTo>
                  <a:lnTo>
                    <a:pt x="10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5" name="Google Shape;735;g2c73e656733_0_399"/>
            <p:cNvSpPr/>
            <p:nvPr/>
          </p:nvSpPr>
          <p:spPr>
            <a:xfrm>
              <a:off x="3383588" y="3007438"/>
              <a:ext cx="214050" cy="214050"/>
            </a:xfrm>
            <a:custGeom>
              <a:avLst/>
              <a:gdLst/>
              <a:ahLst/>
              <a:cxnLst/>
              <a:rect l="l" t="t" r="r" b="b"/>
              <a:pathLst>
                <a:path w="8562" h="8562" extrusionOk="0">
                  <a:moveTo>
                    <a:pt x="4287" y="1"/>
                  </a:moveTo>
                  <a:cubicBezTo>
                    <a:pt x="1918" y="1"/>
                    <a:pt x="1" y="1918"/>
                    <a:pt x="1" y="4275"/>
                  </a:cubicBezTo>
                  <a:cubicBezTo>
                    <a:pt x="1" y="6644"/>
                    <a:pt x="1918" y="8561"/>
                    <a:pt x="4287" y="8561"/>
                  </a:cubicBezTo>
                  <a:cubicBezTo>
                    <a:pt x="6644" y="8561"/>
                    <a:pt x="8561" y="6644"/>
                    <a:pt x="8561" y="4275"/>
                  </a:cubicBezTo>
                  <a:cubicBezTo>
                    <a:pt x="8561" y="1918"/>
                    <a:pt x="6644" y="1"/>
                    <a:pt x="4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6" name="Google Shape;736;g2c73e656733_0_399"/>
            <p:cNvSpPr/>
            <p:nvPr/>
          </p:nvSpPr>
          <p:spPr>
            <a:xfrm>
              <a:off x="3433888" y="3057738"/>
              <a:ext cx="113450" cy="113450"/>
            </a:xfrm>
            <a:custGeom>
              <a:avLst/>
              <a:gdLst/>
              <a:ahLst/>
              <a:cxnLst/>
              <a:rect l="l" t="t" r="r" b="b"/>
              <a:pathLst>
                <a:path w="4538" h="4538" extrusionOk="0">
                  <a:moveTo>
                    <a:pt x="4537" y="2263"/>
                  </a:moveTo>
                  <a:cubicBezTo>
                    <a:pt x="4537" y="3525"/>
                    <a:pt x="3525" y="4537"/>
                    <a:pt x="2275" y="4537"/>
                  </a:cubicBezTo>
                  <a:cubicBezTo>
                    <a:pt x="1013" y="4537"/>
                    <a:pt x="1" y="3525"/>
                    <a:pt x="1" y="2263"/>
                  </a:cubicBezTo>
                  <a:cubicBezTo>
                    <a:pt x="1" y="1013"/>
                    <a:pt x="1013" y="1"/>
                    <a:pt x="2275" y="1"/>
                  </a:cubicBezTo>
                  <a:cubicBezTo>
                    <a:pt x="3525" y="1"/>
                    <a:pt x="4537" y="1013"/>
                    <a:pt x="4537" y="2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37" name="Google Shape;737;g2c73e656733_0_399"/>
            <p:cNvGrpSpPr/>
            <p:nvPr/>
          </p:nvGrpSpPr>
          <p:grpSpPr>
            <a:xfrm>
              <a:off x="4159888" y="2819625"/>
              <a:ext cx="3017049" cy="735250"/>
              <a:chOff x="4159888" y="2810988"/>
              <a:chExt cx="3017049" cy="735250"/>
            </a:xfrm>
          </p:grpSpPr>
          <p:sp>
            <p:nvSpPr>
              <p:cNvPr id="738" name="Google Shape;738;g2c73e656733_0_399"/>
              <p:cNvSpPr/>
              <p:nvPr/>
            </p:nvSpPr>
            <p:spPr>
              <a:xfrm>
                <a:off x="4417938" y="2810988"/>
                <a:ext cx="735250" cy="735250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10" extrusionOk="0">
                    <a:moveTo>
                      <a:pt x="14705" y="1"/>
                    </a:moveTo>
                    <a:cubicBezTo>
                      <a:pt x="6585" y="1"/>
                      <a:pt x="1" y="6585"/>
                      <a:pt x="1" y="14705"/>
                    </a:cubicBezTo>
                    <a:cubicBezTo>
                      <a:pt x="1" y="22825"/>
                      <a:pt x="6585" y="29409"/>
                      <a:pt x="14705" y="29409"/>
                    </a:cubicBezTo>
                    <a:cubicBezTo>
                      <a:pt x="22825" y="29409"/>
                      <a:pt x="29409" y="22825"/>
                      <a:pt x="29409" y="14705"/>
                    </a:cubicBezTo>
                    <a:cubicBezTo>
                      <a:pt x="29409" y="6585"/>
                      <a:pt x="22825" y="1"/>
                      <a:pt x="147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9" name="Google Shape;739;g2c73e656733_0_399"/>
              <p:cNvSpPr/>
              <p:nvPr/>
            </p:nvSpPr>
            <p:spPr>
              <a:xfrm>
                <a:off x="4453063" y="2845963"/>
                <a:ext cx="665000" cy="665300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2" extrusionOk="0">
                    <a:moveTo>
                      <a:pt x="13300" y="26611"/>
                    </a:moveTo>
                    <a:cubicBezTo>
                      <a:pt x="5966" y="26611"/>
                      <a:pt x="1" y="20646"/>
                      <a:pt x="1" y="13312"/>
                    </a:cubicBezTo>
                    <a:cubicBezTo>
                      <a:pt x="1" y="5978"/>
                      <a:pt x="5966" y="1"/>
                      <a:pt x="13300" y="1"/>
                    </a:cubicBezTo>
                    <a:cubicBezTo>
                      <a:pt x="20634" y="1"/>
                      <a:pt x="26599" y="5978"/>
                      <a:pt x="26599" y="13312"/>
                    </a:cubicBezTo>
                    <a:cubicBezTo>
                      <a:pt x="26599" y="20646"/>
                      <a:pt x="20634" y="26611"/>
                      <a:pt x="13300" y="26611"/>
                    </a:cubicBezTo>
                    <a:close/>
                    <a:moveTo>
                      <a:pt x="13300" y="465"/>
                    </a:moveTo>
                    <a:cubicBezTo>
                      <a:pt x="6216" y="465"/>
                      <a:pt x="453" y="6228"/>
                      <a:pt x="453" y="13312"/>
                    </a:cubicBezTo>
                    <a:cubicBezTo>
                      <a:pt x="453" y="20396"/>
                      <a:pt x="6216" y="26159"/>
                      <a:pt x="13300" y="26159"/>
                    </a:cubicBezTo>
                    <a:cubicBezTo>
                      <a:pt x="20384" y="26159"/>
                      <a:pt x="26147" y="20396"/>
                      <a:pt x="26147" y="13312"/>
                    </a:cubicBezTo>
                    <a:cubicBezTo>
                      <a:pt x="26147" y="6228"/>
                      <a:pt x="20384" y="465"/>
                      <a:pt x="13300" y="4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40" name="Google Shape;740;g2c73e656733_0_399"/>
              <p:cNvSpPr/>
              <p:nvPr/>
            </p:nvSpPr>
            <p:spPr>
              <a:xfrm>
                <a:off x="4159888" y="2885713"/>
                <a:ext cx="927525" cy="585800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2" extrusionOk="0">
                    <a:moveTo>
                      <a:pt x="25539" y="250"/>
                    </a:moveTo>
                    <a:cubicBezTo>
                      <a:pt x="19872" y="0"/>
                      <a:pt x="15050" y="3834"/>
                      <a:pt x="13764" y="9061"/>
                    </a:cubicBezTo>
                    <a:cubicBezTo>
                      <a:pt x="13597" y="9739"/>
                      <a:pt x="12978" y="10204"/>
                      <a:pt x="12288" y="10204"/>
                    </a:cubicBezTo>
                    <a:lnTo>
                      <a:pt x="6263" y="10204"/>
                    </a:lnTo>
                    <a:cubicBezTo>
                      <a:pt x="5811" y="10204"/>
                      <a:pt x="5453" y="9846"/>
                      <a:pt x="5453" y="9406"/>
                    </a:cubicBezTo>
                    <a:lnTo>
                      <a:pt x="5453" y="6870"/>
                    </a:lnTo>
                    <a:cubicBezTo>
                      <a:pt x="5453" y="6560"/>
                      <a:pt x="5084" y="6406"/>
                      <a:pt x="4858" y="6620"/>
                    </a:cubicBezTo>
                    <a:lnTo>
                      <a:pt x="441" y="11049"/>
                    </a:lnTo>
                    <a:cubicBezTo>
                      <a:pt x="0" y="11478"/>
                      <a:pt x="0" y="12180"/>
                      <a:pt x="441" y="12621"/>
                    </a:cubicBezTo>
                    <a:lnTo>
                      <a:pt x="4858" y="17050"/>
                    </a:lnTo>
                    <a:cubicBezTo>
                      <a:pt x="5084" y="17264"/>
                      <a:pt x="5453" y="17109"/>
                      <a:pt x="5453" y="16800"/>
                    </a:cubicBezTo>
                    <a:lnTo>
                      <a:pt x="5453" y="14264"/>
                    </a:lnTo>
                    <a:cubicBezTo>
                      <a:pt x="5453" y="13823"/>
                      <a:pt x="5811" y="13466"/>
                      <a:pt x="6263" y="13466"/>
                    </a:cubicBezTo>
                    <a:lnTo>
                      <a:pt x="12288" y="13466"/>
                    </a:lnTo>
                    <a:cubicBezTo>
                      <a:pt x="13002" y="13466"/>
                      <a:pt x="13609" y="13954"/>
                      <a:pt x="13776" y="14633"/>
                    </a:cubicBezTo>
                    <a:cubicBezTo>
                      <a:pt x="15026" y="19693"/>
                      <a:pt x="19586" y="23431"/>
                      <a:pt x="25027" y="23431"/>
                    </a:cubicBezTo>
                    <a:cubicBezTo>
                      <a:pt x="31730" y="23431"/>
                      <a:pt x="37100" y="17752"/>
                      <a:pt x="36588" y="10942"/>
                    </a:cubicBezTo>
                    <a:cubicBezTo>
                      <a:pt x="36160" y="5132"/>
                      <a:pt x="31373" y="500"/>
                      <a:pt x="25539" y="2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41" name="Google Shape;741;g2c73e656733_0_399"/>
              <p:cNvSpPr/>
              <p:nvPr/>
            </p:nvSpPr>
            <p:spPr>
              <a:xfrm>
                <a:off x="5000163" y="2904013"/>
                <a:ext cx="1679400" cy="549200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68" extrusionOk="0">
                    <a:moveTo>
                      <a:pt x="8799" y="0"/>
                    </a:moveTo>
                    <a:cubicBezTo>
                      <a:pt x="7942" y="0"/>
                      <a:pt x="7144" y="417"/>
                      <a:pt x="6644" y="1108"/>
                    </a:cubicBezTo>
                    <a:lnTo>
                      <a:pt x="608" y="9549"/>
                    </a:lnTo>
                    <a:cubicBezTo>
                      <a:pt x="1" y="10406"/>
                      <a:pt x="1" y="11561"/>
                      <a:pt x="608" y="12419"/>
                    </a:cubicBezTo>
                    <a:lnTo>
                      <a:pt x="6644" y="20860"/>
                    </a:lnTo>
                    <a:cubicBezTo>
                      <a:pt x="7144" y="21551"/>
                      <a:pt x="7942" y="21967"/>
                      <a:pt x="8799" y="21967"/>
                    </a:cubicBezTo>
                    <a:lnTo>
                      <a:pt x="56198" y="21967"/>
                    </a:lnTo>
                    <a:cubicBezTo>
                      <a:pt x="62258" y="21967"/>
                      <a:pt x="67176" y="17050"/>
                      <a:pt x="67176" y="10978"/>
                    </a:cubicBezTo>
                    <a:cubicBezTo>
                      <a:pt x="67176" y="4918"/>
                      <a:pt x="62258" y="0"/>
                      <a:pt x="56198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1200" b="0" i="0" u="none" strike="noStrike" cap="none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Amazon, Etsy Facebook, Alegro</a:t>
                </a:r>
                <a:endParaRPr sz="1200" b="0" i="0" u="none" strike="noStrike" cap="non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42" name="Google Shape;742;g2c73e656733_0_399"/>
              <p:cNvSpPr txBox="1"/>
              <p:nvPr/>
            </p:nvSpPr>
            <p:spPr>
              <a:xfrm>
                <a:off x="4526363" y="2993663"/>
                <a:ext cx="5184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743" name="Google Shape;743;g2c73e656733_0_399"/>
              <p:cNvGrpSpPr/>
              <p:nvPr/>
            </p:nvGrpSpPr>
            <p:grpSpPr>
              <a:xfrm>
                <a:off x="6944110" y="3062822"/>
                <a:ext cx="232827" cy="231579"/>
                <a:chOff x="-3031325" y="3597450"/>
                <a:chExt cx="293825" cy="292250"/>
              </a:xfrm>
            </p:grpSpPr>
            <p:sp>
              <p:nvSpPr>
                <p:cNvPr id="744" name="Google Shape;744;g2c73e656733_0_399"/>
                <p:cNvSpPr/>
                <p:nvPr/>
              </p:nvSpPr>
              <p:spPr>
                <a:xfrm>
                  <a:off x="-3029750" y="3597450"/>
                  <a:ext cx="292250" cy="6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0" h="2711" extrusionOk="0">
                      <a:moveTo>
                        <a:pt x="1702" y="1387"/>
                      </a:moveTo>
                      <a:cubicBezTo>
                        <a:pt x="1891" y="1387"/>
                        <a:pt x="2049" y="1545"/>
                        <a:pt x="2049" y="1734"/>
                      </a:cubicBezTo>
                      <a:cubicBezTo>
                        <a:pt x="2049" y="1923"/>
                        <a:pt x="1891" y="2080"/>
                        <a:pt x="1702" y="2080"/>
                      </a:cubicBezTo>
                      <a:cubicBezTo>
                        <a:pt x="1513" y="2080"/>
                        <a:pt x="1356" y="1923"/>
                        <a:pt x="1356" y="1734"/>
                      </a:cubicBezTo>
                      <a:cubicBezTo>
                        <a:pt x="1356" y="1545"/>
                        <a:pt x="1513" y="1387"/>
                        <a:pt x="1702" y="1387"/>
                      </a:cubicBezTo>
                      <a:close/>
                      <a:moveTo>
                        <a:pt x="3120" y="1387"/>
                      </a:moveTo>
                      <a:cubicBezTo>
                        <a:pt x="3309" y="1387"/>
                        <a:pt x="3466" y="1545"/>
                        <a:pt x="3466" y="1734"/>
                      </a:cubicBezTo>
                      <a:cubicBezTo>
                        <a:pt x="3466" y="1923"/>
                        <a:pt x="3309" y="2080"/>
                        <a:pt x="3120" y="2080"/>
                      </a:cubicBezTo>
                      <a:cubicBezTo>
                        <a:pt x="2931" y="2080"/>
                        <a:pt x="2773" y="1923"/>
                        <a:pt x="2773" y="1734"/>
                      </a:cubicBezTo>
                      <a:cubicBezTo>
                        <a:pt x="2773" y="1545"/>
                        <a:pt x="2931" y="1387"/>
                        <a:pt x="3120" y="1387"/>
                      </a:cubicBezTo>
                      <a:close/>
                      <a:moveTo>
                        <a:pt x="9985" y="1417"/>
                      </a:moveTo>
                      <a:cubicBezTo>
                        <a:pt x="10400" y="1417"/>
                        <a:pt x="10449" y="2080"/>
                        <a:pt x="9956" y="2080"/>
                      </a:cubicBezTo>
                      <a:lnTo>
                        <a:pt x="5861" y="2080"/>
                      </a:lnTo>
                      <a:cubicBezTo>
                        <a:pt x="5451" y="2080"/>
                        <a:pt x="5388" y="1418"/>
                        <a:pt x="5861" y="1418"/>
                      </a:cubicBezTo>
                      <a:lnTo>
                        <a:pt x="9956" y="1418"/>
                      </a:lnTo>
                      <a:cubicBezTo>
                        <a:pt x="9966" y="1418"/>
                        <a:pt x="9976" y="1417"/>
                        <a:pt x="9985" y="1417"/>
                      </a:cubicBezTo>
                      <a:close/>
                      <a:moveTo>
                        <a:pt x="1041" y="1"/>
                      </a:moveTo>
                      <a:cubicBezTo>
                        <a:pt x="473" y="1"/>
                        <a:pt x="1" y="473"/>
                        <a:pt x="1" y="1040"/>
                      </a:cubicBezTo>
                      <a:lnTo>
                        <a:pt x="1" y="2710"/>
                      </a:lnTo>
                      <a:lnTo>
                        <a:pt x="11689" y="2710"/>
                      </a:lnTo>
                      <a:lnTo>
                        <a:pt x="11689" y="1040"/>
                      </a:lnTo>
                      <a:cubicBezTo>
                        <a:pt x="11658" y="473"/>
                        <a:pt x="11248" y="1"/>
                        <a:pt x="106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745" name="Google Shape;745;g2c73e656733_0_399"/>
                <p:cNvSpPr/>
                <p:nvPr/>
              </p:nvSpPr>
              <p:spPr>
                <a:xfrm>
                  <a:off x="-3031325" y="3687250"/>
                  <a:ext cx="292250" cy="15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0" h="6144" extrusionOk="0">
                      <a:moveTo>
                        <a:pt x="1" y="0"/>
                      </a:moveTo>
                      <a:lnTo>
                        <a:pt x="1" y="5104"/>
                      </a:lnTo>
                      <a:lnTo>
                        <a:pt x="64" y="5104"/>
                      </a:lnTo>
                      <a:cubicBezTo>
                        <a:pt x="64" y="5671"/>
                        <a:pt x="536" y="6144"/>
                        <a:pt x="1104" y="6144"/>
                      </a:cubicBezTo>
                      <a:lnTo>
                        <a:pt x="4475" y="6144"/>
                      </a:lnTo>
                      <a:cubicBezTo>
                        <a:pt x="4317" y="5671"/>
                        <a:pt x="4223" y="5199"/>
                        <a:pt x="4223" y="4695"/>
                      </a:cubicBezTo>
                      <a:lnTo>
                        <a:pt x="4223" y="2395"/>
                      </a:lnTo>
                      <a:cubicBezTo>
                        <a:pt x="4223" y="1790"/>
                        <a:pt x="4686" y="1366"/>
                        <a:pt x="5227" y="1366"/>
                      </a:cubicBezTo>
                      <a:cubicBezTo>
                        <a:pt x="5362" y="1366"/>
                        <a:pt x="5502" y="1393"/>
                        <a:pt x="5640" y="1450"/>
                      </a:cubicBezTo>
                      <a:cubicBezTo>
                        <a:pt x="5735" y="1481"/>
                        <a:pt x="5861" y="1544"/>
                        <a:pt x="5987" y="1544"/>
                      </a:cubicBezTo>
                      <a:cubicBezTo>
                        <a:pt x="6144" y="1544"/>
                        <a:pt x="6365" y="1450"/>
                        <a:pt x="6900" y="977"/>
                      </a:cubicBezTo>
                      <a:cubicBezTo>
                        <a:pt x="7090" y="788"/>
                        <a:pt x="7349" y="693"/>
                        <a:pt x="7613" y="693"/>
                      </a:cubicBezTo>
                      <a:cubicBezTo>
                        <a:pt x="7877" y="693"/>
                        <a:pt x="8145" y="788"/>
                        <a:pt x="8350" y="977"/>
                      </a:cubicBezTo>
                      <a:cubicBezTo>
                        <a:pt x="8822" y="1450"/>
                        <a:pt x="9106" y="1544"/>
                        <a:pt x="9263" y="1544"/>
                      </a:cubicBezTo>
                      <a:cubicBezTo>
                        <a:pt x="9358" y="1544"/>
                        <a:pt x="9484" y="1481"/>
                        <a:pt x="9610" y="1450"/>
                      </a:cubicBezTo>
                      <a:cubicBezTo>
                        <a:pt x="9742" y="1393"/>
                        <a:pt x="9878" y="1366"/>
                        <a:pt x="10011" y="1366"/>
                      </a:cubicBezTo>
                      <a:cubicBezTo>
                        <a:pt x="10544" y="1366"/>
                        <a:pt x="11028" y="1790"/>
                        <a:pt x="11028" y="2395"/>
                      </a:cubicBezTo>
                      <a:lnTo>
                        <a:pt x="11028" y="4695"/>
                      </a:lnTo>
                      <a:cubicBezTo>
                        <a:pt x="11028" y="5199"/>
                        <a:pt x="10933" y="5671"/>
                        <a:pt x="10744" y="6144"/>
                      </a:cubicBezTo>
                      <a:cubicBezTo>
                        <a:pt x="11248" y="6112"/>
                        <a:pt x="11689" y="5671"/>
                        <a:pt x="11689" y="5104"/>
                      </a:cubicBezTo>
                      <a:lnTo>
                        <a:pt x="1168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746" name="Google Shape;746;g2c73e656733_0_399"/>
                <p:cNvSpPr/>
                <p:nvPr/>
              </p:nvSpPr>
              <p:spPr>
                <a:xfrm>
                  <a:off x="-2908450" y="3724275"/>
                  <a:ext cx="59900" cy="16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6" h="6585" extrusionOk="0">
                      <a:moveTo>
                        <a:pt x="2395" y="0"/>
                      </a:moveTo>
                      <a:cubicBezTo>
                        <a:pt x="1904" y="491"/>
                        <a:pt x="1500" y="721"/>
                        <a:pt x="1085" y="721"/>
                      </a:cubicBezTo>
                      <a:cubicBezTo>
                        <a:pt x="887" y="721"/>
                        <a:pt x="687" y="669"/>
                        <a:pt x="473" y="567"/>
                      </a:cubicBezTo>
                      <a:cubicBezTo>
                        <a:pt x="423" y="548"/>
                        <a:pt x="374" y="539"/>
                        <a:pt x="327" y="539"/>
                      </a:cubicBezTo>
                      <a:cubicBezTo>
                        <a:pt x="142" y="539"/>
                        <a:pt x="1" y="681"/>
                        <a:pt x="1" y="882"/>
                      </a:cubicBezTo>
                      <a:lnTo>
                        <a:pt x="1" y="3214"/>
                      </a:lnTo>
                      <a:cubicBezTo>
                        <a:pt x="1" y="3718"/>
                        <a:pt x="127" y="4222"/>
                        <a:pt x="316" y="4663"/>
                      </a:cubicBezTo>
                      <a:cubicBezTo>
                        <a:pt x="725" y="5513"/>
                        <a:pt x="1387" y="6238"/>
                        <a:pt x="2395" y="6585"/>
                      </a:cubicBezTo>
                      <a:lnTo>
                        <a:pt x="239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747" name="Google Shape;747;g2c73e656733_0_399"/>
                <p:cNvSpPr/>
                <p:nvPr/>
              </p:nvSpPr>
              <p:spPr>
                <a:xfrm>
                  <a:off x="-2831250" y="3725850"/>
                  <a:ext cx="59875" cy="1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5" h="6554" extrusionOk="0">
                      <a:moveTo>
                        <a:pt x="0" y="0"/>
                      </a:moveTo>
                      <a:lnTo>
                        <a:pt x="0" y="6553"/>
                      </a:lnTo>
                      <a:cubicBezTo>
                        <a:pt x="1008" y="6175"/>
                        <a:pt x="1670" y="5450"/>
                        <a:pt x="2079" y="4631"/>
                      </a:cubicBezTo>
                      <a:cubicBezTo>
                        <a:pt x="2269" y="4159"/>
                        <a:pt x="2395" y="3686"/>
                        <a:pt x="2395" y="3182"/>
                      </a:cubicBezTo>
                      <a:lnTo>
                        <a:pt x="2395" y="851"/>
                      </a:lnTo>
                      <a:cubicBezTo>
                        <a:pt x="2395" y="623"/>
                        <a:pt x="2212" y="477"/>
                        <a:pt x="2042" y="477"/>
                      </a:cubicBezTo>
                      <a:cubicBezTo>
                        <a:pt x="2000" y="477"/>
                        <a:pt x="1959" y="485"/>
                        <a:pt x="1922" y="504"/>
                      </a:cubicBezTo>
                      <a:cubicBezTo>
                        <a:pt x="1704" y="598"/>
                        <a:pt x="1496" y="647"/>
                        <a:pt x="1291" y="647"/>
                      </a:cubicBezTo>
                      <a:cubicBezTo>
                        <a:pt x="873" y="647"/>
                        <a:pt x="465" y="44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748" name="Google Shape;748;g2c73e656733_0_399"/>
          <p:cNvGrpSpPr/>
          <p:nvPr/>
        </p:nvGrpSpPr>
        <p:grpSpPr>
          <a:xfrm>
            <a:off x="988768" y="3341097"/>
            <a:ext cx="4580031" cy="974212"/>
            <a:chOff x="2596588" y="3399163"/>
            <a:chExt cx="4580031" cy="974212"/>
          </a:xfrm>
        </p:grpSpPr>
        <p:sp>
          <p:nvSpPr>
            <p:cNvPr id="749" name="Google Shape;749;g2c73e656733_0_399"/>
            <p:cNvSpPr/>
            <p:nvPr/>
          </p:nvSpPr>
          <p:spPr>
            <a:xfrm>
              <a:off x="2966288" y="3650388"/>
              <a:ext cx="1067125" cy="364650"/>
            </a:xfrm>
            <a:custGeom>
              <a:avLst/>
              <a:gdLst/>
              <a:ahLst/>
              <a:cxnLst/>
              <a:rect l="l" t="t" r="r" b="b"/>
              <a:pathLst>
                <a:path w="42685" h="14586" extrusionOk="0">
                  <a:moveTo>
                    <a:pt x="536" y="0"/>
                  </a:moveTo>
                  <a:lnTo>
                    <a:pt x="0" y="524"/>
                  </a:lnTo>
                  <a:lnTo>
                    <a:pt x="14014" y="14585"/>
                  </a:lnTo>
                  <a:lnTo>
                    <a:pt x="42684" y="14585"/>
                  </a:lnTo>
                  <a:lnTo>
                    <a:pt x="42684" y="13835"/>
                  </a:lnTo>
                  <a:lnTo>
                    <a:pt x="14323" y="13835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0" name="Google Shape;750;g2c73e656733_0_399"/>
            <p:cNvSpPr/>
            <p:nvPr/>
          </p:nvSpPr>
          <p:spPr>
            <a:xfrm>
              <a:off x="2596588" y="3399163"/>
              <a:ext cx="712925" cy="370000"/>
            </a:xfrm>
            <a:custGeom>
              <a:avLst/>
              <a:gdLst/>
              <a:ahLst/>
              <a:cxnLst/>
              <a:rect l="l" t="t" r="r" b="b"/>
              <a:pathLst>
                <a:path w="28517" h="14800" extrusionOk="0">
                  <a:moveTo>
                    <a:pt x="25540" y="0"/>
                  </a:moveTo>
                  <a:cubicBezTo>
                    <a:pt x="23313" y="2227"/>
                    <a:pt x="20801" y="4156"/>
                    <a:pt x="18062" y="5751"/>
                  </a:cubicBezTo>
                  <a:cubicBezTo>
                    <a:pt x="15360" y="7311"/>
                    <a:pt x="12431" y="8525"/>
                    <a:pt x="9347" y="9359"/>
                  </a:cubicBezTo>
                  <a:cubicBezTo>
                    <a:pt x="6359" y="10156"/>
                    <a:pt x="3227" y="10585"/>
                    <a:pt x="1" y="10585"/>
                  </a:cubicBezTo>
                  <a:lnTo>
                    <a:pt x="1" y="14800"/>
                  </a:lnTo>
                  <a:cubicBezTo>
                    <a:pt x="3608" y="14800"/>
                    <a:pt x="7109" y="14324"/>
                    <a:pt x="10442" y="13431"/>
                  </a:cubicBezTo>
                  <a:cubicBezTo>
                    <a:pt x="13883" y="12514"/>
                    <a:pt x="17146" y="11145"/>
                    <a:pt x="20170" y="9394"/>
                  </a:cubicBezTo>
                  <a:cubicBezTo>
                    <a:pt x="23230" y="7632"/>
                    <a:pt x="26040" y="5465"/>
                    <a:pt x="28516" y="2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1" name="Google Shape;751;g2c73e656733_0_399"/>
            <p:cNvSpPr/>
            <p:nvPr/>
          </p:nvSpPr>
          <p:spPr>
            <a:xfrm>
              <a:off x="2869538" y="3536388"/>
              <a:ext cx="213750" cy="214025"/>
            </a:xfrm>
            <a:custGeom>
              <a:avLst/>
              <a:gdLst/>
              <a:ahLst/>
              <a:cxnLst/>
              <a:rect l="l" t="t" r="r" b="b"/>
              <a:pathLst>
                <a:path w="8550" h="8561" extrusionOk="0">
                  <a:moveTo>
                    <a:pt x="4275" y="0"/>
                  </a:moveTo>
                  <a:cubicBezTo>
                    <a:pt x="1906" y="0"/>
                    <a:pt x="1" y="1917"/>
                    <a:pt x="1" y="4286"/>
                  </a:cubicBezTo>
                  <a:cubicBezTo>
                    <a:pt x="1" y="6644"/>
                    <a:pt x="1906" y="8561"/>
                    <a:pt x="4275" y="8561"/>
                  </a:cubicBezTo>
                  <a:cubicBezTo>
                    <a:pt x="6632" y="8561"/>
                    <a:pt x="8549" y="6644"/>
                    <a:pt x="8549" y="4286"/>
                  </a:cubicBezTo>
                  <a:cubicBezTo>
                    <a:pt x="8549" y="1917"/>
                    <a:pt x="6632" y="0"/>
                    <a:pt x="4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2" name="Google Shape;752;g2c73e656733_0_399"/>
            <p:cNvSpPr/>
            <p:nvPr/>
          </p:nvSpPr>
          <p:spPr>
            <a:xfrm>
              <a:off x="2919538" y="3586688"/>
              <a:ext cx="113750" cy="113425"/>
            </a:xfrm>
            <a:custGeom>
              <a:avLst/>
              <a:gdLst/>
              <a:ahLst/>
              <a:cxnLst/>
              <a:rect l="l" t="t" r="r" b="b"/>
              <a:pathLst>
                <a:path w="4550" h="4537" extrusionOk="0">
                  <a:moveTo>
                    <a:pt x="4549" y="2274"/>
                  </a:moveTo>
                  <a:cubicBezTo>
                    <a:pt x="4549" y="3525"/>
                    <a:pt x="3525" y="4537"/>
                    <a:pt x="2275" y="4537"/>
                  </a:cubicBezTo>
                  <a:cubicBezTo>
                    <a:pt x="1025" y="4537"/>
                    <a:pt x="1" y="3525"/>
                    <a:pt x="1" y="2274"/>
                  </a:cubicBezTo>
                  <a:cubicBezTo>
                    <a:pt x="1" y="1012"/>
                    <a:pt x="1025" y="0"/>
                    <a:pt x="2275" y="0"/>
                  </a:cubicBezTo>
                  <a:cubicBezTo>
                    <a:pt x="3525" y="0"/>
                    <a:pt x="4549" y="1012"/>
                    <a:pt x="4549" y="22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53" name="Google Shape;753;g2c73e656733_0_399"/>
            <p:cNvGrpSpPr/>
            <p:nvPr/>
          </p:nvGrpSpPr>
          <p:grpSpPr>
            <a:xfrm>
              <a:off x="4159888" y="3638150"/>
              <a:ext cx="3016731" cy="735225"/>
              <a:chOff x="4159888" y="3608113"/>
              <a:chExt cx="3016731" cy="735225"/>
            </a:xfrm>
          </p:grpSpPr>
          <p:sp>
            <p:nvSpPr>
              <p:cNvPr id="754" name="Google Shape;754;g2c73e656733_0_399"/>
              <p:cNvSpPr/>
              <p:nvPr/>
            </p:nvSpPr>
            <p:spPr>
              <a:xfrm>
                <a:off x="4417938" y="3608113"/>
                <a:ext cx="735250" cy="7352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09" extrusionOk="0">
                    <a:moveTo>
                      <a:pt x="14705" y="1"/>
                    </a:moveTo>
                    <a:cubicBezTo>
                      <a:pt x="6585" y="1"/>
                      <a:pt x="1" y="6585"/>
                      <a:pt x="1" y="14705"/>
                    </a:cubicBezTo>
                    <a:cubicBezTo>
                      <a:pt x="1" y="22825"/>
                      <a:pt x="6585" y="29409"/>
                      <a:pt x="14705" y="29409"/>
                    </a:cubicBezTo>
                    <a:cubicBezTo>
                      <a:pt x="22825" y="29409"/>
                      <a:pt x="29409" y="22825"/>
                      <a:pt x="29409" y="14705"/>
                    </a:cubicBezTo>
                    <a:cubicBezTo>
                      <a:pt x="29409" y="6585"/>
                      <a:pt x="22825" y="1"/>
                      <a:pt x="147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55" name="Google Shape;755;g2c73e656733_0_399"/>
              <p:cNvSpPr/>
              <p:nvPr/>
            </p:nvSpPr>
            <p:spPr>
              <a:xfrm>
                <a:off x="4453063" y="3643088"/>
                <a:ext cx="665000" cy="665275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1" extrusionOk="0">
                    <a:moveTo>
                      <a:pt x="13300" y="26611"/>
                    </a:moveTo>
                    <a:cubicBezTo>
                      <a:pt x="5966" y="26611"/>
                      <a:pt x="1" y="20646"/>
                      <a:pt x="1" y="13312"/>
                    </a:cubicBezTo>
                    <a:cubicBezTo>
                      <a:pt x="1" y="5977"/>
                      <a:pt x="5966" y="1"/>
                      <a:pt x="13300" y="1"/>
                    </a:cubicBezTo>
                    <a:cubicBezTo>
                      <a:pt x="20634" y="1"/>
                      <a:pt x="26599" y="5977"/>
                      <a:pt x="26599" y="13312"/>
                    </a:cubicBezTo>
                    <a:cubicBezTo>
                      <a:pt x="26599" y="20646"/>
                      <a:pt x="20634" y="26611"/>
                      <a:pt x="13300" y="26611"/>
                    </a:cubicBezTo>
                    <a:close/>
                    <a:moveTo>
                      <a:pt x="13300" y="465"/>
                    </a:moveTo>
                    <a:cubicBezTo>
                      <a:pt x="6216" y="465"/>
                      <a:pt x="453" y="6227"/>
                      <a:pt x="453" y="13312"/>
                    </a:cubicBezTo>
                    <a:cubicBezTo>
                      <a:pt x="453" y="20396"/>
                      <a:pt x="6216" y="26159"/>
                      <a:pt x="13300" y="26159"/>
                    </a:cubicBezTo>
                    <a:cubicBezTo>
                      <a:pt x="20384" y="26159"/>
                      <a:pt x="26147" y="20396"/>
                      <a:pt x="26147" y="13312"/>
                    </a:cubicBezTo>
                    <a:cubicBezTo>
                      <a:pt x="26147" y="6227"/>
                      <a:pt x="20384" y="465"/>
                      <a:pt x="13300" y="4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56" name="Google Shape;756;g2c73e656733_0_399"/>
              <p:cNvSpPr/>
              <p:nvPr/>
            </p:nvSpPr>
            <p:spPr>
              <a:xfrm>
                <a:off x="4159888" y="3682813"/>
                <a:ext cx="927525" cy="585825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3" extrusionOk="0">
                    <a:moveTo>
                      <a:pt x="25539" y="251"/>
                    </a:moveTo>
                    <a:cubicBezTo>
                      <a:pt x="19872" y="1"/>
                      <a:pt x="15050" y="3835"/>
                      <a:pt x="13764" y="9062"/>
                    </a:cubicBezTo>
                    <a:cubicBezTo>
                      <a:pt x="13597" y="9740"/>
                      <a:pt x="12978" y="10205"/>
                      <a:pt x="12288" y="10205"/>
                    </a:cubicBezTo>
                    <a:lnTo>
                      <a:pt x="6263" y="10205"/>
                    </a:lnTo>
                    <a:cubicBezTo>
                      <a:pt x="5811" y="10205"/>
                      <a:pt x="5453" y="9847"/>
                      <a:pt x="5453" y="9395"/>
                    </a:cubicBezTo>
                    <a:lnTo>
                      <a:pt x="5453" y="6871"/>
                    </a:lnTo>
                    <a:cubicBezTo>
                      <a:pt x="5453" y="6561"/>
                      <a:pt x="5084" y="6406"/>
                      <a:pt x="4858" y="6621"/>
                    </a:cubicBezTo>
                    <a:lnTo>
                      <a:pt x="441" y="11050"/>
                    </a:lnTo>
                    <a:cubicBezTo>
                      <a:pt x="0" y="11479"/>
                      <a:pt x="0" y="12181"/>
                      <a:pt x="441" y="12622"/>
                    </a:cubicBezTo>
                    <a:lnTo>
                      <a:pt x="4858" y="17051"/>
                    </a:lnTo>
                    <a:cubicBezTo>
                      <a:pt x="5084" y="17265"/>
                      <a:pt x="5453" y="17110"/>
                      <a:pt x="5453" y="16801"/>
                    </a:cubicBezTo>
                    <a:lnTo>
                      <a:pt x="5453" y="14265"/>
                    </a:lnTo>
                    <a:cubicBezTo>
                      <a:pt x="5453" y="13824"/>
                      <a:pt x="5811" y="13455"/>
                      <a:pt x="6263" y="13455"/>
                    </a:cubicBezTo>
                    <a:lnTo>
                      <a:pt x="12288" y="13455"/>
                    </a:lnTo>
                    <a:cubicBezTo>
                      <a:pt x="13002" y="13455"/>
                      <a:pt x="13609" y="13955"/>
                      <a:pt x="13776" y="14634"/>
                    </a:cubicBezTo>
                    <a:cubicBezTo>
                      <a:pt x="15026" y="19694"/>
                      <a:pt x="19586" y="23432"/>
                      <a:pt x="25027" y="23432"/>
                    </a:cubicBezTo>
                    <a:cubicBezTo>
                      <a:pt x="31730" y="23432"/>
                      <a:pt x="37100" y="17753"/>
                      <a:pt x="36588" y="10943"/>
                    </a:cubicBezTo>
                    <a:cubicBezTo>
                      <a:pt x="36160" y="5132"/>
                      <a:pt x="31373" y="501"/>
                      <a:pt x="25539" y="25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57" name="Google Shape;757;g2c73e656733_0_399"/>
              <p:cNvSpPr/>
              <p:nvPr/>
            </p:nvSpPr>
            <p:spPr>
              <a:xfrm>
                <a:off x="5000163" y="3701125"/>
                <a:ext cx="1679400" cy="549200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68" extrusionOk="0">
                    <a:moveTo>
                      <a:pt x="8799" y="0"/>
                    </a:moveTo>
                    <a:cubicBezTo>
                      <a:pt x="7942" y="0"/>
                      <a:pt x="7144" y="417"/>
                      <a:pt x="6644" y="1108"/>
                    </a:cubicBezTo>
                    <a:lnTo>
                      <a:pt x="608" y="9549"/>
                    </a:lnTo>
                    <a:cubicBezTo>
                      <a:pt x="1" y="10406"/>
                      <a:pt x="1" y="11561"/>
                      <a:pt x="608" y="12418"/>
                    </a:cubicBezTo>
                    <a:lnTo>
                      <a:pt x="6644" y="20860"/>
                    </a:lnTo>
                    <a:cubicBezTo>
                      <a:pt x="7144" y="21551"/>
                      <a:pt x="7942" y="21967"/>
                      <a:pt x="8799" y="21967"/>
                    </a:cubicBezTo>
                    <a:lnTo>
                      <a:pt x="56198" y="21967"/>
                    </a:lnTo>
                    <a:cubicBezTo>
                      <a:pt x="62258" y="21967"/>
                      <a:pt x="67176" y="17050"/>
                      <a:pt x="67176" y="10978"/>
                    </a:cubicBezTo>
                    <a:cubicBezTo>
                      <a:pt x="67176" y="4918"/>
                      <a:pt x="62258" y="0"/>
                      <a:pt x="56198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1200" b="0" i="0" u="none" strike="noStrike" cap="none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Звіт EUIPO </a:t>
                </a:r>
                <a:endParaRPr sz="1200" b="0" i="0" u="none" strike="noStrike" cap="non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58" name="Google Shape;758;g2c73e656733_0_399"/>
              <p:cNvSpPr txBox="1"/>
              <p:nvPr/>
            </p:nvSpPr>
            <p:spPr>
              <a:xfrm>
                <a:off x="4526363" y="3790775"/>
                <a:ext cx="5184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759" name="Google Shape;759;g2c73e656733_0_399"/>
              <p:cNvGrpSpPr/>
              <p:nvPr/>
            </p:nvGrpSpPr>
            <p:grpSpPr>
              <a:xfrm>
                <a:off x="6944426" y="3873681"/>
                <a:ext cx="232193" cy="204102"/>
                <a:chOff x="-3030525" y="3973150"/>
                <a:chExt cx="293025" cy="257575"/>
              </a:xfrm>
            </p:grpSpPr>
            <p:sp>
              <p:nvSpPr>
                <p:cNvPr id="760" name="Google Shape;760;g2c73e656733_0_399"/>
                <p:cNvSpPr/>
                <p:nvPr/>
              </p:nvSpPr>
              <p:spPr>
                <a:xfrm>
                  <a:off x="-3029750" y="3973150"/>
                  <a:ext cx="292250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0" h="2742" extrusionOk="0">
                      <a:moveTo>
                        <a:pt x="1702" y="1355"/>
                      </a:moveTo>
                      <a:cubicBezTo>
                        <a:pt x="1891" y="1355"/>
                        <a:pt x="2049" y="1513"/>
                        <a:pt x="2049" y="1702"/>
                      </a:cubicBezTo>
                      <a:cubicBezTo>
                        <a:pt x="2049" y="1922"/>
                        <a:pt x="1891" y="2080"/>
                        <a:pt x="1702" y="2080"/>
                      </a:cubicBezTo>
                      <a:cubicBezTo>
                        <a:pt x="1513" y="2080"/>
                        <a:pt x="1356" y="1922"/>
                        <a:pt x="1356" y="1702"/>
                      </a:cubicBezTo>
                      <a:cubicBezTo>
                        <a:pt x="1356" y="1513"/>
                        <a:pt x="1513" y="1355"/>
                        <a:pt x="1702" y="1355"/>
                      </a:cubicBezTo>
                      <a:close/>
                      <a:moveTo>
                        <a:pt x="3088" y="1355"/>
                      </a:moveTo>
                      <a:cubicBezTo>
                        <a:pt x="3277" y="1355"/>
                        <a:pt x="3435" y="1513"/>
                        <a:pt x="3435" y="1702"/>
                      </a:cubicBezTo>
                      <a:cubicBezTo>
                        <a:pt x="3435" y="1922"/>
                        <a:pt x="3277" y="2080"/>
                        <a:pt x="3088" y="2080"/>
                      </a:cubicBezTo>
                      <a:cubicBezTo>
                        <a:pt x="2868" y="2080"/>
                        <a:pt x="2710" y="1922"/>
                        <a:pt x="2710" y="1702"/>
                      </a:cubicBezTo>
                      <a:cubicBezTo>
                        <a:pt x="2710" y="1513"/>
                        <a:pt x="2868" y="1355"/>
                        <a:pt x="3088" y="1355"/>
                      </a:cubicBezTo>
                      <a:close/>
                      <a:moveTo>
                        <a:pt x="9925" y="1387"/>
                      </a:moveTo>
                      <a:cubicBezTo>
                        <a:pt x="10366" y="1387"/>
                        <a:pt x="10366" y="2080"/>
                        <a:pt x="9925" y="2080"/>
                      </a:cubicBezTo>
                      <a:lnTo>
                        <a:pt x="5829" y="2080"/>
                      </a:lnTo>
                      <a:cubicBezTo>
                        <a:pt x="5388" y="2080"/>
                        <a:pt x="5357" y="1387"/>
                        <a:pt x="5829" y="1387"/>
                      </a:cubicBezTo>
                      <a:close/>
                      <a:moveTo>
                        <a:pt x="1041" y="1"/>
                      </a:moveTo>
                      <a:cubicBezTo>
                        <a:pt x="473" y="1"/>
                        <a:pt x="1" y="473"/>
                        <a:pt x="1" y="1040"/>
                      </a:cubicBezTo>
                      <a:lnTo>
                        <a:pt x="1" y="2741"/>
                      </a:lnTo>
                      <a:lnTo>
                        <a:pt x="11689" y="2741"/>
                      </a:lnTo>
                      <a:lnTo>
                        <a:pt x="11689" y="1040"/>
                      </a:lnTo>
                      <a:cubicBezTo>
                        <a:pt x="11658" y="505"/>
                        <a:pt x="11248" y="1"/>
                        <a:pt x="106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761" name="Google Shape;761;g2c73e656733_0_399"/>
                <p:cNvSpPr/>
                <p:nvPr/>
              </p:nvSpPr>
              <p:spPr>
                <a:xfrm>
                  <a:off x="-3030525" y="4059000"/>
                  <a:ext cx="292225" cy="1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9" h="6869" extrusionOk="0">
                      <a:moveTo>
                        <a:pt x="3773" y="1366"/>
                      </a:moveTo>
                      <a:cubicBezTo>
                        <a:pt x="4065" y="1366"/>
                        <a:pt x="4260" y="1775"/>
                        <a:pt x="3970" y="1985"/>
                      </a:cubicBezTo>
                      <a:lnTo>
                        <a:pt x="2363" y="3088"/>
                      </a:lnTo>
                      <a:lnTo>
                        <a:pt x="3970" y="4191"/>
                      </a:lnTo>
                      <a:cubicBezTo>
                        <a:pt x="4252" y="4370"/>
                        <a:pt x="4075" y="4801"/>
                        <a:pt x="3795" y="4801"/>
                      </a:cubicBezTo>
                      <a:cubicBezTo>
                        <a:pt x="3731" y="4801"/>
                        <a:pt x="3662" y="4779"/>
                        <a:pt x="3592" y="4726"/>
                      </a:cubicBezTo>
                      <a:lnTo>
                        <a:pt x="1544" y="3372"/>
                      </a:lnTo>
                      <a:cubicBezTo>
                        <a:pt x="1324" y="3246"/>
                        <a:pt x="1324" y="2962"/>
                        <a:pt x="1544" y="2805"/>
                      </a:cubicBezTo>
                      <a:lnTo>
                        <a:pt x="3592" y="1418"/>
                      </a:lnTo>
                      <a:cubicBezTo>
                        <a:pt x="3654" y="1382"/>
                        <a:pt x="3715" y="1366"/>
                        <a:pt x="3773" y="1366"/>
                      </a:cubicBezTo>
                      <a:close/>
                      <a:moveTo>
                        <a:pt x="7912" y="1407"/>
                      </a:moveTo>
                      <a:cubicBezTo>
                        <a:pt x="7979" y="1407"/>
                        <a:pt x="8053" y="1429"/>
                        <a:pt x="8129" y="1481"/>
                      </a:cubicBezTo>
                      <a:lnTo>
                        <a:pt x="10145" y="2836"/>
                      </a:lnTo>
                      <a:cubicBezTo>
                        <a:pt x="10366" y="2962"/>
                        <a:pt x="10366" y="3277"/>
                        <a:pt x="10145" y="3403"/>
                      </a:cubicBezTo>
                      <a:lnTo>
                        <a:pt x="8129" y="4789"/>
                      </a:lnTo>
                      <a:cubicBezTo>
                        <a:pt x="8061" y="4826"/>
                        <a:pt x="7996" y="4841"/>
                        <a:pt x="7935" y="4841"/>
                      </a:cubicBezTo>
                      <a:cubicBezTo>
                        <a:pt x="7624" y="4841"/>
                        <a:pt x="7430" y="4433"/>
                        <a:pt x="7719" y="4222"/>
                      </a:cubicBezTo>
                      <a:lnTo>
                        <a:pt x="9326" y="3120"/>
                      </a:lnTo>
                      <a:lnTo>
                        <a:pt x="7719" y="2017"/>
                      </a:lnTo>
                      <a:cubicBezTo>
                        <a:pt x="7437" y="1837"/>
                        <a:pt x="7615" y="1407"/>
                        <a:pt x="7912" y="1407"/>
                      </a:cubicBezTo>
                      <a:close/>
                      <a:moveTo>
                        <a:pt x="6515" y="714"/>
                      </a:moveTo>
                      <a:cubicBezTo>
                        <a:pt x="6728" y="714"/>
                        <a:pt x="6948" y="909"/>
                        <a:pt x="6868" y="1166"/>
                      </a:cubicBezTo>
                      <a:lnTo>
                        <a:pt x="5482" y="5262"/>
                      </a:lnTo>
                      <a:cubicBezTo>
                        <a:pt x="5434" y="5420"/>
                        <a:pt x="5306" y="5489"/>
                        <a:pt x="5176" y="5489"/>
                      </a:cubicBezTo>
                      <a:cubicBezTo>
                        <a:pt x="4968" y="5489"/>
                        <a:pt x="4755" y="5313"/>
                        <a:pt x="4852" y="5041"/>
                      </a:cubicBezTo>
                      <a:lnTo>
                        <a:pt x="6207" y="946"/>
                      </a:lnTo>
                      <a:cubicBezTo>
                        <a:pt x="6265" y="782"/>
                        <a:pt x="6389" y="714"/>
                        <a:pt x="6515" y="714"/>
                      </a:cubicBezTo>
                      <a:close/>
                      <a:moveTo>
                        <a:pt x="0" y="1"/>
                      </a:moveTo>
                      <a:lnTo>
                        <a:pt x="0" y="5829"/>
                      </a:lnTo>
                      <a:lnTo>
                        <a:pt x="32" y="5829"/>
                      </a:lnTo>
                      <a:cubicBezTo>
                        <a:pt x="32" y="6396"/>
                        <a:pt x="504" y="6869"/>
                        <a:pt x="1072" y="6869"/>
                      </a:cubicBezTo>
                      <a:lnTo>
                        <a:pt x="10681" y="6869"/>
                      </a:lnTo>
                      <a:cubicBezTo>
                        <a:pt x="11216" y="6869"/>
                        <a:pt x="11689" y="6396"/>
                        <a:pt x="11689" y="5829"/>
                      </a:cubicBezTo>
                      <a:lnTo>
                        <a:pt x="1168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762" name="Google Shape;762;g2c73e656733_0_399"/>
          <p:cNvGrpSpPr/>
          <p:nvPr/>
        </p:nvGrpSpPr>
        <p:grpSpPr>
          <a:xfrm>
            <a:off x="1627243" y="1934372"/>
            <a:ext cx="3941250" cy="768275"/>
            <a:chOff x="3235063" y="1992438"/>
            <a:chExt cx="3941250" cy="768275"/>
          </a:xfrm>
        </p:grpSpPr>
        <p:sp>
          <p:nvSpPr>
            <p:cNvPr id="763" name="Google Shape;763;g2c73e656733_0_399"/>
            <p:cNvSpPr/>
            <p:nvPr/>
          </p:nvSpPr>
          <p:spPr>
            <a:xfrm>
              <a:off x="3497888" y="2349913"/>
              <a:ext cx="531050" cy="97975"/>
            </a:xfrm>
            <a:custGeom>
              <a:avLst/>
              <a:gdLst/>
              <a:ahLst/>
              <a:cxnLst/>
              <a:rect l="l" t="t" r="r" b="b"/>
              <a:pathLst>
                <a:path w="21242" h="3919" extrusionOk="0">
                  <a:moveTo>
                    <a:pt x="9061" y="1"/>
                  </a:moveTo>
                  <a:lnTo>
                    <a:pt x="1" y="3216"/>
                  </a:lnTo>
                  <a:lnTo>
                    <a:pt x="239" y="3918"/>
                  </a:lnTo>
                  <a:lnTo>
                    <a:pt x="9192" y="751"/>
                  </a:lnTo>
                  <a:lnTo>
                    <a:pt x="21242" y="751"/>
                  </a:lnTo>
                  <a:lnTo>
                    <a:pt x="21242" y="1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4" name="Google Shape;764;g2c73e656733_0_399"/>
            <p:cNvSpPr/>
            <p:nvPr/>
          </p:nvSpPr>
          <p:spPr>
            <a:xfrm>
              <a:off x="3235063" y="2047513"/>
              <a:ext cx="370000" cy="713200"/>
            </a:xfrm>
            <a:custGeom>
              <a:avLst/>
              <a:gdLst/>
              <a:ahLst/>
              <a:cxnLst/>
              <a:rect l="l" t="t" r="r" b="b"/>
              <a:pathLst>
                <a:path w="14800" h="28528" extrusionOk="0">
                  <a:moveTo>
                    <a:pt x="13431" y="18086"/>
                  </a:moveTo>
                  <a:cubicBezTo>
                    <a:pt x="12514" y="14633"/>
                    <a:pt x="11145" y="11371"/>
                    <a:pt x="9395" y="8346"/>
                  </a:cubicBezTo>
                  <a:cubicBezTo>
                    <a:pt x="7621" y="5287"/>
                    <a:pt x="5466" y="2489"/>
                    <a:pt x="2977" y="0"/>
                  </a:cubicBezTo>
                  <a:lnTo>
                    <a:pt x="1" y="2977"/>
                  </a:lnTo>
                  <a:cubicBezTo>
                    <a:pt x="2227" y="5203"/>
                    <a:pt x="4156" y="7715"/>
                    <a:pt x="5739" y="10466"/>
                  </a:cubicBezTo>
                  <a:cubicBezTo>
                    <a:pt x="7311" y="13168"/>
                    <a:pt x="8525" y="16085"/>
                    <a:pt x="9359" y="19169"/>
                  </a:cubicBezTo>
                  <a:cubicBezTo>
                    <a:pt x="10157" y="22158"/>
                    <a:pt x="10573" y="25289"/>
                    <a:pt x="10573" y="28527"/>
                  </a:cubicBezTo>
                  <a:lnTo>
                    <a:pt x="14800" y="28527"/>
                  </a:lnTo>
                  <a:cubicBezTo>
                    <a:pt x="14800" y="24908"/>
                    <a:pt x="14324" y="21408"/>
                    <a:pt x="13431" y="18086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5" name="Google Shape;765;g2c73e656733_0_399"/>
            <p:cNvSpPr/>
            <p:nvPr/>
          </p:nvSpPr>
          <p:spPr>
            <a:xfrm>
              <a:off x="3392813" y="2318063"/>
              <a:ext cx="213750" cy="213750"/>
            </a:xfrm>
            <a:custGeom>
              <a:avLst/>
              <a:gdLst/>
              <a:ahLst/>
              <a:cxnLst/>
              <a:rect l="l" t="t" r="r" b="b"/>
              <a:pathLst>
                <a:path w="8550" h="8550" extrusionOk="0">
                  <a:moveTo>
                    <a:pt x="4275" y="1"/>
                  </a:moveTo>
                  <a:cubicBezTo>
                    <a:pt x="1918" y="1"/>
                    <a:pt x="1" y="1918"/>
                    <a:pt x="1" y="4275"/>
                  </a:cubicBezTo>
                  <a:cubicBezTo>
                    <a:pt x="1" y="6633"/>
                    <a:pt x="1918" y="8550"/>
                    <a:pt x="4275" y="8550"/>
                  </a:cubicBezTo>
                  <a:cubicBezTo>
                    <a:pt x="6645" y="8550"/>
                    <a:pt x="8550" y="6633"/>
                    <a:pt x="8550" y="4275"/>
                  </a:cubicBezTo>
                  <a:cubicBezTo>
                    <a:pt x="8550" y="1918"/>
                    <a:pt x="664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6" name="Google Shape;766;g2c73e656733_0_399"/>
            <p:cNvSpPr/>
            <p:nvPr/>
          </p:nvSpPr>
          <p:spPr>
            <a:xfrm>
              <a:off x="3442838" y="2368088"/>
              <a:ext cx="113725" cy="113725"/>
            </a:xfrm>
            <a:custGeom>
              <a:avLst/>
              <a:gdLst/>
              <a:ahLst/>
              <a:cxnLst/>
              <a:rect l="l" t="t" r="r" b="b"/>
              <a:pathLst>
                <a:path w="4549" h="4549" extrusionOk="0">
                  <a:moveTo>
                    <a:pt x="4548" y="2274"/>
                  </a:moveTo>
                  <a:cubicBezTo>
                    <a:pt x="4548" y="3524"/>
                    <a:pt x="3524" y="4548"/>
                    <a:pt x="2274" y="4548"/>
                  </a:cubicBezTo>
                  <a:cubicBezTo>
                    <a:pt x="1024" y="4548"/>
                    <a:pt x="0" y="3524"/>
                    <a:pt x="0" y="2274"/>
                  </a:cubicBezTo>
                  <a:cubicBezTo>
                    <a:pt x="0" y="1024"/>
                    <a:pt x="1024" y="0"/>
                    <a:pt x="2274" y="0"/>
                  </a:cubicBezTo>
                  <a:cubicBezTo>
                    <a:pt x="3524" y="0"/>
                    <a:pt x="4548" y="1024"/>
                    <a:pt x="4548" y="2274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67" name="Google Shape;767;g2c73e656733_0_399"/>
            <p:cNvGrpSpPr/>
            <p:nvPr/>
          </p:nvGrpSpPr>
          <p:grpSpPr>
            <a:xfrm>
              <a:off x="4159888" y="1992438"/>
              <a:ext cx="3016425" cy="735225"/>
              <a:chOff x="4159888" y="2005238"/>
              <a:chExt cx="3016425" cy="735225"/>
            </a:xfrm>
          </p:grpSpPr>
          <p:sp>
            <p:nvSpPr>
              <p:cNvPr id="768" name="Google Shape;768;g2c73e656733_0_399"/>
              <p:cNvSpPr/>
              <p:nvPr/>
            </p:nvSpPr>
            <p:spPr>
              <a:xfrm>
                <a:off x="4417938" y="2005238"/>
                <a:ext cx="735250" cy="7352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09" extrusionOk="0">
                    <a:moveTo>
                      <a:pt x="14705" y="0"/>
                    </a:moveTo>
                    <a:cubicBezTo>
                      <a:pt x="6585" y="0"/>
                      <a:pt x="1" y="6585"/>
                      <a:pt x="1" y="14705"/>
                    </a:cubicBezTo>
                    <a:cubicBezTo>
                      <a:pt x="1" y="22825"/>
                      <a:pt x="6585" y="29409"/>
                      <a:pt x="14705" y="29409"/>
                    </a:cubicBezTo>
                    <a:cubicBezTo>
                      <a:pt x="22825" y="29409"/>
                      <a:pt x="29409" y="22825"/>
                      <a:pt x="29409" y="14705"/>
                    </a:cubicBezTo>
                    <a:cubicBezTo>
                      <a:pt x="29409" y="6585"/>
                      <a:pt x="22825" y="0"/>
                      <a:pt x="14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69" name="Google Shape;769;g2c73e656733_0_399"/>
              <p:cNvSpPr/>
              <p:nvPr/>
            </p:nvSpPr>
            <p:spPr>
              <a:xfrm>
                <a:off x="4453063" y="2040213"/>
                <a:ext cx="665000" cy="665275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1" extrusionOk="0">
                    <a:moveTo>
                      <a:pt x="13300" y="26611"/>
                    </a:moveTo>
                    <a:cubicBezTo>
                      <a:pt x="5966" y="26611"/>
                      <a:pt x="1" y="20646"/>
                      <a:pt x="1" y="13312"/>
                    </a:cubicBezTo>
                    <a:cubicBezTo>
                      <a:pt x="1" y="5966"/>
                      <a:pt x="5966" y="1"/>
                      <a:pt x="13300" y="1"/>
                    </a:cubicBezTo>
                    <a:cubicBezTo>
                      <a:pt x="20634" y="1"/>
                      <a:pt x="26599" y="5966"/>
                      <a:pt x="26599" y="13312"/>
                    </a:cubicBezTo>
                    <a:cubicBezTo>
                      <a:pt x="26599" y="20646"/>
                      <a:pt x="20634" y="26611"/>
                      <a:pt x="13300" y="26611"/>
                    </a:cubicBezTo>
                    <a:close/>
                    <a:moveTo>
                      <a:pt x="13300" y="453"/>
                    </a:moveTo>
                    <a:cubicBezTo>
                      <a:pt x="6216" y="453"/>
                      <a:pt x="453" y="6227"/>
                      <a:pt x="453" y="13312"/>
                    </a:cubicBezTo>
                    <a:cubicBezTo>
                      <a:pt x="453" y="20396"/>
                      <a:pt x="6216" y="26159"/>
                      <a:pt x="13300" y="26159"/>
                    </a:cubicBezTo>
                    <a:cubicBezTo>
                      <a:pt x="20384" y="26159"/>
                      <a:pt x="26147" y="20396"/>
                      <a:pt x="26147" y="13312"/>
                    </a:cubicBezTo>
                    <a:cubicBezTo>
                      <a:pt x="26147" y="6227"/>
                      <a:pt x="20384" y="453"/>
                      <a:pt x="13300" y="453"/>
                    </a:cubicBezTo>
                    <a:close/>
                  </a:path>
                </a:pathLst>
              </a:custGeom>
              <a:solidFill>
                <a:srgbClr val="FCDF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70" name="Google Shape;770;g2c73e656733_0_399"/>
              <p:cNvSpPr/>
              <p:nvPr/>
            </p:nvSpPr>
            <p:spPr>
              <a:xfrm>
                <a:off x="4159888" y="2079938"/>
                <a:ext cx="927525" cy="585825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3" extrusionOk="0">
                    <a:moveTo>
                      <a:pt x="25539" y="251"/>
                    </a:moveTo>
                    <a:cubicBezTo>
                      <a:pt x="19872" y="1"/>
                      <a:pt x="15050" y="3835"/>
                      <a:pt x="13764" y="9062"/>
                    </a:cubicBezTo>
                    <a:cubicBezTo>
                      <a:pt x="13597" y="9740"/>
                      <a:pt x="12978" y="10205"/>
                      <a:pt x="12288" y="10205"/>
                    </a:cubicBezTo>
                    <a:lnTo>
                      <a:pt x="6263" y="10205"/>
                    </a:lnTo>
                    <a:cubicBezTo>
                      <a:pt x="5811" y="10205"/>
                      <a:pt x="5453" y="9847"/>
                      <a:pt x="5453" y="9395"/>
                    </a:cubicBezTo>
                    <a:lnTo>
                      <a:pt x="5453" y="6871"/>
                    </a:lnTo>
                    <a:cubicBezTo>
                      <a:pt x="5453" y="6561"/>
                      <a:pt x="5084" y="6395"/>
                      <a:pt x="4858" y="6621"/>
                    </a:cubicBezTo>
                    <a:lnTo>
                      <a:pt x="441" y="11038"/>
                    </a:lnTo>
                    <a:cubicBezTo>
                      <a:pt x="0" y="11478"/>
                      <a:pt x="0" y="12181"/>
                      <a:pt x="441" y="12621"/>
                    </a:cubicBezTo>
                    <a:lnTo>
                      <a:pt x="4858" y="17039"/>
                    </a:lnTo>
                    <a:cubicBezTo>
                      <a:pt x="5084" y="17265"/>
                      <a:pt x="5453" y="17110"/>
                      <a:pt x="5453" y="16801"/>
                    </a:cubicBezTo>
                    <a:lnTo>
                      <a:pt x="5453" y="14265"/>
                    </a:lnTo>
                    <a:cubicBezTo>
                      <a:pt x="5453" y="13824"/>
                      <a:pt x="5811" y="13455"/>
                      <a:pt x="6263" y="13455"/>
                    </a:cubicBezTo>
                    <a:lnTo>
                      <a:pt x="12288" y="13455"/>
                    </a:lnTo>
                    <a:cubicBezTo>
                      <a:pt x="13002" y="13455"/>
                      <a:pt x="13609" y="13943"/>
                      <a:pt x="13776" y="14634"/>
                    </a:cubicBezTo>
                    <a:cubicBezTo>
                      <a:pt x="15026" y="19682"/>
                      <a:pt x="19586" y="23432"/>
                      <a:pt x="25027" y="23432"/>
                    </a:cubicBezTo>
                    <a:cubicBezTo>
                      <a:pt x="31730" y="23432"/>
                      <a:pt x="37100" y="17753"/>
                      <a:pt x="36588" y="10943"/>
                    </a:cubicBezTo>
                    <a:cubicBezTo>
                      <a:pt x="36160" y="5132"/>
                      <a:pt x="31373" y="501"/>
                      <a:pt x="25539" y="25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71" name="Google Shape;771;g2c73e656733_0_399"/>
              <p:cNvSpPr/>
              <p:nvPr/>
            </p:nvSpPr>
            <p:spPr>
              <a:xfrm>
                <a:off x="5000163" y="2098250"/>
                <a:ext cx="1679400" cy="549200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68" extrusionOk="0">
                    <a:moveTo>
                      <a:pt x="8799" y="0"/>
                    </a:moveTo>
                    <a:cubicBezTo>
                      <a:pt x="7942" y="0"/>
                      <a:pt x="7144" y="405"/>
                      <a:pt x="6644" y="1108"/>
                    </a:cubicBezTo>
                    <a:lnTo>
                      <a:pt x="608" y="9549"/>
                    </a:lnTo>
                    <a:cubicBezTo>
                      <a:pt x="1" y="10406"/>
                      <a:pt x="1" y="11549"/>
                      <a:pt x="608" y="12407"/>
                    </a:cubicBezTo>
                    <a:lnTo>
                      <a:pt x="6644" y="20848"/>
                    </a:lnTo>
                    <a:cubicBezTo>
                      <a:pt x="7144" y="21551"/>
                      <a:pt x="7942" y="21967"/>
                      <a:pt x="8799" y="21967"/>
                    </a:cubicBezTo>
                    <a:lnTo>
                      <a:pt x="56198" y="21967"/>
                    </a:lnTo>
                    <a:cubicBezTo>
                      <a:pt x="62258" y="21967"/>
                      <a:pt x="67176" y="17050"/>
                      <a:pt x="67176" y="10978"/>
                    </a:cubicBezTo>
                    <a:cubicBezTo>
                      <a:pt x="67176" y="4918"/>
                      <a:pt x="62258" y="0"/>
                      <a:pt x="56198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1200" b="0" i="0" u="none" strike="noStrike" cap="none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Захист прав інтелектуальної власності</a:t>
                </a:r>
                <a:endParaRPr sz="1200" b="0" i="0" u="none" strike="noStrike" cap="non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72" name="Google Shape;772;g2c73e656733_0_399"/>
              <p:cNvSpPr txBox="1"/>
              <p:nvPr/>
            </p:nvSpPr>
            <p:spPr>
              <a:xfrm>
                <a:off x="4526363" y="2187900"/>
                <a:ext cx="5184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773" name="Google Shape;773;g2c73e656733_0_399"/>
              <p:cNvGrpSpPr/>
              <p:nvPr/>
            </p:nvGrpSpPr>
            <p:grpSpPr>
              <a:xfrm>
                <a:off x="6944734" y="2241453"/>
                <a:ext cx="231579" cy="230945"/>
                <a:chOff x="-2671375" y="3577354"/>
                <a:chExt cx="292250" cy="291450"/>
              </a:xfrm>
            </p:grpSpPr>
            <p:sp>
              <p:nvSpPr>
                <p:cNvPr id="774" name="Google Shape;774;g2c73e656733_0_399"/>
                <p:cNvSpPr/>
                <p:nvPr/>
              </p:nvSpPr>
              <p:spPr>
                <a:xfrm>
                  <a:off x="-2654050" y="3577354"/>
                  <a:ext cx="260725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9" h="2049" extrusionOk="0">
                      <a:moveTo>
                        <a:pt x="1513" y="1"/>
                      </a:moveTo>
                      <a:cubicBezTo>
                        <a:pt x="1072" y="1"/>
                        <a:pt x="725" y="253"/>
                        <a:pt x="568" y="631"/>
                      </a:cubicBezTo>
                      <a:lnTo>
                        <a:pt x="1" y="2049"/>
                      </a:lnTo>
                      <a:lnTo>
                        <a:pt x="10429" y="2049"/>
                      </a:lnTo>
                      <a:lnTo>
                        <a:pt x="9830" y="631"/>
                      </a:lnTo>
                      <a:cubicBezTo>
                        <a:pt x="9673" y="253"/>
                        <a:pt x="9263" y="1"/>
                        <a:pt x="8885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775" name="Google Shape;775;g2c73e656733_0_399"/>
                <p:cNvSpPr/>
                <p:nvPr/>
              </p:nvSpPr>
              <p:spPr>
                <a:xfrm>
                  <a:off x="-2671375" y="3647454"/>
                  <a:ext cx="292250" cy="2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0" h="8854" extrusionOk="0">
                      <a:moveTo>
                        <a:pt x="1733" y="1324"/>
                      </a:moveTo>
                      <a:cubicBezTo>
                        <a:pt x="1922" y="1324"/>
                        <a:pt x="2080" y="1481"/>
                        <a:pt x="2080" y="1702"/>
                      </a:cubicBezTo>
                      <a:cubicBezTo>
                        <a:pt x="2080" y="1891"/>
                        <a:pt x="1922" y="2049"/>
                        <a:pt x="1733" y="2049"/>
                      </a:cubicBezTo>
                      <a:cubicBezTo>
                        <a:pt x="1544" y="2049"/>
                        <a:pt x="1387" y="1891"/>
                        <a:pt x="1387" y="1702"/>
                      </a:cubicBezTo>
                      <a:cubicBezTo>
                        <a:pt x="1387" y="1481"/>
                        <a:pt x="1544" y="1324"/>
                        <a:pt x="1733" y="1324"/>
                      </a:cubicBezTo>
                      <a:close/>
                      <a:moveTo>
                        <a:pt x="10019" y="1387"/>
                      </a:moveTo>
                      <a:cubicBezTo>
                        <a:pt x="10492" y="1387"/>
                        <a:pt x="10492" y="2049"/>
                        <a:pt x="10019" y="2049"/>
                      </a:cubicBezTo>
                      <a:lnTo>
                        <a:pt x="3781" y="2049"/>
                      </a:lnTo>
                      <a:cubicBezTo>
                        <a:pt x="3340" y="2049"/>
                        <a:pt x="3309" y="1387"/>
                        <a:pt x="3781" y="1387"/>
                      </a:cubicBezTo>
                      <a:close/>
                      <a:moveTo>
                        <a:pt x="1733" y="4096"/>
                      </a:moveTo>
                      <a:cubicBezTo>
                        <a:pt x="1922" y="4096"/>
                        <a:pt x="2080" y="4254"/>
                        <a:pt x="2080" y="4443"/>
                      </a:cubicBezTo>
                      <a:cubicBezTo>
                        <a:pt x="2080" y="4632"/>
                        <a:pt x="1922" y="4789"/>
                        <a:pt x="1733" y="4789"/>
                      </a:cubicBezTo>
                      <a:cubicBezTo>
                        <a:pt x="1544" y="4789"/>
                        <a:pt x="1387" y="4632"/>
                        <a:pt x="1387" y="4443"/>
                      </a:cubicBezTo>
                      <a:cubicBezTo>
                        <a:pt x="1387" y="4254"/>
                        <a:pt x="1544" y="4096"/>
                        <a:pt x="1733" y="4096"/>
                      </a:cubicBezTo>
                      <a:close/>
                      <a:moveTo>
                        <a:pt x="10050" y="4127"/>
                      </a:moveTo>
                      <a:cubicBezTo>
                        <a:pt x="10492" y="4127"/>
                        <a:pt x="10481" y="4789"/>
                        <a:pt x="10019" y="4789"/>
                      </a:cubicBezTo>
                      <a:lnTo>
                        <a:pt x="3781" y="4789"/>
                      </a:lnTo>
                      <a:cubicBezTo>
                        <a:pt x="3340" y="4789"/>
                        <a:pt x="3309" y="4128"/>
                        <a:pt x="3781" y="4128"/>
                      </a:cubicBezTo>
                      <a:lnTo>
                        <a:pt x="10019" y="4128"/>
                      </a:lnTo>
                      <a:cubicBezTo>
                        <a:pt x="10030" y="4127"/>
                        <a:pt x="10040" y="4127"/>
                        <a:pt x="10050" y="4127"/>
                      </a:cubicBezTo>
                      <a:close/>
                      <a:moveTo>
                        <a:pt x="1733" y="6806"/>
                      </a:moveTo>
                      <a:cubicBezTo>
                        <a:pt x="1922" y="6806"/>
                        <a:pt x="2080" y="6963"/>
                        <a:pt x="2080" y="7152"/>
                      </a:cubicBezTo>
                      <a:cubicBezTo>
                        <a:pt x="2080" y="7373"/>
                        <a:pt x="1922" y="7499"/>
                        <a:pt x="1733" y="7499"/>
                      </a:cubicBezTo>
                      <a:cubicBezTo>
                        <a:pt x="1544" y="7499"/>
                        <a:pt x="1387" y="7373"/>
                        <a:pt x="1387" y="7152"/>
                      </a:cubicBezTo>
                      <a:cubicBezTo>
                        <a:pt x="1387" y="6963"/>
                        <a:pt x="1544" y="6806"/>
                        <a:pt x="1733" y="6806"/>
                      </a:cubicBezTo>
                      <a:close/>
                      <a:moveTo>
                        <a:pt x="10019" y="6837"/>
                      </a:moveTo>
                      <a:cubicBezTo>
                        <a:pt x="10492" y="6837"/>
                        <a:pt x="10492" y="7499"/>
                        <a:pt x="10019" y="7499"/>
                      </a:cubicBezTo>
                      <a:lnTo>
                        <a:pt x="3781" y="7499"/>
                      </a:lnTo>
                      <a:cubicBezTo>
                        <a:pt x="3340" y="7499"/>
                        <a:pt x="3309" y="6837"/>
                        <a:pt x="3781" y="6837"/>
                      </a:cubicBezTo>
                      <a:close/>
                      <a:moveTo>
                        <a:pt x="379" y="1"/>
                      </a:moveTo>
                      <a:lnTo>
                        <a:pt x="95" y="631"/>
                      </a:lnTo>
                      <a:cubicBezTo>
                        <a:pt x="64" y="757"/>
                        <a:pt x="1" y="883"/>
                        <a:pt x="1" y="1009"/>
                      </a:cubicBezTo>
                      <a:lnTo>
                        <a:pt x="1" y="2395"/>
                      </a:lnTo>
                      <a:cubicBezTo>
                        <a:pt x="1" y="2679"/>
                        <a:pt x="127" y="2899"/>
                        <a:pt x="284" y="3057"/>
                      </a:cubicBezTo>
                      <a:cubicBezTo>
                        <a:pt x="127" y="3246"/>
                        <a:pt x="1" y="3498"/>
                        <a:pt x="1" y="3718"/>
                      </a:cubicBezTo>
                      <a:lnTo>
                        <a:pt x="1" y="5104"/>
                      </a:lnTo>
                      <a:cubicBezTo>
                        <a:pt x="1" y="5388"/>
                        <a:pt x="127" y="5609"/>
                        <a:pt x="284" y="5766"/>
                      </a:cubicBezTo>
                      <a:cubicBezTo>
                        <a:pt x="127" y="5987"/>
                        <a:pt x="1" y="6207"/>
                        <a:pt x="1" y="6459"/>
                      </a:cubicBezTo>
                      <a:lnTo>
                        <a:pt x="1" y="7814"/>
                      </a:lnTo>
                      <a:cubicBezTo>
                        <a:pt x="1" y="8381"/>
                        <a:pt x="473" y="8854"/>
                        <a:pt x="1040" y="8854"/>
                      </a:cubicBezTo>
                      <a:lnTo>
                        <a:pt x="10649" y="8854"/>
                      </a:lnTo>
                      <a:cubicBezTo>
                        <a:pt x="11185" y="8854"/>
                        <a:pt x="11658" y="8381"/>
                        <a:pt x="11658" y="7814"/>
                      </a:cubicBezTo>
                      <a:lnTo>
                        <a:pt x="11658" y="6459"/>
                      </a:lnTo>
                      <a:cubicBezTo>
                        <a:pt x="11658" y="6176"/>
                        <a:pt x="11563" y="5924"/>
                        <a:pt x="11405" y="5766"/>
                      </a:cubicBezTo>
                      <a:cubicBezTo>
                        <a:pt x="11563" y="5577"/>
                        <a:pt x="11658" y="5357"/>
                        <a:pt x="11658" y="5104"/>
                      </a:cubicBezTo>
                      <a:lnTo>
                        <a:pt x="11658" y="3718"/>
                      </a:lnTo>
                      <a:cubicBezTo>
                        <a:pt x="11658" y="3466"/>
                        <a:pt x="11563" y="3214"/>
                        <a:pt x="11405" y="3057"/>
                      </a:cubicBezTo>
                      <a:cubicBezTo>
                        <a:pt x="11563" y="2868"/>
                        <a:pt x="11658" y="2616"/>
                        <a:pt x="11658" y="2395"/>
                      </a:cubicBezTo>
                      <a:lnTo>
                        <a:pt x="11658" y="1009"/>
                      </a:lnTo>
                      <a:lnTo>
                        <a:pt x="11689" y="1009"/>
                      </a:lnTo>
                      <a:cubicBezTo>
                        <a:pt x="11689" y="883"/>
                        <a:pt x="11658" y="757"/>
                        <a:pt x="11626" y="631"/>
                      </a:cubicBezTo>
                      <a:lnTo>
                        <a:pt x="11342" y="1"/>
                      </a:ln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776" name="Google Shape;776;g2c73e656733_0_399"/>
          <p:cNvGrpSpPr/>
          <p:nvPr/>
        </p:nvGrpSpPr>
        <p:grpSpPr>
          <a:xfrm>
            <a:off x="283318" y="1997172"/>
            <a:ext cx="1410625" cy="1410925"/>
            <a:chOff x="1891138" y="2055238"/>
            <a:chExt cx="1410625" cy="1410925"/>
          </a:xfrm>
        </p:grpSpPr>
        <p:sp>
          <p:nvSpPr>
            <p:cNvPr id="777" name="Google Shape;777;g2c73e656733_0_399"/>
            <p:cNvSpPr/>
            <p:nvPr/>
          </p:nvSpPr>
          <p:spPr>
            <a:xfrm>
              <a:off x="1891138" y="2055238"/>
              <a:ext cx="1410625" cy="1410925"/>
            </a:xfrm>
            <a:custGeom>
              <a:avLst/>
              <a:gdLst/>
              <a:ahLst/>
              <a:cxnLst/>
              <a:rect l="l" t="t" r="r" b="b"/>
              <a:pathLst>
                <a:path w="56425" h="56437" extrusionOk="0">
                  <a:moveTo>
                    <a:pt x="28219" y="1"/>
                  </a:moveTo>
                  <a:cubicBezTo>
                    <a:pt x="12633" y="1"/>
                    <a:pt x="1" y="12633"/>
                    <a:pt x="1" y="28218"/>
                  </a:cubicBezTo>
                  <a:cubicBezTo>
                    <a:pt x="1" y="43804"/>
                    <a:pt x="12633" y="56436"/>
                    <a:pt x="28219" y="56436"/>
                  </a:cubicBezTo>
                  <a:cubicBezTo>
                    <a:pt x="43792" y="56436"/>
                    <a:pt x="56425" y="43804"/>
                    <a:pt x="56425" y="28218"/>
                  </a:cubicBezTo>
                  <a:cubicBezTo>
                    <a:pt x="56425" y="12633"/>
                    <a:pt x="43792" y="1"/>
                    <a:pt x="28219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FDD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274300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400" b="0" i="0" u="none" strike="noStrike" cap="non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Маркетплейси</a:t>
              </a:r>
              <a:endPara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78" name="Google Shape;778;g2c73e656733_0_399"/>
            <p:cNvGrpSpPr/>
            <p:nvPr/>
          </p:nvGrpSpPr>
          <p:grpSpPr>
            <a:xfrm>
              <a:off x="2462210" y="2250752"/>
              <a:ext cx="307788" cy="329008"/>
              <a:chOff x="-2294737" y="3178325"/>
              <a:chExt cx="274125" cy="293025"/>
            </a:xfrm>
          </p:grpSpPr>
          <p:sp>
            <p:nvSpPr>
              <p:cNvPr id="779" name="Google Shape;779;g2c73e656733_0_399"/>
              <p:cNvSpPr/>
              <p:nvPr/>
            </p:nvSpPr>
            <p:spPr>
              <a:xfrm>
                <a:off x="-2223837" y="3229525"/>
                <a:ext cx="20322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8129" h="9673" extrusionOk="0">
                    <a:moveTo>
                      <a:pt x="2458" y="0"/>
                    </a:moveTo>
                    <a:cubicBezTo>
                      <a:pt x="2174" y="0"/>
                      <a:pt x="1954" y="221"/>
                      <a:pt x="1954" y="504"/>
                    </a:cubicBezTo>
                    <a:lnTo>
                      <a:pt x="1954" y="2836"/>
                    </a:lnTo>
                    <a:lnTo>
                      <a:pt x="1954" y="5167"/>
                    </a:lnTo>
                    <a:lnTo>
                      <a:pt x="914" y="4128"/>
                    </a:lnTo>
                    <a:cubicBezTo>
                      <a:pt x="820" y="4033"/>
                      <a:pt x="693" y="3986"/>
                      <a:pt x="567" y="3986"/>
                    </a:cubicBezTo>
                    <a:cubicBezTo>
                      <a:pt x="441" y="3986"/>
                      <a:pt x="315" y="4033"/>
                      <a:pt x="221" y="4128"/>
                    </a:cubicBezTo>
                    <a:cubicBezTo>
                      <a:pt x="0" y="4317"/>
                      <a:pt x="0" y="4632"/>
                      <a:pt x="221" y="4852"/>
                    </a:cubicBezTo>
                    <a:lnTo>
                      <a:pt x="2678" y="7310"/>
                    </a:lnTo>
                    <a:lnTo>
                      <a:pt x="2678" y="8664"/>
                    </a:lnTo>
                    <a:cubicBezTo>
                      <a:pt x="2678" y="9200"/>
                      <a:pt x="3151" y="9672"/>
                      <a:pt x="3718" y="9672"/>
                    </a:cubicBezTo>
                    <a:lnTo>
                      <a:pt x="6459" y="9672"/>
                    </a:lnTo>
                    <a:cubicBezTo>
                      <a:pt x="7026" y="9672"/>
                      <a:pt x="7499" y="9200"/>
                      <a:pt x="7499" y="8664"/>
                    </a:cubicBezTo>
                    <a:lnTo>
                      <a:pt x="7499" y="8066"/>
                    </a:lnTo>
                    <a:cubicBezTo>
                      <a:pt x="7688" y="7656"/>
                      <a:pt x="7845" y="7278"/>
                      <a:pt x="7940" y="6837"/>
                    </a:cubicBezTo>
                    <a:cubicBezTo>
                      <a:pt x="8034" y="6396"/>
                      <a:pt x="8129" y="5986"/>
                      <a:pt x="8129" y="5514"/>
                    </a:cubicBezTo>
                    <a:lnTo>
                      <a:pt x="8129" y="3308"/>
                    </a:lnTo>
                    <a:cubicBezTo>
                      <a:pt x="8129" y="3025"/>
                      <a:pt x="7877" y="2773"/>
                      <a:pt x="7625" y="2773"/>
                    </a:cubicBezTo>
                    <a:cubicBezTo>
                      <a:pt x="7341" y="2773"/>
                      <a:pt x="7089" y="3025"/>
                      <a:pt x="7089" y="3308"/>
                    </a:cubicBezTo>
                    <a:lnTo>
                      <a:pt x="7089" y="3812"/>
                    </a:lnTo>
                    <a:cubicBezTo>
                      <a:pt x="7089" y="4002"/>
                      <a:pt x="6931" y="4159"/>
                      <a:pt x="6742" y="4159"/>
                    </a:cubicBezTo>
                    <a:cubicBezTo>
                      <a:pt x="6553" y="4159"/>
                      <a:pt x="6396" y="4002"/>
                      <a:pt x="6396" y="3812"/>
                    </a:cubicBezTo>
                    <a:lnTo>
                      <a:pt x="6396" y="2615"/>
                    </a:lnTo>
                    <a:cubicBezTo>
                      <a:pt x="6396" y="2363"/>
                      <a:pt x="6144" y="2111"/>
                      <a:pt x="5892" y="2111"/>
                    </a:cubicBezTo>
                    <a:cubicBezTo>
                      <a:pt x="5608" y="2111"/>
                      <a:pt x="5356" y="2363"/>
                      <a:pt x="5356" y="2615"/>
                    </a:cubicBezTo>
                    <a:cubicBezTo>
                      <a:pt x="5357" y="2615"/>
                      <a:pt x="5358" y="2615"/>
                      <a:pt x="5359" y="2615"/>
                    </a:cubicBezTo>
                    <a:cubicBezTo>
                      <a:pt x="5418" y="2615"/>
                      <a:pt x="5419" y="3769"/>
                      <a:pt x="5419" y="3781"/>
                    </a:cubicBezTo>
                    <a:lnTo>
                      <a:pt x="5419" y="3781"/>
                    </a:lnTo>
                    <a:cubicBezTo>
                      <a:pt x="5419" y="3970"/>
                      <a:pt x="5262" y="4128"/>
                      <a:pt x="5041" y="4128"/>
                    </a:cubicBezTo>
                    <a:cubicBezTo>
                      <a:pt x="4852" y="4128"/>
                      <a:pt x="4695" y="3970"/>
                      <a:pt x="4695" y="3781"/>
                    </a:cubicBezTo>
                    <a:lnTo>
                      <a:pt x="4695" y="2584"/>
                    </a:lnTo>
                    <a:cubicBezTo>
                      <a:pt x="4695" y="2332"/>
                      <a:pt x="4474" y="2080"/>
                      <a:pt x="4191" y="2080"/>
                    </a:cubicBezTo>
                    <a:cubicBezTo>
                      <a:pt x="3907" y="2080"/>
                      <a:pt x="3686" y="2332"/>
                      <a:pt x="3686" y="2584"/>
                    </a:cubicBezTo>
                    <a:lnTo>
                      <a:pt x="3686" y="3781"/>
                    </a:lnTo>
                    <a:cubicBezTo>
                      <a:pt x="3686" y="3970"/>
                      <a:pt x="3529" y="4128"/>
                      <a:pt x="3308" y="4128"/>
                    </a:cubicBezTo>
                    <a:cubicBezTo>
                      <a:pt x="3119" y="4128"/>
                      <a:pt x="2962" y="3970"/>
                      <a:pt x="2962" y="3781"/>
                    </a:cubicBezTo>
                    <a:lnTo>
                      <a:pt x="2962" y="504"/>
                    </a:lnTo>
                    <a:cubicBezTo>
                      <a:pt x="2962" y="221"/>
                      <a:pt x="2741" y="0"/>
                      <a:pt x="2458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 w="9525" cap="flat" cmpd="sng">
                <a:solidFill>
                  <a:srgbClr val="FFDD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80" name="Google Shape;780;g2c73e656733_0_399"/>
              <p:cNvSpPr/>
              <p:nvPr/>
            </p:nvSpPr>
            <p:spPr>
              <a:xfrm>
                <a:off x="-2294737" y="3178325"/>
                <a:ext cx="241825" cy="241050"/>
              </a:xfrm>
              <a:custGeom>
                <a:avLst/>
                <a:gdLst/>
                <a:ahLst/>
                <a:cxnLst/>
                <a:rect l="l" t="t" r="r" b="b"/>
                <a:pathLst>
                  <a:path w="9673" h="9642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1733"/>
                    </a:lnTo>
                    <a:cubicBezTo>
                      <a:pt x="1" y="1922"/>
                      <a:pt x="158" y="2080"/>
                      <a:pt x="379" y="2080"/>
                    </a:cubicBezTo>
                    <a:lnTo>
                      <a:pt x="726" y="2080"/>
                    </a:lnTo>
                    <a:lnTo>
                      <a:pt x="726" y="7562"/>
                    </a:lnTo>
                    <a:lnTo>
                      <a:pt x="379" y="7562"/>
                    </a:lnTo>
                    <a:cubicBezTo>
                      <a:pt x="158" y="7562"/>
                      <a:pt x="1" y="7719"/>
                      <a:pt x="1" y="7908"/>
                    </a:cubicBezTo>
                    <a:lnTo>
                      <a:pt x="1" y="9294"/>
                    </a:lnTo>
                    <a:cubicBezTo>
                      <a:pt x="1" y="9484"/>
                      <a:pt x="158" y="9641"/>
                      <a:pt x="379" y="9641"/>
                    </a:cubicBezTo>
                    <a:lnTo>
                      <a:pt x="1734" y="9641"/>
                    </a:lnTo>
                    <a:cubicBezTo>
                      <a:pt x="1954" y="9641"/>
                      <a:pt x="2112" y="9484"/>
                      <a:pt x="2112" y="9294"/>
                    </a:cubicBezTo>
                    <a:lnTo>
                      <a:pt x="2112" y="8916"/>
                    </a:lnTo>
                    <a:lnTo>
                      <a:pt x="4160" y="8916"/>
                    </a:lnTo>
                    <a:lnTo>
                      <a:pt x="3435" y="8223"/>
                    </a:lnTo>
                    <a:lnTo>
                      <a:pt x="2112" y="8223"/>
                    </a:lnTo>
                    <a:lnTo>
                      <a:pt x="2112" y="7877"/>
                    </a:lnTo>
                    <a:cubicBezTo>
                      <a:pt x="2112" y="7688"/>
                      <a:pt x="1954" y="7530"/>
                      <a:pt x="1734" y="7530"/>
                    </a:cubicBezTo>
                    <a:lnTo>
                      <a:pt x="1387" y="7530"/>
                    </a:lnTo>
                    <a:lnTo>
                      <a:pt x="1387" y="2080"/>
                    </a:lnTo>
                    <a:lnTo>
                      <a:pt x="1734" y="2080"/>
                    </a:lnTo>
                    <a:cubicBezTo>
                      <a:pt x="1954" y="2080"/>
                      <a:pt x="2112" y="1922"/>
                      <a:pt x="2112" y="1733"/>
                    </a:cubicBezTo>
                    <a:lnTo>
                      <a:pt x="2112" y="1387"/>
                    </a:lnTo>
                    <a:lnTo>
                      <a:pt x="7562" y="1387"/>
                    </a:lnTo>
                    <a:lnTo>
                      <a:pt x="7562" y="1733"/>
                    </a:lnTo>
                    <a:cubicBezTo>
                      <a:pt x="7562" y="1922"/>
                      <a:pt x="7720" y="2080"/>
                      <a:pt x="7940" y="2080"/>
                    </a:cubicBezTo>
                    <a:lnTo>
                      <a:pt x="8287" y="2080"/>
                    </a:lnTo>
                    <a:lnTo>
                      <a:pt x="8287" y="3592"/>
                    </a:lnTo>
                    <a:cubicBezTo>
                      <a:pt x="8444" y="3498"/>
                      <a:pt x="8602" y="3466"/>
                      <a:pt x="8791" y="3466"/>
                    </a:cubicBezTo>
                    <a:cubicBezTo>
                      <a:pt x="8885" y="3466"/>
                      <a:pt x="8917" y="3466"/>
                      <a:pt x="8948" y="3498"/>
                    </a:cubicBezTo>
                    <a:lnTo>
                      <a:pt x="8948" y="2080"/>
                    </a:lnTo>
                    <a:lnTo>
                      <a:pt x="9326" y="2080"/>
                    </a:lnTo>
                    <a:cubicBezTo>
                      <a:pt x="9515" y="2080"/>
                      <a:pt x="9673" y="1922"/>
                      <a:pt x="9673" y="1733"/>
                    </a:cubicBezTo>
                    <a:lnTo>
                      <a:pt x="9673" y="347"/>
                    </a:lnTo>
                    <a:cubicBezTo>
                      <a:pt x="9673" y="158"/>
                      <a:pt x="9515" y="1"/>
                      <a:pt x="9326" y="1"/>
                    </a:cubicBezTo>
                    <a:lnTo>
                      <a:pt x="7940" y="1"/>
                    </a:lnTo>
                    <a:cubicBezTo>
                      <a:pt x="7751" y="1"/>
                      <a:pt x="7562" y="158"/>
                      <a:pt x="7562" y="347"/>
                    </a:cubicBezTo>
                    <a:lnTo>
                      <a:pt x="7562" y="694"/>
                    </a:lnTo>
                    <a:lnTo>
                      <a:pt x="2112" y="694"/>
                    </a:lnTo>
                    <a:lnTo>
                      <a:pt x="2112" y="347"/>
                    </a:lnTo>
                    <a:cubicBezTo>
                      <a:pt x="2112" y="158"/>
                      <a:pt x="1954" y="1"/>
                      <a:pt x="1734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 w="9525" cap="flat" cmpd="sng">
                <a:solidFill>
                  <a:srgbClr val="FFDD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781" name="Google Shape;781;g2c73e656733_0_399"/>
          <p:cNvSpPr/>
          <p:nvPr/>
        </p:nvSpPr>
        <p:spPr>
          <a:xfrm>
            <a:off x="5808308" y="1206189"/>
            <a:ext cx="2406076" cy="549200"/>
          </a:xfrm>
          <a:custGeom>
            <a:avLst/>
            <a:gdLst/>
            <a:ahLst/>
            <a:cxnLst/>
            <a:rect l="l" t="t" r="r" b="b"/>
            <a:pathLst>
              <a:path w="67176" h="21968" extrusionOk="0">
                <a:moveTo>
                  <a:pt x="8799" y="0"/>
                </a:moveTo>
                <a:cubicBezTo>
                  <a:pt x="7942" y="0"/>
                  <a:pt x="7144" y="405"/>
                  <a:pt x="6644" y="1108"/>
                </a:cubicBezTo>
                <a:lnTo>
                  <a:pt x="608" y="9549"/>
                </a:lnTo>
                <a:cubicBezTo>
                  <a:pt x="1" y="10406"/>
                  <a:pt x="1" y="11549"/>
                  <a:pt x="608" y="12407"/>
                </a:cubicBezTo>
                <a:lnTo>
                  <a:pt x="6644" y="20848"/>
                </a:lnTo>
                <a:cubicBezTo>
                  <a:pt x="7144" y="21551"/>
                  <a:pt x="7942" y="21967"/>
                  <a:pt x="8799" y="21967"/>
                </a:cubicBezTo>
                <a:lnTo>
                  <a:pt x="56198" y="21967"/>
                </a:lnTo>
                <a:cubicBezTo>
                  <a:pt x="62258" y="21967"/>
                  <a:pt x="67176" y="17050"/>
                  <a:pt x="67176" y="10978"/>
                </a:cubicBezTo>
                <a:cubicBezTo>
                  <a:pt x="67176" y="4918"/>
                  <a:pt x="62258" y="0"/>
                  <a:pt x="56198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Правильність створення та оформлення профілю</a:t>
            </a:r>
            <a:endParaRPr sz="12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2" name="Google Shape;782;g2c73e656733_0_399"/>
          <p:cNvSpPr/>
          <p:nvPr/>
        </p:nvSpPr>
        <p:spPr>
          <a:xfrm>
            <a:off x="5804115" y="2022555"/>
            <a:ext cx="2406076" cy="549200"/>
          </a:xfrm>
          <a:custGeom>
            <a:avLst/>
            <a:gdLst/>
            <a:ahLst/>
            <a:cxnLst/>
            <a:rect l="l" t="t" r="r" b="b"/>
            <a:pathLst>
              <a:path w="67176" h="21968" extrusionOk="0">
                <a:moveTo>
                  <a:pt x="8799" y="0"/>
                </a:moveTo>
                <a:cubicBezTo>
                  <a:pt x="7942" y="0"/>
                  <a:pt x="7144" y="405"/>
                  <a:pt x="6644" y="1108"/>
                </a:cubicBezTo>
                <a:lnTo>
                  <a:pt x="608" y="9549"/>
                </a:lnTo>
                <a:cubicBezTo>
                  <a:pt x="1" y="10406"/>
                  <a:pt x="1" y="11549"/>
                  <a:pt x="608" y="12407"/>
                </a:cubicBezTo>
                <a:lnTo>
                  <a:pt x="6644" y="20848"/>
                </a:lnTo>
                <a:cubicBezTo>
                  <a:pt x="7144" y="21551"/>
                  <a:pt x="7942" y="21967"/>
                  <a:pt x="8799" y="21967"/>
                </a:cubicBezTo>
                <a:lnTo>
                  <a:pt x="56198" y="21967"/>
                </a:lnTo>
                <a:cubicBezTo>
                  <a:pt x="62258" y="21967"/>
                  <a:pt x="67176" y="17050"/>
                  <a:pt x="67176" y="10978"/>
                </a:cubicBezTo>
                <a:cubicBezTo>
                  <a:pt x="67176" y="4918"/>
                  <a:pt x="62258" y="0"/>
                  <a:pt x="56198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Визначення процедури захисту ваших прав ІВ</a:t>
            </a:r>
            <a:endParaRPr sz="12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3" name="Google Shape;783;g2c73e656733_0_399"/>
          <p:cNvSpPr/>
          <p:nvPr/>
        </p:nvSpPr>
        <p:spPr>
          <a:xfrm>
            <a:off x="5804114" y="2866622"/>
            <a:ext cx="2406076" cy="549200"/>
          </a:xfrm>
          <a:custGeom>
            <a:avLst/>
            <a:gdLst/>
            <a:ahLst/>
            <a:cxnLst/>
            <a:rect l="l" t="t" r="r" b="b"/>
            <a:pathLst>
              <a:path w="67176" h="21968" extrusionOk="0">
                <a:moveTo>
                  <a:pt x="8799" y="0"/>
                </a:moveTo>
                <a:cubicBezTo>
                  <a:pt x="7942" y="0"/>
                  <a:pt x="7144" y="405"/>
                  <a:pt x="6644" y="1108"/>
                </a:cubicBezTo>
                <a:lnTo>
                  <a:pt x="608" y="9549"/>
                </a:lnTo>
                <a:cubicBezTo>
                  <a:pt x="1" y="10406"/>
                  <a:pt x="1" y="11549"/>
                  <a:pt x="608" y="12407"/>
                </a:cubicBezTo>
                <a:lnTo>
                  <a:pt x="6644" y="20848"/>
                </a:lnTo>
                <a:cubicBezTo>
                  <a:pt x="7144" y="21551"/>
                  <a:pt x="7942" y="21967"/>
                  <a:pt x="8799" y="21967"/>
                </a:cubicBezTo>
                <a:lnTo>
                  <a:pt x="56198" y="21967"/>
                </a:lnTo>
                <a:cubicBezTo>
                  <a:pt x="62258" y="21967"/>
                  <a:pt x="67176" y="17050"/>
                  <a:pt x="67176" y="10978"/>
                </a:cubicBezTo>
                <a:cubicBezTo>
                  <a:pt x="67176" y="4918"/>
                  <a:pt x="62258" y="0"/>
                  <a:pt x="56198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Обрання платформи для розміщення </a:t>
            </a:r>
            <a:endParaRPr sz="12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4" name="Google Shape;784;g2c73e656733_0_399"/>
          <p:cNvSpPr/>
          <p:nvPr/>
        </p:nvSpPr>
        <p:spPr>
          <a:xfrm>
            <a:off x="5804114" y="3673096"/>
            <a:ext cx="2406076" cy="549200"/>
          </a:xfrm>
          <a:custGeom>
            <a:avLst/>
            <a:gdLst/>
            <a:ahLst/>
            <a:cxnLst/>
            <a:rect l="l" t="t" r="r" b="b"/>
            <a:pathLst>
              <a:path w="67176" h="21968" extrusionOk="0">
                <a:moveTo>
                  <a:pt x="8799" y="0"/>
                </a:moveTo>
                <a:cubicBezTo>
                  <a:pt x="7942" y="0"/>
                  <a:pt x="7144" y="405"/>
                  <a:pt x="6644" y="1108"/>
                </a:cubicBezTo>
                <a:lnTo>
                  <a:pt x="608" y="9549"/>
                </a:lnTo>
                <a:cubicBezTo>
                  <a:pt x="1" y="10406"/>
                  <a:pt x="1" y="11549"/>
                  <a:pt x="608" y="12407"/>
                </a:cubicBezTo>
                <a:lnTo>
                  <a:pt x="6644" y="20848"/>
                </a:lnTo>
                <a:cubicBezTo>
                  <a:pt x="7144" y="21551"/>
                  <a:pt x="7942" y="21967"/>
                  <a:pt x="8799" y="21967"/>
                </a:cubicBezTo>
                <a:lnTo>
                  <a:pt x="56198" y="21967"/>
                </a:lnTo>
                <a:cubicBezTo>
                  <a:pt x="62258" y="21967"/>
                  <a:pt x="67176" y="17050"/>
                  <a:pt x="67176" y="10978"/>
                </a:cubicBezTo>
                <a:cubicBezTo>
                  <a:pt x="67176" y="4918"/>
                  <a:pt x="62258" y="0"/>
                  <a:pt x="56198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Доступ до інформаційного ресурсу підготовленого офісом EUIPO</a:t>
            </a:r>
            <a:endParaRPr sz="12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60" y="0"/>
            <a:ext cx="9185760" cy="5189760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11"/>
          <p:cNvSpPr/>
          <p:nvPr/>
        </p:nvSpPr>
        <p:spPr>
          <a:xfrm>
            <a:off x="701820" y="3634130"/>
            <a:ext cx="11832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uk" sz="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+380 (44) 494-05-51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3" name="Google Shape;1033;p11" descr="D:\IP_office_logo\OUT\IP_office_presentation\1x\Монтажная область 4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6260" y="2077440"/>
            <a:ext cx="1744980" cy="1194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11"/>
          <p:cNvSpPr/>
          <p:nvPr/>
        </p:nvSpPr>
        <p:spPr>
          <a:xfrm>
            <a:off x="701820" y="3867410"/>
            <a:ext cx="13719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uk" sz="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office@nipo.gov.ua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11"/>
          <p:cNvSpPr/>
          <p:nvPr/>
        </p:nvSpPr>
        <p:spPr>
          <a:xfrm>
            <a:off x="701820" y="4117250"/>
            <a:ext cx="28068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uk" sz="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м. Київ, вул. Дмитра Годзенка, 1 (вул. Глазунова, 1)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6" name="Google Shape;1036;p11" descr="D:\IP_office_logo\OUT\IP_office_presentation\1x\Монтажная область 4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940" y="3683810"/>
            <a:ext cx="117360" cy="11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11" descr="D:\IP_office_logo\OUT\IP_office_presentation\1x\Монтажная область 4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4500" y="3932210"/>
            <a:ext cx="120240" cy="8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11" descr="D:\IP_office_logo\OUT\IP_office_presentation\1x\Монтажная область 44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4940" y="4150370"/>
            <a:ext cx="99720" cy="14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11" descr="D:\IP_office_logo\OUT\IP_office_presentation\1x\Монтажная область 1 копия 25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3600" y="6840"/>
            <a:ext cx="2336760" cy="515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4500" y="955250"/>
            <a:ext cx="2266563" cy="226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96381029b0_0_71"/>
          <p:cNvSpPr/>
          <p:nvPr/>
        </p:nvSpPr>
        <p:spPr>
          <a:xfrm>
            <a:off x="0" y="0"/>
            <a:ext cx="9143700" cy="6042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9" name="Google Shape;339;g296381029b0_0_71" descr="D:\IP_office_logo\OUT\IP_office_presentation\1x\Монтажная область 1 копия 23.png"/>
          <p:cNvPicPr preferRelativeResize="0"/>
          <p:nvPr/>
        </p:nvPicPr>
        <p:blipFill rotWithShape="1">
          <a:blip r:embed="rId3">
            <a:alphaModFix/>
          </a:blip>
          <a:srcRect r="3034" b="2104"/>
          <a:stretch/>
        </p:blipFill>
        <p:spPr>
          <a:xfrm>
            <a:off x="802836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296381029b0_0_71"/>
          <p:cNvSpPr/>
          <p:nvPr/>
        </p:nvSpPr>
        <p:spPr>
          <a:xfrm>
            <a:off x="-7217" y="-62898"/>
            <a:ext cx="83451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100" b="1" i="0" u="none" strike="noStrike" cap="none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100" b="1" i="0" u="none" strike="noStrike" cap="none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1" name="Google Shape;341;g296381029b0_0_71" descr="D:\IP_office_logo\OUT\IP_office_presentation\1x\Монтажная область 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825" y="4635698"/>
            <a:ext cx="647640" cy="42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296381029b0_0_71"/>
          <p:cNvSpPr/>
          <p:nvPr/>
        </p:nvSpPr>
        <p:spPr>
          <a:xfrm>
            <a:off x="0" y="-73642"/>
            <a:ext cx="8973600" cy="61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100" b="1" i="0" u="none" strike="noStrike" cap="none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Передумови отримання якісного охоронного документу</a:t>
            </a:r>
            <a:endParaRPr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g296381029b0_0_71"/>
          <p:cNvSpPr txBox="1"/>
          <p:nvPr/>
        </p:nvSpPr>
        <p:spPr>
          <a:xfrm>
            <a:off x="365975" y="604209"/>
            <a:ext cx="75987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" sz="2800" b="1" i="0" u="none" strike="noStrike" cap="none">
                <a:solidFill>
                  <a:srgbClr val="443F3F"/>
                </a:solidFill>
                <a:latin typeface="Roboto"/>
                <a:ea typeface="Roboto"/>
                <a:cs typeface="Roboto"/>
                <a:sym typeface="Roboto"/>
              </a:rPr>
              <a:t>Інноваційна ідея</a:t>
            </a:r>
            <a:endParaRPr sz="2800" b="1" i="0" u="none" strike="noStrike" cap="none">
              <a:solidFill>
                <a:srgbClr val="44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g296381029b0_0_71"/>
          <p:cNvSpPr/>
          <p:nvPr/>
        </p:nvSpPr>
        <p:spPr>
          <a:xfrm>
            <a:off x="4908431" y="1699606"/>
            <a:ext cx="758068" cy="2011577"/>
          </a:xfrm>
          <a:custGeom>
            <a:avLst/>
            <a:gdLst/>
            <a:ahLst/>
            <a:cxnLst/>
            <a:rect l="l" t="t" r="r" b="b"/>
            <a:pathLst>
              <a:path w="21181" h="56205" extrusionOk="0">
                <a:moveTo>
                  <a:pt x="9012" y="1"/>
                </a:moveTo>
                <a:lnTo>
                  <a:pt x="7971" y="8328"/>
                </a:lnTo>
                <a:lnTo>
                  <a:pt x="1" y="9323"/>
                </a:lnTo>
                <a:cubicBezTo>
                  <a:pt x="5087" y="14558"/>
                  <a:pt x="8220" y="21701"/>
                  <a:pt x="8220" y="29576"/>
                </a:cubicBezTo>
                <a:cubicBezTo>
                  <a:pt x="8220" y="36033"/>
                  <a:pt x="6114" y="41996"/>
                  <a:pt x="2554" y="46820"/>
                </a:cubicBezTo>
                <a:lnTo>
                  <a:pt x="3600" y="55196"/>
                </a:lnTo>
                <a:lnTo>
                  <a:pt x="11669" y="56205"/>
                </a:lnTo>
                <a:cubicBezTo>
                  <a:pt x="17613" y="48954"/>
                  <a:pt x="21181" y="39682"/>
                  <a:pt x="21181" y="29576"/>
                </a:cubicBezTo>
                <a:cubicBezTo>
                  <a:pt x="21181" y="18043"/>
                  <a:pt x="16534" y="7595"/>
                  <a:pt x="9012" y="1"/>
                </a:cubicBez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296381029b0_0_71"/>
          <p:cNvSpPr/>
          <p:nvPr/>
        </p:nvSpPr>
        <p:spPr>
          <a:xfrm>
            <a:off x="3103570" y="1253832"/>
            <a:ext cx="2011505" cy="758068"/>
          </a:xfrm>
          <a:custGeom>
            <a:avLst/>
            <a:gdLst/>
            <a:ahLst/>
            <a:cxnLst/>
            <a:rect l="l" t="t" r="r" b="b"/>
            <a:pathLst>
              <a:path w="56203" h="21181" extrusionOk="0">
                <a:moveTo>
                  <a:pt x="29575" y="1"/>
                </a:moveTo>
                <a:cubicBezTo>
                  <a:pt x="18041" y="1"/>
                  <a:pt x="7594" y="4647"/>
                  <a:pt x="0" y="12169"/>
                </a:cubicBezTo>
                <a:lnTo>
                  <a:pt x="8326" y="13210"/>
                </a:lnTo>
                <a:lnTo>
                  <a:pt x="9321" y="21181"/>
                </a:lnTo>
                <a:cubicBezTo>
                  <a:pt x="14557" y="16094"/>
                  <a:pt x="21700" y="12961"/>
                  <a:pt x="29575" y="12961"/>
                </a:cubicBezTo>
                <a:cubicBezTo>
                  <a:pt x="36031" y="12961"/>
                  <a:pt x="41994" y="15067"/>
                  <a:pt x="46818" y="18628"/>
                </a:cubicBezTo>
                <a:lnTo>
                  <a:pt x="55195" y="17581"/>
                </a:lnTo>
                <a:lnTo>
                  <a:pt x="56203" y="9511"/>
                </a:lnTo>
                <a:cubicBezTo>
                  <a:pt x="48954" y="3569"/>
                  <a:pt x="39681" y="1"/>
                  <a:pt x="29575" y="1"/>
                </a:cubicBez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296381029b0_0_71"/>
          <p:cNvSpPr/>
          <p:nvPr/>
        </p:nvSpPr>
        <p:spPr>
          <a:xfrm>
            <a:off x="2657724" y="1805090"/>
            <a:ext cx="758068" cy="2011577"/>
          </a:xfrm>
          <a:custGeom>
            <a:avLst/>
            <a:gdLst/>
            <a:ahLst/>
            <a:cxnLst/>
            <a:rect l="l" t="t" r="r" b="b"/>
            <a:pathLst>
              <a:path w="21181" h="56205" extrusionOk="0">
                <a:moveTo>
                  <a:pt x="9512" y="1"/>
                </a:moveTo>
                <a:cubicBezTo>
                  <a:pt x="3569" y="7251"/>
                  <a:pt x="1" y="16523"/>
                  <a:pt x="1" y="26629"/>
                </a:cubicBezTo>
                <a:cubicBezTo>
                  <a:pt x="1" y="38163"/>
                  <a:pt x="4648" y="48610"/>
                  <a:pt x="12170" y="56204"/>
                </a:cubicBezTo>
                <a:lnTo>
                  <a:pt x="13210" y="47879"/>
                </a:lnTo>
                <a:lnTo>
                  <a:pt x="21181" y="46882"/>
                </a:lnTo>
                <a:cubicBezTo>
                  <a:pt x="16095" y="41648"/>
                  <a:pt x="12962" y="34505"/>
                  <a:pt x="12962" y="26629"/>
                </a:cubicBezTo>
                <a:cubicBezTo>
                  <a:pt x="12962" y="20173"/>
                  <a:pt x="15067" y="14210"/>
                  <a:pt x="18628" y="9385"/>
                </a:cubicBezTo>
                <a:lnTo>
                  <a:pt x="17581" y="1010"/>
                </a:lnTo>
                <a:lnTo>
                  <a:pt x="9512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296381029b0_0_71"/>
          <p:cNvSpPr/>
          <p:nvPr/>
        </p:nvSpPr>
        <p:spPr>
          <a:xfrm>
            <a:off x="3209018" y="3504502"/>
            <a:ext cx="2011577" cy="758104"/>
          </a:xfrm>
          <a:custGeom>
            <a:avLst/>
            <a:gdLst/>
            <a:ahLst/>
            <a:cxnLst/>
            <a:rect l="l" t="t" r="r" b="b"/>
            <a:pathLst>
              <a:path w="56205" h="21182" extrusionOk="0">
                <a:moveTo>
                  <a:pt x="46882" y="1"/>
                </a:moveTo>
                <a:cubicBezTo>
                  <a:pt x="41647" y="5087"/>
                  <a:pt x="34505" y="8220"/>
                  <a:pt x="26629" y="8220"/>
                </a:cubicBezTo>
                <a:cubicBezTo>
                  <a:pt x="20173" y="8220"/>
                  <a:pt x="14210" y="6114"/>
                  <a:pt x="9386" y="2554"/>
                </a:cubicBezTo>
                <a:lnTo>
                  <a:pt x="1009" y="3600"/>
                </a:lnTo>
                <a:lnTo>
                  <a:pt x="1" y="11669"/>
                </a:lnTo>
                <a:cubicBezTo>
                  <a:pt x="7250" y="17614"/>
                  <a:pt x="16522" y="21182"/>
                  <a:pt x="26629" y="21182"/>
                </a:cubicBezTo>
                <a:cubicBezTo>
                  <a:pt x="38163" y="21182"/>
                  <a:pt x="48609" y="16534"/>
                  <a:pt x="56205" y="9012"/>
                </a:cubicBezTo>
                <a:lnTo>
                  <a:pt x="47878" y="7971"/>
                </a:lnTo>
                <a:lnTo>
                  <a:pt x="46882" y="1"/>
                </a:lnTo>
                <a:close/>
              </a:path>
            </a:pathLst>
          </a:cu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296381029b0_0_71"/>
          <p:cNvSpPr/>
          <p:nvPr/>
        </p:nvSpPr>
        <p:spPr>
          <a:xfrm>
            <a:off x="4122043" y="3505612"/>
            <a:ext cx="88330" cy="35361"/>
          </a:xfrm>
          <a:custGeom>
            <a:avLst/>
            <a:gdLst/>
            <a:ahLst/>
            <a:cxnLst/>
            <a:rect l="l" t="t" r="r" b="b"/>
            <a:pathLst>
              <a:path w="2468" h="988" extrusionOk="0">
                <a:moveTo>
                  <a:pt x="1" y="0"/>
                </a:moveTo>
                <a:lnTo>
                  <a:pt x="1" y="267"/>
                </a:lnTo>
                <a:cubicBezTo>
                  <a:pt x="1" y="665"/>
                  <a:pt x="323" y="988"/>
                  <a:pt x="720" y="988"/>
                </a:cubicBezTo>
                <a:lnTo>
                  <a:pt x="1749" y="988"/>
                </a:lnTo>
                <a:cubicBezTo>
                  <a:pt x="2146" y="988"/>
                  <a:pt x="2468" y="665"/>
                  <a:pt x="2468" y="267"/>
                </a:cubicBezTo>
                <a:lnTo>
                  <a:pt x="2468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296381029b0_0_71"/>
          <p:cNvSpPr/>
          <p:nvPr/>
        </p:nvSpPr>
        <p:spPr>
          <a:xfrm>
            <a:off x="3651464" y="1975540"/>
            <a:ext cx="1017438" cy="1251755"/>
          </a:xfrm>
          <a:custGeom>
            <a:avLst/>
            <a:gdLst/>
            <a:ahLst/>
            <a:cxnLst/>
            <a:rect l="l" t="t" r="r" b="b"/>
            <a:pathLst>
              <a:path w="28428" h="34975" extrusionOk="0">
                <a:moveTo>
                  <a:pt x="14266" y="0"/>
                </a:moveTo>
                <a:cubicBezTo>
                  <a:pt x="14042" y="0"/>
                  <a:pt x="13816" y="5"/>
                  <a:pt x="13589" y="16"/>
                </a:cubicBezTo>
                <a:cubicBezTo>
                  <a:pt x="6267" y="358"/>
                  <a:pt x="360" y="6352"/>
                  <a:pt x="117" y="13678"/>
                </a:cubicBezTo>
                <a:cubicBezTo>
                  <a:pt x="0" y="17199"/>
                  <a:pt x="1170" y="20443"/>
                  <a:pt x="3192" y="22977"/>
                </a:cubicBezTo>
                <a:cubicBezTo>
                  <a:pt x="5000" y="25245"/>
                  <a:pt x="5955" y="28075"/>
                  <a:pt x="5955" y="30976"/>
                </a:cubicBezTo>
                <a:lnTo>
                  <a:pt x="5955" y="32376"/>
                </a:lnTo>
                <a:cubicBezTo>
                  <a:pt x="5955" y="33811"/>
                  <a:pt x="7118" y="34974"/>
                  <a:pt x="8553" y="34974"/>
                </a:cubicBezTo>
                <a:lnTo>
                  <a:pt x="19983" y="34974"/>
                </a:lnTo>
                <a:cubicBezTo>
                  <a:pt x="21418" y="34974"/>
                  <a:pt x="22581" y="33811"/>
                  <a:pt x="22581" y="32376"/>
                </a:cubicBezTo>
                <a:lnTo>
                  <a:pt x="22581" y="30976"/>
                </a:lnTo>
                <a:cubicBezTo>
                  <a:pt x="22581" y="28084"/>
                  <a:pt x="23521" y="25254"/>
                  <a:pt x="25329" y="22996"/>
                </a:cubicBezTo>
                <a:cubicBezTo>
                  <a:pt x="27267" y="20575"/>
                  <a:pt x="28427" y="17503"/>
                  <a:pt x="28427" y="14160"/>
                </a:cubicBezTo>
                <a:cubicBezTo>
                  <a:pt x="28427" y="10137"/>
                  <a:pt x="26750" y="6506"/>
                  <a:pt x="24056" y="3929"/>
                </a:cubicBezTo>
                <a:cubicBezTo>
                  <a:pt x="21513" y="1495"/>
                  <a:pt x="18064" y="0"/>
                  <a:pt x="14266" y="0"/>
                </a:cubicBezTo>
                <a:close/>
              </a:path>
            </a:pathLst>
          </a:custGeom>
          <a:solidFill>
            <a:srgbClr val="FFD1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296381029b0_0_71"/>
          <p:cNvSpPr/>
          <p:nvPr/>
        </p:nvSpPr>
        <p:spPr>
          <a:xfrm>
            <a:off x="3722800" y="2046196"/>
            <a:ext cx="875459" cy="1110456"/>
          </a:xfrm>
          <a:custGeom>
            <a:avLst/>
            <a:gdLst/>
            <a:ahLst/>
            <a:cxnLst/>
            <a:rect l="l" t="t" r="r" b="b"/>
            <a:pathLst>
              <a:path w="24461" h="31027" extrusionOk="0">
                <a:moveTo>
                  <a:pt x="12274" y="0"/>
                </a:moveTo>
                <a:cubicBezTo>
                  <a:pt x="12080" y="0"/>
                  <a:pt x="11885" y="4"/>
                  <a:pt x="11688" y="14"/>
                </a:cubicBezTo>
                <a:cubicBezTo>
                  <a:pt x="5398" y="307"/>
                  <a:pt x="306" y="5471"/>
                  <a:pt x="96" y="11769"/>
                </a:cubicBezTo>
                <a:cubicBezTo>
                  <a:pt x="0" y="14671"/>
                  <a:pt x="939" y="17513"/>
                  <a:pt x="2742" y="19772"/>
                </a:cubicBezTo>
                <a:cubicBezTo>
                  <a:pt x="4802" y="22354"/>
                  <a:pt x="5936" y="25632"/>
                  <a:pt x="5936" y="29002"/>
                </a:cubicBezTo>
                <a:lnTo>
                  <a:pt x="5936" y="30402"/>
                </a:lnTo>
                <a:cubicBezTo>
                  <a:pt x="5936" y="30746"/>
                  <a:pt x="6216" y="31027"/>
                  <a:pt x="6560" y="31027"/>
                </a:cubicBezTo>
                <a:lnTo>
                  <a:pt x="17990" y="31027"/>
                </a:lnTo>
                <a:cubicBezTo>
                  <a:pt x="18334" y="31027"/>
                  <a:pt x="18614" y="30746"/>
                  <a:pt x="18614" y="30402"/>
                </a:cubicBezTo>
                <a:lnTo>
                  <a:pt x="18614" y="29002"/>
                </a:lnTo>
                <a:cubicBezTo>
                  <a:pt x="18614" y="25623"/>
                  <a:pt x="19744" y="22351"/>
                  <a:pt x="21795" y="19789"/>
                </a:cubicBezTo>
                <a:cubicBezTo>
                  <a:pt x="23539" y="17610"/>
                  <a:pt x="24461" y="14981"/>
                  <a:pt x="24461" y="12186"/>
                </a:cubicBezTo>
                <a:cubicBezTo>
                  <a:pt x="24461" y="8829"/>
                  <a:pt x="23124" y="5703"/>
                  <a:pt x="20698" y="3381"/>
                </a:cubicBezTo>
                <a:cubicBezTo>
                  <a:pt x="18421" y="1201"/>
                  <a:pt x="15429" y="0"/>
                  <a:pt x="12274" y="0"/>
                </a:cubicBezTo>
                <a:close/>
              </a:path>
            </a:pathLst>
          </a:custGeom>
          <a:solidFill>
            <a:srgbClr val="FFD1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296381029b0_0_71"/>
          <p:cNvSpPr/>
          <p:nvPr/>
        </p:nvSpPr>
        <p:spPr>
          <a:xfrm>
            <a:off x="3793994" y="2116853"/>
            <a:ext cx="733623" cy="969122"/>
          </a:xfrm>
          <a:custGeom>
            <a:avLst/>
            <a:gdLst/>
            <a:ahLst/>
            <a:cxnLst/>
            <a:rect l="l" t="t" r="r" b="b"/>
            <a:pathLst>
              <a:path w="20498" h="27078" extrusionOk="0">
                <a:moveTo>
                  <a:pt x="10286" y="0"/>
                </a:moveTo>
                <a:cubicBezTo>
                  <a:pt x="10122" y="0"/>
                  <a:pt x="9957" y="4"/>
                  <a:pt x="9791" y="12"/>
                </a:cubicBezTo>
                <a:cubicBezTo>
                  <a:pt x="4522" y="258"/>
                  <a:pt x="256" y="4584"/>
                  <a:pt x="81" y="9861"/>
                </a:cubicBezTo>
                <a:cubicBezTo>
                  <a:pt x="0" y="12293"/>
                  <a:pt x="787" y="14675"/>
                  <a:pt x="2296" y="16568"/>
                </a:cubicBezTo>
                <a:cubicBezTo>
                  <a:pt x="4634" y="19497"/>
                  <a:pt x="5921" y="23212"/>
                  <a:pt x="5921" y="27028"/>
                </a:cubicBezTo>
                <a:lnTo>
                  <a:pt x="5921" y="27078"/>
                </a:lnTo>
                <a:lnTo>
                  <a:pt x="14651" y="27078"/>
                </a:lnTo>
                <a:lnTo>
                  <a:pt x="14651" y="27028"/>
                </a:lnTo>
                <a:cubicBezTo>
                  <a:pt x="14651" y="23202"/>
                  <a:pt x="15934" y="19492"/>
                  <a:pt x="18264" y="16581"/>
                </a:cubicBezTo>
                <a:cubicBezTo>
                  <a:pt x="19725" y="14757"/>
                  <a:pt x="20498" y="12554"/>
                  <a:pt x="20498" y="10212"/>
                </a:cubicBezTo>
                <a:cubicBezTo>
                  <a:pt x="20498" y="7399"/>
                  <a:pt x="19377" y="4778"/>
                  <a:pt x="17345" y="2833"/>
                </a:cubicBezTo>
                <a:cubicBezTo>
                  <a:pt x="15436" y="1006"/>
                  <a:pt x="12929" y="0"/>
                  <a:pt x="10286" y="0"/>
                </a:cubicBezTo>
                <a:close/>
              </a:path>
            </a:pathLst>
          </a:custGeom>
          <a:solidFill>
            <a:srgbClr val="FFD1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296381029b0_0_71"/>
          <p:cNvSpPr/>
          <p:nvPr/>
        </p:nvSpPr>
        <p:spPr>
          <a:xfrm>
            <a:off x="3865152" y="2187510"/>
            <a:ext cx="591823" cy="827858"/>
          </a:xfrm>
          <a:custGeom>
            <a:avLst/>
            <a:gdLst/>
            <a:ahLst/>
            <a:cxnLst/>
            <a:rect l="l" t="t" r="r" b="b"/>
            <a:pathLst>
              <a:path w="16536" h="23131" extrusionOk="0">
                <a:moveTo>
                  <a:pt x="8298" y="1"/>
                </a:moveTo>
                <a:cubicBezTo>
                  <a:pt x="8164" y="1"/>
                  <a:pt x="8030" y="4"/>
                  <a:pt x="7895" y="10"/>
                </a:cubicBezTo>
                <a:cubicBezTo>
                  <a:pt x="3646" y="209"/>
                  <a:pt x="207" y="3698"/>
                  <a:pt x="66" y="7953"/>
                </a:cubicBezTo>
                <a:cubicBezTo>
                  <a:pt x="0" y="9916"/>
                  <a:pt x="635" y="11836"/>
                  <a:pt x="1851" y="13362"/>
                </a:cubicBezTo>
                <a:cubicBezTo>
                  <a:pt x="4072" y="16145"/>
                  <a:pt x="5445" y="19556"/>
                  <a:pt x="5809" y="23130"/>
                </a:cubicBezTo>
                <a:lnTo>
                  <a:pt x="10786" y="23130"/>
                </a:lnTo>
                <a:cubicBezTo>
                  <a:pt x="11149" y="19549"/>
                  <a:pt x="12520" y="16141"/>
                  <a:pt x="14735" y="13373"/>
                </a:cubicBezTo>
                <a:cubicBezTo>
                  <a:pt x="15913" y="11903"/>
                  <a:pt x="16535" y="10126"/>
                  <a:pt x="16535" y="8238"/>
                </a:cubicBezTo>
                <a:cubicBezTo>
                  <a:pt x="16535" y="5969"/>
                  <a:pt x="15632" y="3855"/>
                  <a:pt x="13992" y="2286"/>
                </a:cubicBezTo>
                <a:cubicBezTo>
                  <a:pt x="12453" y="812"/>
                  <a:pt x="10431" y="1"/>
                  <a:pt x="8298" y="1"/>
                </a:cubicBezTo>
                <a:close/>
              </a:path>
            </a:pathLst>
          </a:custGeom>
          <a:solidFill>
            <a:srgbClr val="FFD1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296381029b0_0_71"/>
          <p:cNvSpPr/>
          <p:nvPr/>
        </p:nvSpPr>
        <p:spPr>
          <a:xfrm>
            <a:off x="3936345" y="2258167"/>
            <a:ext cx="449988" cy="686560"/>
          </a:xfrm>
          <a:custGeom>
            <a:avLst/>
            <a:gdLst/>
            <a:ahLst/>
            <a:cxnLst/>
            <a:rect l="l" t="t" r="r" b="b"/>
            <a:pathLst>
              <a:path w="12573" h="19183" extrusionOk="0">
                <a:moveTo>
                  <a:pt x="6309" y="1"/>
                </a:moveTo>
                <a:cubicBezTo>
                  <a:pt x="6205" y="1"/>
                  <a:pt x="6102" y="3"/>
                  <a:pt x="5998" y="8"/>
                </a:cubicBezTo>
                <a:cubicBezTo>
                  <a:pt x="2770" y="158"/>
                  <a:pt x="157" y="2810"/>
                  <a:pt x="50" y="6044"/>
                </a:cubicBezTo>
                <a:cubicBezTo>
                  <a:pt x="0" y="7537"/>
                  <a:pt x="481" y="8998"/>
                  <a:pt x="1405" y="10157"/>
                </a:cubicBezTo>
                <a:cubicBezTo>
                  <a:pt x="3495" y="12776"/>
                  <a:pt x="4902" y="15867"/>
                  <a:pt x="5528" y="19182"/>
                </a:cubicBezTo>
                <a:lnTo>
                  <a:pt x="5528" y="19181"/>
                </a:lnTo>
                <a:lnTo>
                  <a:pt x="7089" y="19181"/>
                </a:lnTo>
                <a:cubicBezTo>
                  <a:pt x="7712" y="15861"/>
                  <a:pt x="9117" y="12773"/>
                  <a:pt x="11205" y="10166"/>
                </a:cubicBezTo>
                <a:cubicBezTo>
                  <a:pt x="12100" y="9049"/>
                  <a:pt x="12572" y="7699"/>
                  <a:pt x="12572" y="6264"/>
                </a:cubicBezTo>
                <a:cubicBezTo>
                  <a:pt x="12572" y="4538"/>
                  <a:pt x="11885" y="2931"/>
                  <a:pt x="10637" y="1738"/>
                </a:cubicBezTo>
                <a:cubicBezTo>
                  <a:pt x="9468" y="618"/>
                  <a:pt x="7930" y="1"/>
                  <a:pt x="63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96381029b0_0_71"/>
          <p:cNvSpPr/>
          <p:nvPr/>
        </p:nvSpPr>
        <p:spPr>
          <a:xfrm>
            <a:off x="3957572" y="3227388"/>
            <a:ext cx="409115" cy="295876"/>
          </a:xfrm>
          <a:custGeom>
            <a:avLst/>
            <a:gdLst/>
            <a:ahLst/>
            <a:cxnLst/>
            <a:rect l="l" t="t" r="r" b="b"/>
            <a:pathLst>
              <a:path w="11431" h="8267" extrusionOk="0">
                <a:moveTo>
                  <a:pt x="1" y="0"/>
                </a:moveTo>
                <a:lnTo>
                  <a:pt x="1" y="5065"/>
                </a:lnTo>
                <a:cubicBezTo>
                  <a:pt x="1" y="6833"/>
                  <a:pt x="1434" y="8267"/>
                  <a:pt x="3202" y="8267"/>
                </a:cubicBezTo>
                <a:lnTo>
                  <a:pt x="8229" y="8267"/>
                </a:lnTo>
                <a:cubicBezTo>
                  <a:pt x="9997" y="8267"/>
                  <a:pt x="11431" y="6833"/>
                  <a:pt x="11431" y="5065"/>
                </a:cubicBezTo>
                <a:lnTo>
                  <a:pt x="11431" y="0"/>
                </a:lnTo>
                <a:close/>
              </a:path>
            </a:pathLst>
          </a:custGeom>
          <a:solidFill>
            <a:srgbClr val="595959">
              <a:alpha val="4235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296381029b0_0_71"/>
          <p:cNvSpPr/>
          <p:nvPr/>
        </p:nvSpPr>
        <p:spPr>
          <a:xfrm>
            <a:off x="3999844" y="3377435"/>
            <a:ext cx="75302" cy="46026"/>
          </a:xfrm>
          <a:custGeom>
            <a:avLst/>
            <a:gdLst/>
            <a:ahLst/>
            <a:cxnLst/>
            <a:rect l="l" t="t" r="r" b="b"/>
            <a:pathLst>
              <a:path w="2104" h="1286" extrusionOk="0">
                <a:moveTo>
                  <a:pt x="2103" y="0"/>
                </a:moveTo>
                <a:lnTo>
                  <a:pt x="1" y="180"/>
                </a:lnTo>
                <a:lnTo>
                  <a:pt x="1" y="1285"/>
                </a:lnTo>
                <a:lnTo>
                  <a:pt x="2103" y="1106"/>
                </a:lnTo>
                <a:lnTo>
                  <a:pt x="2103" y="0"/>
                </a:lnTo>
                <a:close/>
              </a:path>
            </a:pathLst>
          </a:custGeom>
          <a:solidFill>
            <a:srgbClr val="595959">
              <a:alpha val="3411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296381029b0_0_71"/>
          <p:cNvSpPr/>
          <p:nvPr/>
        </p:nvSpPr>
        <p:spPr>
          <a:xfrm>
            <a:off x="3999844" y="3312076"/>
            <a:ext cx="75302" cy="46026"/>
          </a:xfrm>
          <a:custGeom>
            <a:avLst/>
            <a:gdLst/>
            <a:ahLst/>
            <a:cxnLst/>
            <a:rect l="l" t="t" r="r" b="b"/>
            <a:pathLst>
              <a:path w="2104" h="1286" extrusionOk="0">
                <a:moveTo>
                  <a:pt x="2103" y="1"/>
                </a:moveTo>
                <a:lnTo>
                  <a:pt x="1" y="181"/>
                </a:lnTo>
                <a:lnTo>
                  <a:pt x="1" y="1286"/>
                </a:lnTo>
                <a:lnTo>
                  <a:pt x="2103" y="1107"/>
                </a:lnTo>
                <a:lnTo>
                  <a:pt x="2103" y="1"/>
                </a:lnTo>
                <a:close/>
              </a:path>
            </a:pathLst>
          </a:custGeom>
          <a:solidFill>
            <a:srgbClr val="595959">
              <a:alpha val="3411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296381029b0_0_71"/>
          <p:cNvSpPr/>
          <p:nvPr/>
        </p:nvSpPr>
        <p:spPr>
          <a:xfrm>
            <a:off x="4023719" y="3508082"/>
            <a:ext cx="51430" cy="15211"/>
          </a:xfrm>
          <a:custGeom>
            <a:avLst/>
            <a:gdLst/>
            <a:ahLst/>
            <a:cxnLst/>
            <a:rect l="l" t="t" r="r" b="b"/>
            <a:pathLst>
              <a:path w="1437" h="425" extrusionOk="0">
                <a:moveTo>
                  <a:pt x="1436" y="1"/>
                </a:moveTo>
                <a:lnTo>
                  <a:pt x="1" y="124"/>
                </a:lnTo>
                <a:cubicBezTo>
                  <a:pt x="412" y="316"/>
                  <a:pt x="870" y="425"/>
                  <a:pt x="1354" y="425"/>
                </a:cubicBezTo>
                <a:lnTo>
                  <a:pt x="1436" y="425"/>
                </a:lnTo>
                <a:lnTo>
                  <a:pt x="1436" y="1"/>
                </a:lnTo>
                <a:close/>
              </a:path>
            </a:pathLst>
          </a:custGeom>
          <a:solidFill>
            <a:srgbClr val="595959">
              <a:alpha val="3411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296381029b0_0_71"/>
          <p:cNvSpPr/>
          <p:nvPr/>
        </p:nvSpPr>
        <p:spPr>
          <a:xfrm>
            <a:off x="3999844" y="3227388"/>
            <a:ext cx="75302" cy="65388"/>
          </a:xfrm>
          <a:custGeom>
            <a:avLst/>
            <a:gdLst/>
            <a:ahLst/>
            <a:cxnLst/>
            <a:rect l="l" t="t" r="r" b="b"/>
            <a:pathLst>
              <a:path w="2104" h="1827" extrusionOk="0">
                <a:moveTo>
                  <a:pt x="1" y="0"/>
                </a:moveTo>
                <a:lnTo>
                  <a:pt x="1" y="1827"/>
                </a:lnTo>
                <a:lnTo>
                  <a:pt x="2103" y="1648"/>
                </a:lnTo>
                <a:lnTo>
                  <a:pt x="2103" y="0"/>
                </a:lnTo>
                <a:close/>
              </a:path>
            </a:pathLst>
          </a:custGeom>
          <a:solidFill>
            <a:srgbClr val="595959">
              <a:alpha val="3411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96381029b0_0_71"/>
          <p:cNvSpPr/>
          <p:nvPr/>
        </p:nvSpPr>
        <p:spPr>
          <a:xfrm>
            <a:off x="3999844" y="3442758"/>
            <a:ext cx="75302" cy="46026"/>
          </a:xfrm>
          <a:custGeom>
            <a:avLst/>
            <a:gdLst/>
            <a:ahLst/>
            <a:cxnLst/>
            <a:rect l="l" t="t" r="r" b="b"/>
            <a:pathLst>
              <a:path w="2104" h="1286" extrusionOk="0">
                <a:moveTo>
                  <a:pt x="2103" y="1"/>
                </a:moveTo>
                <a:lnTo>
                  <a:pt x="1" y="181"/>
                </a:lnTo>
                <a:lnTo>
                  <a:pt x="1" y="1286"/>
                </a:lnTo>
                <a:lnTo>
                  <a:pt x="2103" y="1107"/>
                </a:lnTo>
                <a:lnTo>
                  <a:pt x="2103" y="1"/>
                </a:lnTo>
                <a:close/>
              </a:path>
            </a:pathLst>
          </a:custGeom>
          <a:solidFill>
            <a:srgbClr val="595959">
              <a:alpha val="3411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296381029b0_0_71"/>
          <p:cNvSpPr/>
          <p:nvPr/>
        </p:nvSpPr>
        <p:spPr>
          <a:xfrm>
            <a:off x="4133247" y="3422786"/>
            <a:ext cx="175765" cy="54616"/>
          </a:xfrm>
          <a:custGeom>
            <a:avLst/>
            <a:gdLst/>
            <a:ahLst/>
            <a:cxnLst/>
            <a:rect l="l" t="t" r="r" b="b"/>
            <a:pathLst>
              <a:path w="4911" h="1526" extrusionOk="0">
                <a:moveTo>
                  <a:pt x="4910" y="1"/>
                </a:moveTo>
                <a:lnTo>
                  <a:pt x="0" y="420"/>
                </a:lnTo>
                <a:lnTo>
                  <a:pt x="0" y="1526"/>
                </a:lnTo>
                <a:lnTo>
                  <a:pt x="4910" y="1107"/>
                </a:lnTo>
                <a:lnTo>
                  <a:pt x="4910" y="1"/>
                </a:lnTo>
                <a:close/>
              </a:path>
            </a:pathLst>
          </a:cu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296381029b0_0_71"/>
          <p:cNvSpPr/>
          <p:nvPr/>
        </p:nvSpPr>
        <p:spPr>
          <a:xfrm>
            <a:off x="4133247" y="3357462"/>
            <a:ext cx="175765" cy="54616"/>
          </a:xfrm>
          <a:custGeom>
            <a:avLst/>
            <a:gdLst/>
            <a:ahLst/>
            <a:cxnLst/>
            <a:rect l="l" t="t" r="r" b="b"/>
            <a:pathLst>
              <a:path w="4911" h="1526" extrusionOk="0">
                <a:moveTo>
                  <a:pt x="4910" y="1"/>
                </a:moveTo>
                <a:lnTo>
                  <a:pt x="0" y="420"/>
                </a:lnTo>
                <a:lnTo>
                  <a:pt x="0" y="1525"/>
                </a:lnTo>
                <a:lnTo>
                  <a:pt x="4910" y="1107"/>
                </a:lnTo>
                <a:lnTo>
                  <a:pt x="4910" y="1"/>
                </a:lnTo>
                <a:close/>
              </a:path>
            </a:pathLst>
          </a:cu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296381029b0_0_71"/>
          <p:cNvSpPr/>
          <p:nvPr/>
        </p:nvSpPr>
        <p:spPr>
          <a:xfrm>
            <a:off x="4133247" y="3227388"/>
            <a:ext cx="175765" cy="54007"/>
          </a:xfrm>
          <a:custGeom>
            <a:avLst/>
            <a:gdLst/>
            <a:ahLst/>
            <a:cxnLst/>
            <a:rect l="l" t="t" r="r" b="b"/>
            <a:pathLst>
              <a:path w="4911" h="1509" extrusionOk="0">
                <a:moveTo>
                  <a:pt x="0" y="0"/>
                </a:moveTo>
                <a:lnTo>
                  <a:pt x="0" y="1508"/>
                </a:lnTo>
                <a:lnTo>
                  <a:pt x="4910" y="1089"/>
                </a:lnTo>
                <a:lnTo>
                  <a:pt x="4910" y="0"/>
                </a:lnTo>
                <a:close/>
              </a:path>
            </a:pathLst>
          </a:cu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296381029b0_0_71"/>
          <p:cNvSpPr/>
          <p:nvPr/>
        </p:nvSpPr>
        <p:spPr>
          <a:xfrm>
            <a:off x="4133247" y="3488145"/>
            <a:ext cx="175765" cy="35146"/>
          </a:xfrm>
          <a:custGeom>
            <a:avLst/>
            <a:gdLst/>
            <a:ahLst/>
            <a:cxnLst/>
            <a:rect l="l" t="t" r="r" b="b"/>
            <a:pathLst>
              <a:path w="4911" h="982" extrusionOk="0">
                <a:moveTo>
                  <a:pt x="4910" y="0"/>
                </a:moveTo>
                <a:lnTo>
                  <a:pt x="0" y="420"/>
                </a:lnTo>
                <a:lnTo>
                  <a:pt x="0" y="982"/>
                </a:lnTo>
                <a:lnTo>
                  <a:pt x="3321" y="982"/>
                </a:lnTo>
                <a:cubicBezTo>
                  <a:pt x="3900" y="982"/>
                  <a:pt x="4442" y="826"/>
                  <a:pt x="4910" y="557"/>
                </a:cubicBezTo>
                <a:lnTo>
                  <a:pt x="4910" y="0"/>
                </a:lnTo>
                <a:close/>
              </a:path>
            </a:pathLst>
          </a:cu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296381029b0_0_71"/>
          <p:cNvSpPr/>
          <p:nvPr/>
        </p:nvSpPr>
        <p:spPr>
          <a:xfrm>
            <a:off x="4133247" y="3292139"/>
            <a:ext cx="175765" cy="54580"/>
          </a:xfrm>
          <a:custGeom>
            <a:avLst/>
            <a:gdLst/>
            <a:ahLst/>
            <a:cxnLst/>
            <a:rect l="l" t="t" r="r" b="b"/>
            <a:pathLst>
              <a:path w="4911" h="1525" extrusionOk="0">
                <a:moveTo>
                  <a:pt x="4910" y="0"/>
                </a:moveTo>
                <a:lnTo>
                  <a:pt x="0" y="420"/>
                </a:lnTo>
                <a:lnTo>
                  <a:pt x="0" y="1525"/>
                </a:lnTo>
                <a:lnTo>
                  <a:pt x="4910" y="1106"/>
                </a:lnTo>
                <a:lnTo>
                  <a:pt x="4910" y="0"/>
                </a:lnTo>
                <a:close/>
              </a:path>
            </a:pathLst>
          </a:cu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296381029b0_0_71"/>
          <p:cNvSpPr/>
          <p:nvPr/>
        </p:nvSpPr>
        <p:spPr>
          <a:xfrm>
            <a:off x="3989822" y="2018063"/>
            <a:ext cx="203251" cy="84572"/>
          </a:xfrm>
          <a:custGeom>
            <a:avLst/>
            <a:gdLst/>
            <a:ahLst/>
            <a:cxnLst/>
            <a:rect l="l" t="t" r="r" b="b"/>
            <a:pathLst>
              <a:path w="5679" h="2363" extrusionOk="0">
                <a:moveTo>
                  <a:pt x="4815" y="1"/>
                </a:moveTo>
                <a:cubicBezTo>
                  <a:pt x="3404" y="1"/>
                  <a:pt x="2017" y="229"/>
                  <a:pt x="693" y="681"/>
                </a:cubicBezTo>
                <a:cubicBezTo>
                  <a:pt x="242" y="834"/>
                  <a:pt x="0" y="1326"/>
                  <a:pt x="155" y="1777"/>
                </a:cubicBezTo>
                <a:cubicBezTo>
                  <a:pt x="278" y="2136"/>
                  <a:pt x="612" y="2362"/>
                  <a:pt x="972" y="2362"/>
                </a:cubicBezTo>
                <a:cubicBezTo>
                  <a:pt x="1064" y="2362"/>
                  <a:pt x="1159" y="2347"/>
                  <a:pt x="1251" y="2315"/>
                </a:cubicBezTo>
                <a:cubicBezTo>
                  <a:pt x="2396" y="1925"/>
                  <a:pt x="3594" y="1728"/>
                  <a:pt x="4815" y="1728"/>
                </a:cubicBezTo>
                <a:cubicBezTo>
                  <a:pt x="5292" y="1728"/>
                  <a:pt x="5679" y="1341"/>
                  <a:pt x="5679" y="864"/>
                </a:cubicBezTo>
                <a:cubicBezTo>
                  <a:pt x="5679" y="386"/>
                  <a:pt x="5292" y="1"/>
                  <a:pt x="48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296381029b0_0_71"/>
          <p:cNvSpPr/>
          <p:nvPr/>
        </p:nvSpPr>
        <p:spPr>
          <a:xfrm>
            <a:off x="3705440" y="2097238"/>
            <a:ext cx="244410" cy="408471"/>
          </a:xfrm>
          <a:custGeom>
            <a:avLst/>
            <a:gdLst/>
            <a:ahLst/>
            <a:cxnLst/>
            <a:rect l="l" t="t" r="r" b="b"/>
            <a:pathLst>
              <a:path w="6829" h="11413" extrusionOk="0">
                <a:moveTo>
                  <a:pt x="5849" y="0"/>
                </a:moveTo>
                <a:cubicBezTo>
                  <a:pt x="5675" y="0"/>
                  <a:pt x="5500" y="52"/>
                  <a:pt x="5347" y="161"/>
                </a:cubicBezTo>
                <a:cubicBezTo>
                  <a:pt x="1998" y="2555"/>
                  <a:pt x="0" y="6438"/>
                  <a:pt x="0" y="10548"/>
                </a:cubicBezTo>
                <a:cubicBezTo>
                  <a:pt x="0" y="11026"/>
                  <a:pt x="387" y="11412"/>
                  <a:pt x="864" y="11412"/>
                </a:cubicBezTo>
                <a:cubicBezTo>
                  <a:pt x="1341" y="11412"/>
                  <a:pt x="1727" y="11026"/>
                  <a:pt x="1727" y="10548"/>
                </a:cubicBezTo>
                <a:cubicBezTo>
                  <a:pt x="1727" y="6994"/>
                  <a:pt x="3456" y="3636"/>
                  <a:pt x="6351" y="1566"/>
                </a:cubicBezTo>
                <a:cubicBezTo>
                  <a:pt x="6740" y="1289"/>
                  <a:pt x="6829" y="750"/>
                  <a:pt x="6552" y="362"/>
                </a:cubicBezTo>
                <a:cubicBezTo>
                  <a:pt x="6383" y="126"/>
                  <a:pt x="6118" y="0"/>
                  <a:pt x="58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296381029b0_0_71"/>
          <p:cNvSpPr/>
          <p:nvPr/>
        </p:nvSpPr>
        <p:spPr>
          <a:xfrm>
            <a:off x="3957572" y="3249293"/>
            <a:ext cx="409115" cy="60700"/>
          </a:xfrm>
          <a:custGeom>
            <a:avLst/>
            <a:gdLst/>
            <a:ahLst/>
            <a:cxnLst/>
            <a:rect l="l" t="t" r="r" b="b"/>
            <a:pathLst>
              <a:path w="11431" h="1696" extrusionOk="0">
                <a:moveTo>
                  <a:pt x="11431" y="0"/>
                </a:moveTo>
                <a:lnTo>
                  <a:pt x="1" y="976"/>
                </a:lnTo>
                <a:lnTo>
                  <a:pt x="1" y="1696"/>
                </a:lnTo>
                <a:lnTo>
                  <a:pt x="11431" y="720"/>
                </a:lnTo>
                <a:lnTo>
                  <a:pt x="11431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296381029b0_0_71"/>
          <p:cNvSpPr/>
          <p:nvPr/>
        </p:nvSpPr>
        <p:spPr>
          <a:xfrm>
            <a:off x="3957572" y="3314617"/>
            <a:ext cx="409115" cy="60736"/>
          </a:xfrm>
          <a:custGeom>
            <a:avLst/>
            <a:gdLst/>
            <a:ahLst/>
            <a:cxnLst/>
            <a:rect l="l" t="t" r="r" b="b"/>
            <a:pathLst>
              <a:path w="11431" h="1697" extrusionOk="0">
                <a:moveTo>
                  <a:pt x="11431" y="0"/>
                </a:moveTo>
                <a:lnTo>
                  <a:pt x="1" y="977"/>
                </a:lnTo>
                <a:lnTo>
                  <a:pt x="1" y="1697"/>
                </a:lnTo>
                <a:lnTo>
                  <a:pt x="11431" y="721"/>
                </a:lnTo>
                <a:lnTo>
                  <a:pt x="11431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296381029b0_0_71"/>
          <p:cNvSpPr/>
          <p:nvPr/>
        </p:nvSpPr>
        <p:spPr>
          <a:xfrm>
            <a:off x="3957894" y="3379940"/>
            <a:ext cx="408793" cy="60378"/>
          </a:xfrm>
          <a:custGeom>
            <a:avLst/>
            <a:gdLst/>
            <a:ahLst/>
            <a:cxnLst/>
            <a:rect l="l" t="t" r="r" b="b"/>
            <a:pathLst>
              <a:path w="11422" h="1687" extrusionOk="0">
                <a:moveTo>
                  <a:pt x="11422" y="1"/>
                </a:moveTo>
                <a:lnTo>
                  <a:pt x="0" y="976"/>
                </a:lnTo>
                <a:cubicBezTo>
                  <a:pt x="13" y="1221"/>
                  <a:pt x="53" y="1459"/>
                  <a:pt x="118" y="1686"/>
                </a:cubicBezTo>
                <a:lnTo>
                  <a:pt x="11422" y="721"/>
                </a:lnTo>
                <a:lnTo>
                  <a:pt x="11422" y="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296381029b0_0_71"/>
          <p:cNvSpPr/>
          <p:nvPr/>
        </p:nvSpPr>
        <p:spPr>
          <a:xfrm>
            <a:off x="3981232" y="3445837"/>
            <a:ext cx="379195" cy="56083"/>
          </a:xfrm>
          <a:custGeom>
            <a:avLst/>
            <a:gdLst/>
            <a:ahLst/>
            <a:cxnLst/>
            <a:rect l="l" t="t" r="r" b="b"/>
            <a:pathLst>
              <a:path w="10595" h="1567" extrusionOk="0">
                <a:moveTo>
                  <a:pt x="10595" y="1"/>
                </a:moveTo>
                <a:lnTo>
                  <a:pt x="1" y="905"/>
                </a:lnTo>
                <a:cubicBezTo>
                  <a:pt x="194" y="1158"/>
                  <a:pt x="424" y="1381"/>
                  <a:pt x="684" y="1566"/>
                </a:cubicBezTo>
                <a:lnTo>
                  <a:pt x="10223" y="752"/>
                </a:lnTo>
                <a:cubicBezTo>
                  <a:pt x="10379" y="521"/>
                  <a:pt x="10503" y="269"/>
                  <a:pt x="10595" y="1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296381029b0_0_71"/>
          <p:cNvSpPr/>
          <p:nvPr/>
        </p:nvSpPr>
        <p:spPr>
          <a:xfrm>
            <a:off x="4097847" y="2830507"/>
            <a:ext cx="128629" cy="396875"/>
          </a:xfrm>
          <a:custGeom>
            <a:avLst/>
            <a:gdLst/>
            <a:ahLst/>
            <a:cxnLst/>
            <a:rect l="l" t="t" r="r" b="b"/>
            <a:pathLst>
              <a:path w="3594" h="11089" extrusionOk="0">
                <a:moveTo>
                  <a:pt x="1" y="1"/>
                </a:moveTo>
                <a:lnTo>
                  <a:pt x="1" y="11088"/>
                </a:lnTo>
                <a:lnTo>
                  <a:pt x="741" y="11088"/>
                </a:lnTo>
                <a:lnTo>
                  <a:pt x="741" y="742"/>
                </a:lnTo>
                <a:lnTo>
                  <a:pt x="2853" y="742"/>
                </a:lnTo>
                <a:lnTo>
                  <a:pt x="2853" y="11088"/>
                </a:lnTo>
                <a:lnTo>
                  <a:pt x="3593" y="11088"/>
                </a:lnTo>
                <a:lnTo>
                  <a:pt x="3593" y="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296381029b0_0_71"/>
          <p:cNvSpPr/>
          <p:nvPr/>
        </p:nvSpPr>
        <p:spPr>
          <a:xfrm>
            <a:off x="3974502" y="2560515"/>
            <a:ext cx="151714" cy="296520"/>
          </a:xfrm>
          <a:custGeom>
            <a:avLst/>
            <a:gdLst/>
            <a:ahLst/>
            <a:cxnLst/>
            <a:rect l="l" t="t" r="r" b="b"/>
            <a:pathLst>
              <a:path w="4239" h="8285" extrusionOk="0">
                <a:moveTo>
                  <a:pt x="421" y="0"/>
                </a:moveTo>
                <a:cubicBezTo>
                  <a:pt x="370" y="0"/>
                  <a:pt x="319" y="11"/>
                  <a:pt x="270" y="33"/>
                </a:cubicBezTo>
                <a:cubicBezTo>
                  <a:pt x="83" y="117"/>
                  <a:pt x="1" y="337"/>
                  <a:pt x="84" y="523"/>
                </a:cubicBezTo>
                <a:lnTo>
                  <a:pt x="3479" y="8067"/>
                </a:lnTo>
                <a:cubicBezTo>
                  <a:pt x="3541" y="8204"/>
                  <a:pt x="3676" y="8285"/>
                  <a:pt x="3817" y="8285"/>
                </a:cubicBezTo>
                <a:cubicBezTo>
                  <a:pt x="3868" y="8285"/>
                  <a:pt x="3919" y="8275"/>
                  <a:pt x="3968" y="8252"/>
                </a:cubicBezTo>
                <a:cubicBezTo>
                  <a:pt x="4156" y="8168"/>
                  <a:pt x="4239" y="7949"/>
                  <a:pt x="4155" y="7763"/>
                </a:cubicBezTo>
                <a:lnTo>
                  <a:pt x="760" y="219"/>
                </a:lnTo>
                <a:cubicBezTo>
                  <a:pt x="698" y="82"/>
                  <a:pt x="562" y="0"/>
                  <a:pt x="421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296381029b0_0_71"/>
          <p:cNvSpPr/>
          <p:nvPr/>
        </p:nvSpPr>
        <p:spPr>
          <a:xfrm>
            <a:off x="4198140" y="2560515"/>
            <a:ext cx="151678" cy="296520"/>
          </a:xfrm>
          <a:custGeom>
            <a:avLst/>
            <a:gdLst/>
            <a:ahLst/>
            <a:cxnLst/>
            <a:rect l="l" t="t" r="r" b="b"/>
            <a:pathLst>
              <a:path w="4238" h="8285" extrusionOk="0">
                <a:moveTo>
                  <a:pt x="3817" y="0"/>
                </a:moveTo>
                <a:cubicBezTo>
                  <a:pt x="3675" y="0"/>
                  <a:pt x="3540" y="82"/>
                  <a:pt x="3478" y="219"/>
                </a:cubicBezTo>
                <a:lnTo>
                  <a:pt x="83" y="7763"/>
                </a:lnTo>
                <a:cubicBezTo>
                  <a:pt x="0" y="7949"/>
                  <a:pt x="83" y="8168"/>
                  <a:pt x="269" y="8252"/>
                </a:cubicBezTo>
                <a:cubicBezTo>
                  <a:pt x="318" y="8275"/>
                  <a:pt x="370" y="8285"/>
                  <a:pt x="421" y="8285"/>
                </a:cubicBezTo>
                <a:cubicBezTo>
                  <a:pt x="562" y="8285"/>
                  <a:pt x="697" y="8204"/>
                  <a:pt x="758" y="8067"/>
                </a:cubicBezTo>
                <a:lnTo>
                  <a:pt x="4153" y="523"/>
                </a:lnTo>
                <a:cubicBezTo>
                  <a:pt x="4237" y="337"/>
                  <a:pt x="4154" y="117"/>
                  <a:pt x="3968" y="33"/>
                </a:cubicBezTo>
                <a:cubicBezTo>
                  <a:pt x="3919" y="11"/>
                  <a:pt x="3868" y="0"/>
                  <a:pt x="3817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296381029b0_0_71"/>
          <p:cNvSpPr/>
          <p:nvPr/>
        </p:nvSpPr>
        <p:spPr>
          <a:xfrm>
            <a:off x="3990287" y="2572650"/>
            <a:ext cx="343727" cy="6657"/>
          </a:xfrm>
          <a:custGeom>
            <a:avLst/>
            <a:gdLst/>
            <a:ahLst/>
            <a:cxnLst/>
            <a:rect l="l" t="t" r="r" b="b"/>
            <a:pathLst>
              <a:path w="9604" h="186" extrusionOk="0">
                <a:moveTo>
                  <a:pt x="1" y="1"/>
                </a:moveTo>
                <a:lnTo>
                  <a:pt x="1" y="186"/>
                </a:lnTo>
                <a:lnTo>
                  <a:pt x="9603" y="186"/>
                </a:lnTo>
                <a:lnTo>
                  <a:pt x="9603" y="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296381029b0_0_71"/>
          <p:cNvSpPr txBox="1"/>
          <p:nvPr/>
        </p:nvSpPr>
        <p:spPr>
          <a:xfrm>
            <a:off x="499452" y="3727500"/>
            <a:ext cx="21570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Реєстрація та отримання охоронного документу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6" name="Google Shape;376;g296381029b0_0_71"/>
          <p:cNvSpPr txBox="1"/>
          <p:nvPr/>
        </p:nvSpPr>
        <p:spPr>
          <a:xfrm>
            <a:off x="5666451" y="1582400"/>
            <a:ext cx="21570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Формування якісно створеної  заявки, з урахуванням рівня техніки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g296381029b0_0_71"/>
          <p:cNvSpPr txBox="1"/>
          <p:nvPr/>
        </p:nvSpPr>
        <p:spPr>
          <a:xfrm>
            <a:off x="499451" y="1582400"/>
            <a:ext cx="21570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Якісний аналіз зареєстрованих рішень, визначення аналогів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g296381029b0_0_71"/>
          <p:cNvSpPr txBox="1"/>
          <p:nvPr/>
        </p:nvSpPr>
        <p:spPr>
          <a:xfrm>
            <a:off x="5666501" y="3727500"/>
            <a:ext cx="21570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Подання заявки в УКРНОІВІ, успішне проходження експертизи  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g296381029b0_0_71"/>
          <p:cNvSpPr txBox="1"/>
          <p:nvPr/>
        </p:nvSpPr>
        <p:spPr>
          <a:xfrm>
            <a:off x="546477" y="3193950"/>
            <a:ext cx="18756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2500" b="1" i="0" u="none" strike="noStrike" cap="none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Реєстрація</a:t>
            </a:r>
            <a:endParaRPr sz="2500" b="1" i="0" u="none" strike="noStrike" cap="none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g296381029b0_0_71"/>
          <p:cNvSpPr txBox="1"/>
          <p:nvPr/>
        </p:nvSpPr>
        <p:spPr>
          <a:xfrm>
            <a:off x="6120200" y="3129900"/>
            <a:ext cx="1746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2500" b="1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Подання</a:t>
            </a:r>
            <a:endParaRPr sz="2500" b="1" i="0" u="none" strike="noStrike" cap="none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g296381029b0_0_71"/>
          <p:cNvSpPr txBox="1"/>
          <p:nvPr/>
        </p:nvSpPr>
        <p:spPr>
          <a:xfrm>
            <a:off x="499450" y="1061775"/>
            <a:ext cx="18756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2500" b="1" i="0" u="none" strike="noStrike" cap="none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Пошук</a:t>
            </a:r>
            <a:endParaRPr sz="2500" b="1" i="0" u="none" strike="noStrike" cap="none">
              <a:solidFill>
                <a:srgbClr val="3D85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g296381029b0_0_71"/>
          <p:cNvSpPr txBox="1"/>
          <p:nvPr/>
        </p:nvSpPr>
        <p:spPr>
          <a:xfrm>
            <a:off x="6296300" y="1114800"/>
            <a:ext cx="15699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uk" sz="2500" b="1" i="0" u="none" strike="noStrike" cap="none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Заявка</a:t>
            </a:r>
            <a:endParaRPr sz="2500" b="1" i="0" u="none" strike="noStrike" cap="none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g296381029b0_0_71"/>
          <p:cNvSpPr/>
          <p:nvPr/>
        </p:nvSpPr>
        <p:spPr>
          <a:xfrm>
            <a:off x="3978287" y="3845561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g296381029b0_0_71"/>
          <p:cNvGrpSpPr/>
          <p:nvPr/>
        </p:nvGrpSpPr>
        <p:grpSpPr>
          <a:xfrm>
            <a:off x="3978267" y="1296754"/>
            <a:ext cx="366364" cy="359075"/>
            <a:chOff x="-60988625" y="3740800"/>
            <a:chExt cx="316650" cy="310350"/>
          </a:xfrm>
        </p:grpSpPr>
        <p:sp>
          <p:nvSpPr>
            <p:cNvPr id="385" name="Google Shape;385;g296381029b0_0_71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g296381029b0_0_71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296381029b0_0_71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" name="Google Shape;388;g296381029b0_0_71"/>
          <p:cNvGrpSpPr/>
          <p:nvPr/>
        </p:nvGrpSpPr>
        <p:grpSpPr>
          <a:xfrm>
            <a:off x="2732428" y="2533762"/>
            <a:ext cx="352886" cy="350049"/>
            <a:chOff x="946175" y="3253275"/>
            <a:chExt cx="298550" cy="296150"/>
          </a:xfrm>
        </p:grpSpPr>
        <p:sp>
          <p:nvSpPr>
            <p:cNvPr id="389" name="Google Shape;389;g296381029b0_0_7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g296381029b0_0_7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g296381029b0_0_7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g296381029b0_0_7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296381029b0_0_7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4" name="Google Shape;394;g296381029b0_0_71"/>
          <p:cNvGrpSpPr/>
          <p:nvPr/>
        </p:nvGrpSpPr>
        <p:grpSpPr>
          <a:xfrm>
            <a:off x="5235053" y="2522184"/>
            <a:ext cx="366380" cy="366411"/>
            <a:chOff x="-6329875" y="3992050"/>
            <a:chExt cx="291425" cy="291450"/>
          </a:xfrm>
        </p:grpSpPr>
        <p:sp>
          <p:nvSpPr>
            <p:cNvPr id="395" name="Google Shape;395;g296381029b0_0_71"/>
            <p:cNvSpPr/>
            <p:nvPr/>
          </p:nvSpPr>
          <p:spPr>
            <a:xfrm>
              <a:off x="-6090450" y="4077900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" y="1"/>
                  </a:moveTo>
                  <a:lnTo>
                    <a:pt x="1" y="1387"/>
                  </a:lnTo>
                  <a:lnTo>
                    <a:pt x="2080" y="1387"/>
                  </a:lnTo>
                  <a:lnTo>
                    <a:pt x="2080" y="1040"/>
                  </a:lnTo>
                  <a:cubicBezTo>
                    <a:pt x="2080" y="473"/>
                    <a:pt x="1607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296381029b0_0_71"/>
            <p:cNvSpPr/>
            <p:nvPr/>
          </p:nvSpPr>
          <p:spPr>
            <a:xfrm>
              <a:off x="-6262925" y="3992050"/>
              <a:ext cx="154400" cy="155200"/>
            </a:xfrm>
            <a:custGeom>
              <a:avLst/>
              <a:gdLst/>
              <a:ahLst/>
              <a:cxnLst/>
              <a:rect l="l" t="t" r="r" b="b"/>
              <a:pathLst>
                <a:path w="6176" h="6208" extrusionOk="0">
                  <a:moveTo>
                    <a:pt x="5167" y="1387"/>
                  </a:moveTo>
                  <a:cubicBezTo>
                    <a:pt x="5608" y="1387"/>
                    <a:pt x="5639" y="2048"/>
                    <a:pt x="5167" y="2048"/>
                  </a:cubicBezTo>
                  <a:lnTo>
                    <a:pt x="1071" y="2048"/>
                  </a:lnTo>
                  <a:cubicBezTo>
                    <a:pt x="1053" y="2051"/>
                    <a:pt x="1035" y="2052"/>
                    <a:pt x="1018" y="2052"/>
                  </a:cubicBezTo>
                  <a:cubicBezTo>
                    <a:pt x="628" y="2052"/>
                    <a:pt x="618" y="1387"/>
                    <a:pt x="1071" y="1387"/>
                  </a:cubicBezTo>
                  <a:close/>
                  <a:moveTo>
                    <a:pt x="5167" y="2773"/>
                  </a:moveTo>
                  <a:cubicBezTo>
                    <a:pt x="5608" y="2773"/>
                    <a:pt x="5639" y="3435"/>
                    <a:pt x="5167" y="3435"/>
                  </a:cubicBezTo>
                  <a:lnTo>
                    <a:pt x="1071" y="3435"/>
                  </a:lnTo>
                  <a:cubicBezTo>
                    <a:pt x="630" y="3435"/>
                    <a:pt x="599" y="2773"/>
                    <a:pt x="1071" y="2773"/>
                  </a:cubicBezTo>
                  <a:close/>
                  <a:moveTo>
                    <a:pt x="5167" y="4159"/>
                  </a:moveTo>
                  <a:cubicBezTo>
                    <a:pt x="5608" y="4159"/>
                    <a:pt x="5639" y="4821"/>
                    <a:pt x="5167" y="4821"/>
                  </a:cubicBezTo>
                  <a:lnTo>
                    <a:pt x="1071" y="4821"/>
                  </a:lnTo>
                  <a:cubicBezTo>
                    <a:pt x="630" y="4821"/>
                    <a:pt x="599" y="4159"/>
                    <a:pt x="1071" y="415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6207"/>
                  </a:lnTo>
                  <a:lnTo>
                    <a:pt x="4726" y="6207"/>
                  </a:lnTo>
                  <a:cubicBezTo>
                    <a:pt x="5041" y="6207"/>
                    <a:pt x="5198" y="5672"/>
                    <a:pt x="5356" y="5420"/>
                  </a:cubicBezTo>
                  <a:cubicBezTo>
                    <a:pt x="5513" y="5104"/>
                    <a:pt x="5828" y="4884"/>
                    <a:pt x="6175" y="4852"/>
                  </a:cubicBezTo>
                  <a:lnTo>
                    <a:pt x="6175" y="379"/>
                  </a:lnTo>
                  <a:cubicBezTo>
                    <a:pt x="6175" y="158"/>
                    <a:pt x="6018" y="1"/>
                    <a:pt x="5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296381029b0_0_71"/>
            <p:cNvSpPr/>
            <p:nvPr/>
          </p:nvSpPr>
          <p:spPr>
            <a:xfrm>
              <a:off x="-6329875" y="4044825"/>
              <a:ext cx="51200" cy="102425"/>
            </a:xfrm>
            <a:custGeom>
              <a:avLst/>
              <a:gdLst/>
              <a:ahLst/>
              <a:cxnLst/>
              <a:rect l="l" t="t" r="r" b="b"/>
              <a:pathLst>
                <a:path w="2048" h="4097" extrusionOk="0">
                  <a:moveTo>
                    <a:pt x="1040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4096"/>
                  </a:lnTo>
                  <a:lnTo>
                    <a:pt x="2048" y="4096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g296381029b0_0_71"/>
            <p:cNvSpPr/>
            <p:nvPr/>
          </p:nvSpPr>
          <p:spPr>
            <a:xfrm>
              <a:off x="-6329875" y="4129900"/>
              <a:ext cx="291425" cy="153600"/>
            </a:xfrm>
            <a:custGeom>
              <a:avLst/>
              <a:gdLst/>
              <a:ahLst/>
              <a:cxnLst/>
              <a:rect l="l" t="t" r="r" b="b"/>
              <a:pathLst>
                <a:path w="11657" h="6144" extrusionOk="0">
                  <a:moveTo>
                    <a:pt x="8948" y="0"/>
                  </a:moveTo>
                  <a:cubicBezTo>
                    <a:pt x="8664" y="0"/>
                    <a:pt x="8506" y="473"/>
                    <a:pt x="8349" y="788"/>
                  </a:cubicBezTo>
                  <a:cubicBezTo>
                    <a:pt x="8191" y="1166"/>
                    <a:pt x="7845" y="1355"/>
                    <a:pt x="7467" y="1355"/>
                  </a:cubicBezTo>
                  <a:lnTo>
                    <a:pt x="0" y="1355"/>
                  </a:lnTo>
                  <a:lnTo>
                    <a:pt x="0" y="5135"/>
                  </a:lnTo>
                  <a:cubicBezTo>
                    <a:pt x="0" y="5671"/>
                    <a:pt x="473" y="6143"/>
                    <a:pt x="1040" y="6143"/>
                  </a:cubicBezTo>
                  <a:lnTo>
                    <a:pt x="10649" y="6143"/>
                  </a:lnTo>
                  <a:cubicBezTo>
                    <a:pt x="11184" y="6143"/>
                    <a:pt x="11657" y="5671"/>
                    <a:pt x="11657" y="5135"/>
                  </a:cubicBezTo>
                  <a:lnTo>
                    <a:pt x="116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23">
            <a:extLst>
              <a:ext uri="{FF2B5EF4-FFF2-40B4-BE49-F238E27FC236}">
                <a16:creationId xmlns:a16="http://schemas.microsoft.com/office/drawing/2014/main" id="{390D39A3-A2E7-47F3-A1D9-0C58CEC1BA28}"/>
              </a:ext>
            </a:extLst>
          </p:cNvPr>
          <p:cNvSpPr/>
          <p:nvPr/>
        </p:nvSpPr>
        <p:spPr>
          <a:xfrm rot="16200000" flipH="1">
            <a:off x="5218488" y="2615959"/>
            <a:ext cx="363957" cy="1373201"/>
          </a:xfrm>
          <a:prstGeom prst="bentConnector4">
            <a:avLst>
              <a:gd name="adj1" fmla="val 99060"/>
              <a:gd name="adj2" fmla="val 61072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21">
            <a:extLst>
              <a:ext uri="{FF2B5EF4-FFF2-40B4-BE49-F238E27FC236}">
                <a16:creationId xmlns:a16="http://schemas.microsoft.com/office/drawing/2014/main" id="{7C40E060-BFC1-432D-A657-EEAB950A7680}"/>
              </a:ext>
            </a:extLst>
          </p:cNvPr>
          <p:cNvSpPr/>
          <p:nvPr/>
        </p:nvSpPr>
        <p:spPr>
          <a:xfrm rot="5400000">
            <a:off x="2807314" y="2760629"/>
            <a:ext cx="356580" cy="1091237"/>
          </a:xfrm>
          <a:prstGeom prst="bentConnector4">
            <a:avLst>
              <a:gd name="adj1" fmla="val 99533"/>
              <a:gd name="adj2" fmla="val 61106"/>
            </a:avLst>
          </a:prstGeom>
          <a:noFill/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Google Shape;338;g296381029b0_0_71"/>
          <p:cNvSpPr/>
          <p:nvPr/>
        </p:nvSpPr>
        <p:spPr>
          <a:xfrm>
            <a:off x="0" y="0"/>
            <a:ext cx="9143700" cy="6042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9" name="Google Shape;339;g296381029b0_0_71" descr="D:\IP_office_logo\OUT\IP_office_presentation\1x\Монтажная область 1 копия 23.png"/>
          <p:cNvPicPr preferRelativeResize="0"/>
          <p:nvPr/>
        </p:nvPicPr>
        <p:blipFill rotWithShape="1">
          <a:blip r:embed="rId3">
            <a:alphaModFix/>
          </a:blip>
          <a:srcRect r="3034" b="2104"/>
          <a:stretch/>
        </p:blipFill>
        <p:spPr>
          <a:xfrm>
            <a:off x="802836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296381029b0_0_71"/>
          <p:cNvSpPr/>
          <p:nvPr/>
        </p:nvSpPr>
        <p:spPr>
          <a:xfrm>
            <a:off x="-7217" y="-62898"/>
            <a:ext cx="83451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100" b="1" i="0" u="none" strike="noStrike" cap="none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100" b="1" i="0" u="none" strike="noStrike" cap="none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1" name="Google Shape;341;g296381029b0_0_71" descr="D:\IP_office_logo\OUT\IP_office_presentation\1x\Монтажная область 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825" y="4635698"/>
            <a:ext cx="647640" cy="42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296381029b0_0_71"/>
          <p:cNvSpPr/>
          <p:nvPr/>
        </p:nvSpPr>
        <p:spPr>
          <a:xfrm>
            <a:off x="0" y="-73642"/>
            <a:ext cx="8973600" cy="61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100" b="1" i="0" u="none" strike="noStrike" cap="none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Передумови отримання якісного охоронного документу</a:t>
            </a:r>
            <a:endParaRPr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CustomShape 1">
            <a:extLst>
              <a:ext uri="{FF2B5EF4-FFF2-40B4-BE49-F238E27FC236}">
                <a16:creationId xmlns:a16="http://schemas.microsoft.com/office/drawing/2014/main" id="{7062BEEA-BB67-4334-9BBC-56E7991B8D5C}"/>
              </a:ext>
            </a:extLst>
          </p:cNvPr>
          <p:cNvSpPr/>
          <p:nvPr/>
        </p:nvSpPr>
        <p:spPr>
          <a:xfrm>
            <a:off x="2686833" y="3802598"/>
            <a:ext cx="2855933" cy="76464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 dirty="0">
                <a:solidFill>
                  <a:srgbClr val="302F2F"/>
                </a:solidFill>
                <a:latin typeface="Calibri"/>
                <a:ea typeface="Teko"/>
              </a:rPr>
              <a:t>Патентно-кон</a:t>
            </a:r>
            <a:r>
              <a:rPr lang="en-US" sz="2000" b="1" strike="noStrike" spc="-1" dirty="0">
                <a:solidFill>
                  <a:srgbClr val="302F2F"/>
                </a:solidFill>
                <a:latin typeface="Calibri"/>
                <a:ea typeface="Teko"/>
              </a:rPr>
              <a:t>’</a:t>
            </a:r>
            <a:r>
              <a:rPr lang="uk-UA" sz="2000" b="1" strike="noStrike" spc="-1" dirty="0">
                <a:solidFill>
                  <a:srgbClr val="302F2F"/>
                </a:solidFill>
                <a:latin typeface="Calibri"/>
                <a:ea typeface="Teko"/>
              </a:rPr>
              <a:t>юктурні дослідження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64" name="TextShape 15">
            <a:extLst>
              <a:ext uri="{FF2B5EF4-FFF2-40B4-BE49-F238E27FC236}">
                <a16:creationId xmlns:a16="http://schemas.microsoft.com/office/drawing/2014/main" id="{16B5C699-5BFE-4BE1-8B93-F4069D13A011}"/>
              </a:ext>
            </a:extLst>
          </p:cNvPr>
          <p:cNvSpPr txBox="1"/>
          <p:nvPr/>
        </p:nvSpPr>
        <p:spPr>
          <a:xfrm>
            <a:off x="194153" y="1348118"/>
            <a:ext cx="1878776" cy="605160"/>
          </a:xfrm>
          <a:prstGeom prst="rect">
            <a:avLst/>
          </a:prstGeom>
          <a:solidFill>
            <a:schemeClr val="bg2">
              <a:lumMod val="40000"/>
              <a:lumOff val="60000"/>
              <a:alpha val="38000"/>
            </a:schemeClr>
          </a:solidFill>
          <a:ln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>
                <a:solidFill>
                  <a:srgbClr val="302F2F"/>
                </a:solidFill>
                <a:latin typeface="Calibri"/>
                <a:ea typeface="Teko"/>
              </a:rPr>
              <a:t>Новизна рішення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65" name="TextShape 16">
            <a:extLst>
              <a:ext uri="{FF2B5EF4-FFF2-40B4-BE49-F238E27FC236}">
                <a16:creationId xmlns:a16="http://schemas.microsoft.com/office/drawing/2014/main" id="{639824CD-095D-4058-8EC3-F3CEB43A8E40}"/>
              </a:ext>
            </a:extLst>
          </p:cNvPr>
          <p:cNvSpPr txBox="1"/>
          <p:nvPr/>
        </p:nvSpPr>
        <p:spPr>
          <a:xfrm>
            <a:off x="6121250" y="1348118"/>
            <a:ext cx="2077035" cy="6051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>
                <a:solidFill>
                  <a:srgbClr val="302F2F"/>
                </a:solidFill>
                <a:latin typeface="Calibri"/>
                <a:ea typeface="Teko"/>
              </a:rPr>
              <a:t>Рівень техніки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66" name="TextShape 17">
            <a:extLst>
              <a:ext uri="{FF2B5EF4-FFF2-40B4-BE49-F238E27FC236}">
                <a16:creationId xmlns:a16="http://schemas.microsoft.com/office/drawing/2014/main" id="{44847435-D338-4911-A6CE-DDF3EE47A82B}"/>
              </a:ext>
            </a:extLst>
          </p:cNvPr>
          <p:cNvSpPr txBox="1"/>
          <p:nvPr/>
        </p:nvSpPr>
        <p:spPr>
          <a:xfrm>
            <a:off x="194153" y="3148478"/>
            <a:ext cx="1878776" cy="672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>
                <a:solidFill>
                  <a:srgbClr val="302F2F"/>
                </a:solidFill>
                <a:latin typeface="Calibri"/>
                <a:ea typeface="Teko"/>
              </a:rPr>
              <a:t>Патентна чистота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67" name="TextShape 18">
            <a:extLst>
              <a:ext uri="{FF2B5EF4-FFF2-40B4-BE49-F238E27FC236}">
                <a16:creationId xmlns:a16="http://schemas.microsoft.com/office/drawing/2014/main" id="{110199CC-5C83-4936-958C-2087698E55E9}"/>
              </a:ext>
            </a:extLst>
          </p:cNvPr>
          <p:cNvSpPr txBox="1"/>
          <p:nvPr/>
        </p:nvSpPr>
        <p:spPr>
          <a:xfrm>
            <a:off x="6121250" y="3151358"/>
            <a:ext cx="2077035" cy="669960"/>
          </a:xfrm>
          <a:prstGeom prst="rect">
            <a:avLst/>
          </a:prstGeom>
          <a:solidFill>
            <a:schemeClr val="bg2">
              <a:lumMod val="40000"/>
              <a:lumOff val="60000"/>
              <a:alpha val="38000"/>
            </a:schemeClr>
          </a:solidFill>
          <a:ln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 dirty="0">
                <a:solidFill>
                  <a:srgbClr val="302F2F"/>
                </a:solidFill>
                <a:latin typeface="Calibri"/>
                <a:ea typeface="Teko"/>
              </a:rPr>
              <a:t>Патентний ландшафт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68" name="CustomShape 19">
            <a:extLst>
              <a:ext uri="{FF2B5EF4-FFF2-40B4-BE49-F238E27FC236}">
                <a16:creationId xmlns:a16="http://schemas.microsoft.com/office/drawing/2014/main" id="{7524D468-4205-44B3-9A08-C5D5C608A3B2}"/>
              </a:ext>
            </a:extLst>
          </p:cNvPr>
          <p:cNvSpPr/>
          <p:nvPr/>
        </p:nvSpPr>
        <p:spPr>
          <a:xfrm>
            <a:off x="3184335" y="1736710"/>
            <a:ext cx="1791326" cy="177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20">
            <a:extLst>
              <a:ext uri="{FF2B5EF4-FFF2-40B4-BE49-F238E27FC236}">
                <a16:creationId xmlns:a16="http://schemas.microsoft.com/office/drawing/2014/main" id="{50F60337-09D5-479E-AA34-718DA317FCCC}"/>
              </a:ext>
            </a:extLst>
          </p:cNvPr>
          <p:cNvSpPr/>
          <p:nvPr/>
        </p:nvSpPr>
        <p:spPr>
          <a:xfrm rot="5400000" flipH="1" flipV="1">
            <a:off x="5079181" y="1274317"/>
            <a:ext cx="363959" cy="1115279"/>
          </a:xfrm>
          <a:prstGeom prst="bentConnector2">
            <a:avLst/>
          </a:prstGeom>
          <a:noFill/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22">
            <a:extLst>
              <a:ext uri="{FF2B5EF4-FFF2-40B4-BE49-F238E27FC236}">
                <a16:creationId xmlns:a16="http://schemas.microsoft.com/office/drawing/2014/main" id="{75979357-5B6C-4FD5-AED8-3BE4FC872DEA}"/>
              </a:ext>
            </a:extLst>
          </p:cNvPr>
          <p:cNvSpPr/>
          <p:nvPr/>
        </p:nvSpPr>
        <p:spPr>
          <a:xfrm>
            <a:off x="2439806" y="1650878"/>
            <a:ext cx="950354" cy="363960"/>
          </a:xfrm>
          <a:prstGeom prst="bentConnector2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24">
            <a:extLst>
              <a:ext uri="{FF2B5EF4-FFF2-40B4-BE49-F238E27FC236}">
                <a16:creationId xmlns:a16="http://schemas.microsoft.com/office/drawing/2014/main" id="{D10A2256-13BF-413D-B74E-7315816528DF}"/>
              </a:ext>
            </a:extLst>
          </p:cNvPr>
          <p:cNvSpPr/>
          <p:nvPr/>
        </p:nvSpPr>
        <p:spPr>
          <a:xfrm>
            <a:off x="2686833" y="728918"/>
            <a:ext cx="2855933" cy="611280"/>
          </a:xfrm>
          <a:prstGeom prst="rect">
            <a:avLst/>
          </a:prstGeom>
          <a:solidFill>
            <a:schemeClr val="bg2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 dirty="0">
                <a:solidFill>
                  <a:srgbClr val="302F2F"/>
                </a:solidFill>
                <a:latin typeface="Calibri"/>
                <a:ea typeface="Teko"/>
              </a:rPr>
              <a:t>Патентно-інформаційний пошук</a:t>
            </a:r>
            <a:endParaRPr lang="en-GB" sz="2000" b="0" strike="noStrike" spc="-1" dirty="0">
              <a:latin typeface="Arial"/>
            </a:endParaRPr>
          </a:p>
        </p:txBody>
      </p:sp>
      <p:grpSp>
        <p:nvGrpSpPr>
          <p:cNvPr id="74" name="Group 25">
            <a:extLst>
              <a:ext uri="{FF2B5EF4-FFF2-40B4-BE49-F238E27FC236}">
                <a16:creationId xmlns:a16="http://schemas.microsoft.com/office/drawing/2014/main" id="{5745BF9C-7EF3-4D9A-A3D4-02BDFCAC0E2D}"/>
              </a:ext>
            </a:extLst>
          </p:cNvPr>
          <p:cNvGrpSpPr/>
          <p:nvPr/>
        </p:nvGrpSpPr>
        <p:grpSpPr>
          <a:xfrm>
            <a:off x="3754114" y="2740958"/>
            <a:ext cx="626285" cy="636480"/>
            <a:chOff x="4252680" y="3122280"/>
            <a:chExt cx="638280" cy="636480"/>
          </a:xfrm>
        </p:grpSpPr>
        <p:sp>
          <p:nvSpPr>
            <p:cNvPr id="75" name="CustomShape 26">
              <a:extLst>
                <a:ext uri="{FF2B5EF4-FFF2-40B4-BE49-F238E27FC236}">
                  <a16:creationId xmlns:a16="http://schemas.microsoft.com/office/drawing/2014/main" id="{5118E098-28F0-4BEC-985A-40E7CDB75FD9}"/>
                </a:ext>
              </a:extLst>
            </p:cNvPr>
            <p:cNvSpPr/>
            <p:nvPr/>
          </p:nvSpPr>
          <p:spPr>
            <a:xfrm>
              <a:off x="4252680" y="3518640"/>
              <a:ext cx="243720" cy="240120"/>
            </a:xfrm>
            <a:custGeom>
              <a:avLst/>
              <a:gdLst/>
              <a:ahLst/>
              <a:cxnLst/>
              <a:rect l="l" t="t" r="r" b="b"/>
              <a:pathLst>
                <a:path w="4600" h="4530">
                  <a:moveTo>
                    <a:pt x="3088" y="0"/>
                  </a:moveTo>
                  <a:lnTo>
                    <a:pt x="378" y="2741"/>
                  </a:lnTo>
                  <a:cubicBezTo>
                    <a:pt x="0" y="3119"/>
                    <a:pt x="0" y="3781"/>
                    <a:pt x="378" y="4222"/>
                  </a:cubicBezTo>
                  <a:cubicBezTo>
                    <a:pt x="583" y="4427"/>
                    <a:pt x="851" y="4529"/>
                    <a:pt x="1123" y="4529"/>
                  </a:cubicBezTo>
                  <a:cubicBezTo>
                    <a:pt x="1394" y="4529"/>
                    <a:pt x="1670" y="4427"/>
                    <a:pt x="1890" y="4222"/>
                  </a:cubicBezTo>
                  <a:lnTo>
                    <a:pt x="4600" y="1512"/>
                  </a:lnTo>
                  <a:cubicBezTo>
                    <a:pt x="4001" y="1103"/>
                    <a:pt x="3497" y="599"/>
                    <a:pt x="30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27">
              <a:extLst>
                <a:ext uri="{FF2B5EF4-FFF2-40B4-BE49-F238E27FC236}">
                  <a16:creationId xmlns:a16="http://schemas.microsoft.com/office/drawing/2014/main" id="{89E41C99-E84A-4502-94AD-6942977466BB}"/>
                </a:ext>
              </a:extLst>
            </p:cNvPr>
            <p:cNvSpPr/>
            <p:nvPr/>
          </p:nvSpPr>
          <p:spPr>
            <a:xfrm>
              <a:off x="4632120" y="3346560"/>
              <a:ext cx="33120" cy="33120"/>
            </a:xfrm>
            <a:custGeom>
              <a:avLst/>
              <a:gdLst/>
              <a:ahLst/>
              <a:cxnLst/>
              <a:rect l="l" t="t" r="r" b="b"/>
              <a:pathLst>
                <a:path w="631" h="631">
                  <a:moveTo>
                    <a:pt x="1" y="0"/>
                  </a:moveTo>
                  <a:lnTo>
                    <a:pt x="1" y="630"/>
                  </a:lnTo>
                  <a:cubicBezTo>
                    <a:pt x="284" y="536"/>
                    <a:pt x="505" y="315"/>
                    <a:pt x="6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28">
              <a:extLst>
                <a:ext uri="{FF2B5EF4-FFF2-40B4-BE49-F238E27FC236}">
                  <a16:creationId xmlns:a16="http://schemas.microsoft.com/office/drawing/2014/main" id="{DA8D4B87-26DA-4932-9B4E-FE0AA89E76A4}"/>
                </a:ext>
              </a:extLst>
            </p:cNvPr>
            <p:cNvSpPr/>
            <p:nvPr/>
          </p:nvSpPr>
          <p:spPr>
            <a:xfrm>
              <a:off x="4555440" y="3272760"/>
              <a:ext cx="108360" cy="108360"/>
            </a:xfrm>
            <a:custGeom>
              <a:avLst/>
              <a:gdLst/>
              <a:ahLst/>
              <a:cxnLst/>
              <a:rect l="l" t="t" r="r" b="b"/>
              <a:pathLst>
                <a:path w="2049" h="2048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12"/>
                    <a:pt x="253" y="1890"/>
                    <a:pt x="694" y="2048"/>
                  </a:cubicBezTo>
                  <a:lnTo>
                    <a:pt x="694" y="1071"/>
                  </a:lnTo>
                  <a:cubicBezTo>
                    <a:pt x="694" y="851"/>
                    <a:pt x="851" y="693"/>
                    <a:pt x="1040" y="693"/>
                  </a:cubicBezTo>
                  <a:lnTo>
                    <a:pt x="2048" y="693"/>
                  </a:lnTo>
                  <a:cubicBezTo>
                    <a:pt x="1922" y="284"/>
                    <a:pt x="1513" y="0"/>
                    <a:pt x="10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29">
              <a:extLst>
                <a:ext uri="{FF2B5EF4-FFF2-40B4-BE49-F238E27FC236}">
                  <a16:creationId xmlns:a16="http://schemas.microsoft.com/office/drawing/2014/main" id="{5D4F16DA-FF50-4A24-A54B-52746F8C6A5B}"/>
                </a:ext>
              </a:extLst>
            </p:cNvPr>
            <p:cNvSpPr/>
            <p:nvPr/>
          </p:nvSpPr>
          <p:spPr>
            <a:xfrm>
              <a:off x="4630320" y="3346560"/>
              <a:ext cx="111600" cy="111600"/>
            </a:xfrm>
            <a:custGeom>
              <a:avLst/>
              <a:gdLst/>
              <a:ahLst/>
              <a:cxnLst/>
              <a:rect l="l" t="t" r="r" b="b"/>
              <a:pathLst>
                <a:path w="2112" h="2112">
                  <a:moveTo>
                    <a:pt x="1355" y="0"/>
                  </a:moveTo>
                  <a:cubicBezTo>
                    <a:pt x="1261" y="693"/>
                    <a:pt x="693" y="1260"/>
                    <a:pt x="0" y="1355"/>
                  </a:cubicBezTo>
                  <a:lnTo>
                    <a:pt x="0" y="2111"/>
                  </a:lnTo>
                  <a:lnTo>
                    <a:pt x="2111" y="2111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30">
              <a:extLst>
                <a:ext uri="{FF2B5EF4-FFF2-40B4-BE49-F238E27FC236}">
                  <a16:creationId xmlns:a16="http://schemas.microsoft.com/office/drawing/2014/main" id="{F7580370-9C8A-41C9-90A5-2E29F83B44E6}"/>
                </a:ext>
              </a:extLst>
            </p:cNvPr>
            <p:cNvSpPr/>
            <p:nvPr/>
          </p:nvSpPr>
          <p:spPr>
            <a:xfrm>
              <a:off x="4406400" y="3122280"/>
              <a:ext cx="484560" cy="484560"/>
            </a:xfrm>
            <a:custGeom>
              <a:avLst/>
              <a:gdLst/>
              <a:ahLst/>
              <a:cxnLst/>
              <a:rect l="l" t="t" r="r" b="b"/>
              <a:pathLst>
                <a:path w="9137" h="9137">
                  <a:moveTo>
                    <a:pt x="3907" y="2080"/>
                  </a:moveTo>
                  <a:cubicBezTo>
                    <a:pt x="4758" y="2080"/>
                    <a:pt x="5483" y="2679"/>
                    <a:pt x="5640" y="3498"/>
                  </a:cubicBezTo>
                  <a:lnTo>
                    <a:pt x="6743" y="3498"/>
                  </a:lnTo>
                  <a:cubicBezTo>
                    <a:pt x="6932" y="3498"/>
                    <a:pt x="7089" y="3655"/>
                    <a:pt x="7089" y="3844"/>
                  </a:cubicBezTo>
                  <a:lnTo>
                    <a:pt x="7089" y="6680"/>
                  </a:lnTo>
                  <a:lnTo>
                    <a:pt x="7058" y="6680"/>
                  </a:lnTo>
                  <a:cubicBezTo>
                    <a:pt x="7058" y="6900"/>
                    <a:pt x="6900" y="7058"/>
                    <a:pt x="6680" y="7058"/>
                  </a:cubicBezTo>
                  <a:lnTo>
                    <a:pt x="3907" y="7058"/>
                  </a:lnTo>
                  <a:cubicBezTo>
                    <a:pt x="3687" y="7058"/>
                    <a:pt x="3529" y="6900"/>
                    <a:pt x="3529" y="6680"/>
                  </a:cubicBezTo>
                  <a:lnTo>
                    <a:pt x="3529" y="5577"/>
                  </a:lnTo>
                  <a:cubicBezTo>
                    <a:pt x="2742" y="5419"/>
                    <a:pt x="2111" y="4726"/>
                    <a:pt x="2111" y="3844"/>
                  </a:cubicBezTo>
                  <a:cubicBezTo>
                    <a:pt x="2111" y="2868"/>
                    <a:pt x="2899" y="2080"/>
                    <a:pt x="3907" y="2080"/>
                  </a:cubicBezTo>
                  <a:close/>
                  <a:moveTo>
                    <a:pt x="4569" y="1"/>
                  </a:moveTo>
                  <a:cubicBezTo>
                    <a:pt x="2048" y="1"/>
                    <a:pt x="1" y="2048"/>
                    <a:pt x="1" y="4569"/>
                  </a:cubicBezTo>
                  <a:cubicBezTo>
                    <a:pt x="1" y="7089"/>
                    <a:pt x="2048" y="9137"/>
                    <a:pt x="4569" y="9137"/>
                  </a:cubicBezTo>
                  <a:cubicBezTo>
                    <a:pt x="7089" y="9137"/>
                    <a:pt x="9137" y="7089"/>
                    <a:pt x="9137" y="4569"/>
                  </a:cubicBezTo>
                  <a:cubicBezTo>
                    <a:pt x="9137" y="2048"/>
                    <a:pt x="7089" y="1"/>
                    <a:pt x="45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0" name="CustomShape 31">
            <a:extLst>
              <a:ext uri="{FF2B5EF4-FFF2-40B4-BE49-F238E27FC236}">
                <a16:creationId xmlns:a16="http://schemas.microsoft.com/office/drawing/2014/main" id="{2E52E560-E7A0-4BF5-BD0A-93B782704614}"/>
              </a:ext>
            </a:extLst>
          </p:cNvPr>
          <p:cNvSpPr/>
          <p:nvPr/>
        </p:nvSpPr>
        <p:spPr>
          <a:xfrm>
            <a:off x="3457940" y="2151580"/>
            <a:ext cx="1592500" cy="4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uk-UA" sz="3000" b="1" i="1" strike="noStrike" spc="-1" dirty="0">
                <a:solidFill>
                  <a:srgbClr val="302F2F"/>
                </a:solidFill>
                <a:latin typeface="Calibri"/>
                <a:ea typeface="Electrolize"/>
              </a:rPr>
              <a:t>Пошук</a:t>
            </a:r>
            <a:endParaRPr lang="en-GB" sz="3000" b="0" strike="noStrike" spc="-1" dirty="0">
              <a:latin typeface="Arial"/>
            </a:endParaRPr>
          </a:p>
        </p:txBody>
      </p:sp>
      <p:sp>
        <p:nvSpPr>
          <p:cNvPr id="81" name="Line 32">
            <a:extLst>
              <a:ext uri="{FF2B5EF4-FFF2-40B4-BE49-F238E27FC236}">
                <a16:creationId xmlns:a16="http://schemas.microsoft.com/office/drawing/2014/main" id="{47B9C8DD-D578-4959-9417-A4C642B5E1E0}"/>
              </a:ext>
            </a:extLst>
          </p:cNvPr>
          <p:cNvSpPr/>
          <p:nvPr/>
        </p:nvSpPr>
        <p:spPr>
          <a:xfrm>
            <a:off x="4168340" y="1340198"/>
            <a:ext cx="0" cy="41472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Line 33">
            <a:extLst>
              <a:ext uri="{FF2B5EF4-FFF2-40B4-BE49-F238E27FC236}">
                <a16:creationId xmlns:a16="http://schemas.microsoft.com/office/drawing/2014/main" id="{ED15B7E2-5C6F-43CD-A35F-6EEEFB88165D}"/>
              </a:ext>
            </a:extLst>
          </p:cNvPr>
          <p:cNvSpPr/>
          <p:nvPr/>
        </p:nvSpPr>
        <p:spPr>
          <a:xfrm flipV="1">
            <a:off x="4168000" y="3530078"/>
            <a:ext cx="293" cy="272520"/>
          </a:xfrm>
          <a:prstGeom prst="line">
            <a:avLst/>
          </a:prstGeom>
          <a:ln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1799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25"/>
          <p:cNvGrpSpPr/>
          <p:nvPr/>
        </p:nvGrpSpPr>
        <p:grpSpPr>
          <a:xfrm>
            <a:off x="5652678" y="1535175"/>
            <a:ext cx="3437255" cy="2177400"/>
            <a:chOff x="3723549" y="1410388"/>
            <a:chExt cx="3026552" cy="2177400"/>
          </a:xfrm>
        </p:grpSpPr>
        <p:sp>
          <p:nvSpPr>
            <p:cNvPr id="404" name="Google Shape;404;p25"/>
            <p:cNvSpPr/>
            <p:nvPr/>
          </p:nvSpPr>
          <p:spPr>
            <a:xfrm>
              <a:off x="3723551" y="1919188"/>
              <a:ext cx="1670700" cy="1668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05" name="Google Shape;405;p25"/>
            <p:cNvCxnSpPr>
              <a:stCxn id="404" idx="0"/>
              <a:endCxn id="406" idx="0"/>
            </p:cNvCxnSpPr>
            <p:nvPr/>
          </p:nvCxnSpPr>
          <p:spPr>
            <a:xfrm rot="-5400000">
              <a:off x="5400101" y="569188"/>
              <a:ext cx="508800" cy="2191200"/>
            </a:xfrm>
            <a:prstGeom prst="bentConnector2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07" name="Google Shape;407;p25"/>
            <p:cNvSpPr txBox="1"/>
            <p:nvPr/>
          </p:nvSpPr>
          <p:spPr>
            <a:xfrm>
              <a:off x="3865750" y="2069550"/>
              <a:ext cx="1386300" cy="3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uk" sz="14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Закордонні патентні бази даних</a:t>
              </a:r>
              <a:endParaRPr sz="1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8" name="Google Shape;408;p25"/>
            <p:cNvSpPr txBox="1"/>
            <p:nvPr/>
          </p:nvSpPr>
          <p:spPr>
            <a:xfrm>
              <a:off x="3723549" y="2799750"/>
              <a:ext cx="1664000" cy="6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uk" sz="12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WIPO Patentscope</a:t>
              </a:r>
              <a:endPara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uk" sz="12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Espacenet</a:t>
              </a:r>
              <a:endPara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uk" sz="12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USPTO Patent database</a:t>
              </a:r>
              <a:endPara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09" name="Google Shape;409;p25"/>
          <p:cNvSpPr/>
          <p:nvPr/>
        </p:nvSpPr>
        <p:spPr>
          <a:xfrm>
            <a:off x="0" y="0"/>
            <a:ext cx="9143700" cy="7761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25"/>
          <p:cNvSpPr/>
          <p:nvPr/>
        </p:nvSpPr>
        <p:spPr>
          <a:xfrm>
            <a:off x="844290" y="-133426"/>
            <a:ext cx="8118900" cy="90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100" b="1" i="0" u="none" strike="noStrike" cap="none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Використання патентних баз даних для проведення патентних досліджень</a:t>
            </a:r>
            <a:endParaRPr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1" name="Google Shape;411;p25"/>
          <p:cNvCxnSpPr>
            <a:stCxn id="412" idx="0"/>
          </p:cNvCxnSpPr>
          <p:nvPr/>
        </p:nvCxnSpPr>
        <p:spPr>
          <a:xfrm rot="5400000" flipH="1">
            <a:off x="1020169" y="700665"/>
            <a:ext cx="657600" cy="2982600"/>
          </a:xfrm>
          <a:prstGeom prst="bentConnector2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sm" len="sm"/>
          </a:ln>
        </p:spPr>
      </p:cxnSp>
      <p:pic>
        <p:nvPicPr>
          <p:cNvPr id="413" name="Google Shape;413;p25" descr="D:\IP_office_logo\OUT\IP_office_presentation\1x\Монтажная область 1 копия 23.png"/>
          <p:cNvPicPr preferRelativeResize="0"/>
          <p:nvPr/>
        </p:nvPicPr>
        <p:blipFill rotWithShape="1">
          <a:blip r:embed="rId3">
            <a:alphaModFix/>
          </a:blip>
          <a:srcRect r="3034" b="2104"/>
          <a:stretch/>
        </p:blipFill>
        <p:spPr>
          <a:xfrm flipH="1">
            <a:off x="1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5" descr="D:\IP_office_logo\OUT\IP_office_presentation\1x\Монтажная область 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00" y="4615810"/>
            <a:ext cx="647640" cy="423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25"/>
          <p:cNvGrpSpPr/>
          <p:nvPr/>
        </p:nvGrpSpPr>
        <p:grpSpPr>
          <a:xfrm>
            <a:off x="2004919" y="2520765"/>
            <a:ext cx="4596449" cy="1668600"/>
            <a:chOff x="1532425" y="2429613"/>
            <a:chExt cx="4596449" cy="1668600"/>
          </a:xfrm>
        </p:grpSpPr>
        <p:sp>
          <p:nvSpPr>
            <p:cNvPr id="412" name="Google Shape;412;p25"/>
            <p:cNvSpPr/>
            <p:nvPr/>
          </p:nvSpPr>
          <p:spPr>
            <a:xfrm>
              <a:off x="1532425" y="2429613"/>
              <a:ext cx="1670700" cy="166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16" name="Google Shape;416;p25"/>
            <p:cNvCxnSpPr>
              <a:stCxn id="417" idx="2"/>
              <a:endCxn id="404" idx="2"/>
            </p:cNvCxnSpPr>
            <p:nvPr/>
          </p:nvCxnSpPr>
          <p:spPr>
            <a:xfrm rot="-5400000">
              <a:off x="4021224" y="1968101"/>
              <a:ext cx="454200" cy="3761100"/>
            </a:xfrm>
            <a:prstGeom prst="bentConnector3">
              <a:avLst>
                <a:gd name="adj1" fmla="val -5242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18" name="Google Shape;418;p25"/>
            <p:cNvSpPr txBox="1"/>
            <p:nvPr/>
          </p:nvSpPr>
          <p:spPr>
            <a:xfrm>
              <a:off x="1532425" y="2436987"/>
              <a:ext cx="1670698" cy="81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uk" sz="14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Українські патентні бази даних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7" name="Google Shape;417;p25"/>
            <p:cNvSpPr txBox="1"/>
            <p:nvPr/>
          </p:nvSpPr>
          <p:spPr>
            <a:xfrm>
              <a:off x="1532425" y="3140863"/>
              <a:ext cx="1670698" cy="934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uk" sz="12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СІС Пошук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uk" sz="12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Спеціалізована БД “Винаходи (корисні моделі)</a:t>
              </a:r>
              <a:endPara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9" name="Google Shape;419;p25"/>
          <p:cNvSpPr txBox="1"/>
          <p:nvPr/>
        </p:nvSpPr>
        <p:spPr>
          <a:xfrm>
            <a:off x="904703" y="1466209"/>
            <a:ext cx="1897685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Початковий етап пошуку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p25"/>
          <p:cNvSpPr txBox="1"/>
          <p:nvPr/>
        </p:nvSpPr>
        <p:spPr>
          <a:xfrm>
            <a:off x="3316789" y="4471653"/>
            <a:ext cx="2510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Розширення інструментів пошуку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p25"/>
          <p:cNvSpPr txBox="1"/>
          <p:nvPr/>
        </p:nvSpPr>
        <p:spPr>
          <a:xfrm>
            <a:off x="6649846" y="1118190"/>
            <a:ext cx="19212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Якісний патентний аналіз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8bb01b96de_0_22"/>
          <p:cNvSpPr/>
          <p:nvPr/>
        </p:nvSpPr>
        <p:spPr>
          <a:xfrm>
            <a:off x="0" y="0"/>
            <a:ext cx="9143700" cy="7761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7" name="Google Shape;427;g28bb01b96de_0_22" descr="D:\IP_office_logo\OUT\IP_office_presentation\1x\Монтажная область 1 копия 23.png"/>
          <p:cNvPicPr preferRelativeResize="0"/>
          <p:nvPr/>
        </p:nvPicPr>
        <p:blipFill rotWithShape="1">
          <a:blip r:embed="rId3">
            <a:alphaModFix/>
          </a:blip>
          <a:srcRect r="3034" b="2104"/>
          <a:stretch/>
        </p:blipFill>
        <p:spPr>
          <a:xfrm flipH="1">
            <a:off x="1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28bb01b96de_0_22"/>
          <p:cNvSpPr/>
          <p:nvPr/>
        </p:nvSpPr>
        <p:spPr>
          <a:xfrm>
            <a:off x="947100" y="-158965"/>
            <a:ext cx="8152200" cy="93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" sz="2100" b="1" i="0" u="none" strike="noStrike" cap="none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Використання закордонних патентних баз даних для проведення патентних досліджень</a:t>
            </a:r>
            <a:endParaRPr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9" name="Google Shape;429;g28bb01b96de_0_22" descr="D:\IP_office_logo\OUT\IP_office_presentation\1x\Монтажная область 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00" y="4615810"/>
            <a:ext cx="647640" cy="42372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g28bb01b96de_0_22"/>
          <p:cNvSpPr/>
          <p:nvPr/>
        </p:nvSpPr>
        <p:spPr>
          <a:xfrm>
            <a:off x="2664290" y="2718710"/>
            <a:ext cx="21750" cy="21750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41" y="0"/>
                </a:moveTo>
                <a:lnTo>
                  <a:pt x="1" y="441"/>
                </a:lnTo>
                <a:lnTo>
                  <a:pt x="441" y="869"/>
                </a:lnTo>
                <a:lnTo>
                  <a:pt x="870" y="441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g28bb01b96de_0_22"/>
          <p:cNvSpPr/>
          <p:nvPr/>
        </p:nvSpPr>
        <p:spPr>
          <a:xfrm>
            <a:off x="2534215" y="2849085"/>
            <a:ext cx="21750" cy="21750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29" y="0"/>
                </a:moveTo>
                <a:lnTo>
                  <a:pt x="1" y="429"/>
                </a:lnTo>
                <a:lnTo>
                  <a:pt x="429" y="869"/>
                </a:lnTo>
                <a:lnTo>
                  <a:pt x="870" y="429"/>
                </a:lnTo>
                <a:lnTo>
                  <a:pt x="4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2" name="Google Shape;432;g28bb01b96de_0_22"/>
          <p:cNvSpPr/>
          <p:nvPr/>
        </p:nvSpPr>
        <p:spPr>
          <a:xfrm>
            <a:off x="2631840" y="2729710"/>
            <a:ext cx="21775" cy="21750"/>
          </a:xfrm>
          <a:custGeom>
            <a:avLst/>
            <a:gdLst/>
            <a:ahLst/>
            <a:cxnLst/>
            <a:rect l="l" t="t" r="r" b="b"/>
            <a:pathLst>
              <a:path w="871" h="870" extrusionOk="0">
                <a:moveTo>
                  <a:pt x="430" y="1"/>
                </a:moveTo>
                <a:lnTo>
                  <a:pt x="1" y="429"/>
                </a:lnTo>
                <a:lnTo>
                  <a:pt x="430" y="870"/>
                </a:lnTo>
                <a:lnTo>
                  <a:pt x="870" y="429"/>
                </a:lnTo>
                <a:lnTo>
                  <a:pt x="4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3" name="Google Shape;433;g28bb01b96de_0_22"/>
          <p:cNvSpPr/>
          <p:nvPr/>
        </p:nvSpPr>
        <p:spPr>
          <a:xfrm>
            <a:off x="2653590" y="2751435"/>
            <a:ext cx="21750" cy="21775"/>
          </a:xfrm>
          <a:custGeom>
            <a:avLst/>
            <a:gdLst/>
            <a:ahLst/>
            <a:cxnLst/>
            <a:rect l="l" t="t" r="r" b="b"/>
            <a:pathLst>
              <a:path w="870" h="871" extrusionOk="0">
                <a:moveTo>
                  <a:pt x="429" y="1"/>
                </a:moveTo>
                <a:lnTo>
                  <a:pt x="0" y="430"/>
                </a:lnTo>
                <a:lnTo>
                  <a:pt x="429" y="870"/>
                </a:lnTo>
                <a:lnTo>
                  <a:pt x="869" y="43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4" name="Google Shape;434;g28bb01b96de_0_22"/>
          <p:cNvSpPr/>
          <p:nvPr/>
        </p:nvSpPr>
        <p:spPr>
          <a:xfrm>
            <a:off x="2544940" y="2816635"/>
            <a:ext cx="21750" cy="21450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0"/>
                </a:moveTo>
                <a:lnTo>
                  <a:pt x="0" y="429"/>
                </a:lnTo>
                <a:lnTo>
                  <a:pt x="441" y="858"/>
                </a:lnTo>
                <a:lnTo>
                  <a:pt x="869" y="429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5" name="Google Shape;435;g28bb01b96de_0_22"/>
          <p:cNvSpPr/>
          <p:nvPr/>
        </p:nvSpPr>
        <p:spPr>
          <a:xfrm>
            <a:off x="2566665" y="2838360"/>
            <a:ext cx="21750" cy="21450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1"/>
                </a:moveTo>
                <a:lnTo>
                  <a:pt x="0" y="429"/>
                </a:lnTo>
                <a:lnTo>
                  <a:pt x="441" y="858"/>
                </a:lnTo>
                <a:lnTo>
                  <a:pt x="870" y="429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g28bb01b96de_0_22"/>
          <p:cNvSpPr/>
          <p:nvPr/>
        </p:nvSpPr>
        <p:spPr>
          <a:xfrm>
            <a:off x="2577690" y="2783885"/>
            <a:ext cx="43175" cy="43500"/>
          </a:xfrm>
          <a:custGeom>
            <a:avLst/>
            <a:gdLst/>
            <a:ahLst/>
            <a:cxnLst/>
            <a:rect l="l" t="t" r="r" b="b"/>
            <a:pathLst>
              <a:path w="1727" h="1740" extrusionOk="0">
                <a:moveTo>
                  <a:pt x="429" y="1"/>
                </a:moveTo>
                <a:lnTo>
                  <a:pt x="0" y="441"/>
                </a:lnTo>
                <a:lnTo>
                  <a:pt x="1298" y="1739"/>
                </a:lnTo>
                <a:lnTo>
                  <a:pt x="1726" y="131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g28bb01b96de_0_22"/>
          <p:cNvSpPr/>
          <p:nvPr/>
        </p:nvSpPr>
        <p:spPr>
          <a:xfrm>
            <a:off x="2599115" y="2762160"/>
            <a:ext cx="43475" cy="43475"/>
          </a:xfrm>
          <a:custGeom>
            <a:avLst/>
            <a:gdLst/>
            <a:ahLst/>
            <a:cxnLst/>
            <a:rect l="l" t="t" r="r" b="b"/>
            <a:pathLst>
              <a:path w="1739" h="1739" extrusionOk="0">
                <a:moveTo>
                  <a:pt x="441" y="1"/>
                </a:moveTo>
                <a:lnTo>
                  <a:pt x="0" y="441"/>
                </a:lnTo>
                <a:lnTo>
                  <a:pt x="1310" y="1739"/>
                </a:lnTo>
                <a:lnTo>
                  <a:pt x="1739" y="1310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g28bb01b96de_0_22"/>
          <p:cNvSpPr/>
          <p:nvPr/>
        </p:nvSpPr>
        <p:spPr>
          <a:xfrm>
            <a:off x="2620840" y="3316685"/>
            <a:ext cx="14600" cy="14925"/>
          </a:xfrm>
          <a:custGeom>
            <a:avLst/>
            <a:gdLst/>
            <a:ahLst/>
            <a:cxnLst/>
            <a:rect l="l" t="t" r="r" b="b"/>
            <a:pathLst>
              <a:path w="584" h="597" extrusionOk="0">
                <a:moveTo>
                  <a:pt x="0" y="1"/>
                </a:moveTo>
                <a:lnTo>
                  <a:pt x="0" y="596"/>
                </a:lnTo>
                <a:lnTo>
                  <a:pt x="584" y="596"/>
                </a:lnTo>
                <a:lnTo>
                  <a:pt x="5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g28bb01b96de_0_22"/>
          <p:cNvSpPr/>
          <p:nvPr/>
        </p:nvSpPr>
        <p:spPr>
          <a:xfrm>
            <a:off x="2606265" y="3390810"/>
            <a:ext cx="44075" cy="44075"/>
          </a:xfrm>
          <a:custGeom>
            <a:avLst/>
            <a:gdLst/>
            <a:ahLst/>
            <a:cxnLst/>
            <a:rect l="l" t="t" r="r" b="b"/>
            <a:pathLst>
              <a:path w="1763" h="1763" extrusionOk="0">
                <a:moveTo>
                  <a:pt x="583" y="1"/>
                </a:moveTo>
                <a:lnTo>
                  <a:pt x="583" y="596"/>
                </a:lnTo>
                <a:lnTo>
                  <a:pt x="0" y="596"/>
                </a:lnTo>
                <a:lnTo>
                  <a:pt x="0" y="1179"/>
                </a:lnTo>
                <a:lnTo>
                  <a:pt x="583" y="1179"/>
                </a:lnTo>
                <a:lnTo>
                  <a:pt x="583" y="1763"/>
                </a:lnTo>
                <a:lnTo>
                  <a:pt x="1167" y="1763"/>
                </a:lnTo>
                <a:lnTo>
                  <a:pt x="1167" y="1179"/>
                </a:lnTo>
                <a:lnTo>
                  <a:pt x="1762" y="1179"/>
                </a:lnTo>
                <a:lnTo>
                  <a:pt x="1762" y="596"/>
                </a:lnTo>
                <a:lnTo>
                  <a:pt x="1167" y="596"/>
                </a:lnTo>
                <a:lnTo>
                  <a:pt x="11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0" name="Google Shape;440;g28bb01b96de_0_22"/>
          <p:cNvSpPr/>
          <p:nvPr/>
        </p:nvSpPr>
        <p:spPr>
          <a:xfrm>
            <a:off x="2267215" y="3954560"/>
            <a:ext cx="17900" cy="17900"/>
          </a:xfrm>
          <a:custGeom>
            <a:avLst/>
            <a:gdLst/>
            <a:ahLst/>
            <a:cxnLst/>
            <a:rect l="l" t="t" r="r" b="b"/>
            <a:pathLst>
              <a:path w="716" h="716" extrusionOk="0">
                <a:moveTo>
                  <a:pt x="1" y="1"/>
                </a:moveTo>
                <a:lnTo>
                  <a:pt x="1" y="715"/>
                </a:lnTo>
                <a:lnTo>
                  <a:pt x="715" y="715"/>
                </a:lnTo>
                <a:lnTo>
                  <a:pt x="7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41" name="Google Shape;441;g28bb01b96de_0_22"/>
          <p:cNvGrpSpPr/>
          <p:nvPr/>
        </p:nvGrpSpPr>
        <p:grpSpPr>
          <a:xfrm>
            <a:off x="1785915" y="1168635"/>
            <a:ext cx="7067799" cy="1953425"/>
            <a:chOff x="2214100" y="1138950"/>
            <a:chExt cx="7067799" cy="1953425"/>
          </a:xfrm>
        </p:grpSpPr>
        <p:grpSp>
          <p:nvGrpSpPr>
            <p:cNvPr id="442" name="Google Shape;442;g28bb01b96de_0_22"/>
            <p:cNvGrpSpPr/>
            <p:nvPr/>
          </p:nvGrpSpPr>
          <p:grpSpPr>
            <a:xfrm>
              <a:off x="2290300" y="1138950"/>
              <a:ext cx="6991599" cy="1238275"/>
              <a:chOff x="2290300" y="1138950"/>
              <a:chExt cx="6991599" cy="1238275"/>
            </a:xfrm>
          </p:grpSpPr>
          <p:sp>
            <p:nvSpPr>
              <p:cNvPr id="443" name="Google Shape;443;g28bb01b96de_0_22"/>
              <p:cNvSpPr txBox="1"/>
              <p:nvPr/>
            </p:nvSpPr>
            <p:spPr>
              <a:xfrm>
                <a:off x="5682125" y="1273650"/>
                <a:ext cx="3599774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uk" sz="14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Патентна база ВОІВ, яка містить в собі близько 113 мільйонів патентів</a:t>
                </a:r>
                <a:endParaRPr sz="1400" b="0" i="0" u="none" strike="noStrike" cap="non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4" name="Google Shape;444;g28bb01b96de_0_22"/>
              <p:cNvSpPr/>
              <p:nvPr/>
            </p:nvSpPr>
            <p:spPr>
              <a:xfrm>
                <a:off x="3271075" y="1138950"/>
                <a:ext cx="2182450" cy="656375"/>
              </a:xfrm>
              <a:custGeom>
                <a:avLst/>
                <a:gdLst/>
                <a:ahLst/>
                <a:cxnLst/>
                <a:rect l="l" t="t" r="r" b="b"/>
                <a:pathLst>
                  <a:path w="87298" h="26255" extrusionOk="0">
                    <a:moveTo>
                      <a:pt x="14979" y="1"/>
                    </a:moveTo>
                    <a:cubicBezTo>
                      <a:pt x="6704" y="1"/>
                      <a:pt x="1" y="6716"/>
                      <a:pt x="1" y="14979"/>
                    </a:cubicBezTo>
                    <a:lnTo>
                      <a:pt x="1" y="26254"/>
                    </a:lnTo>
                    <a:lnTo>
                      <a:pt x="78356" y="26254"/>
                    </a:lnTo>
                    <a:lnTo>
                      <a:pt x="87297" y="13419"/>
                    </a:lnTo>
                    <a:lnTo>
                      <a:pt x="78356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274300" bIns="13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uk" sz="1600" b="1" i="0" u="none" strike="noStrike" cap="none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WIPO Patentscope</a:t>
                </a:r>
                <a:endParaRPr sz="1600" b="1" i="0" u="none" strike="noStrike" cap="non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5" name="Google Shape;445;g28bb01b96de_0_22"/>
              <p:cNvSpPr/>
              <p:nvPr/>
            </p:nvSpPr>
            <p:spPr>
              <a:xfrm>
                <a:off x="2290300" y="1140750"/>
                <a:ext cx="3163225" cy="1236475"/>
              </a:xfrm>
              <a:custGeom>
                <a:avLst/>
                <a:gdLst/>
                <a:ahLst/>
                <a:cxnLst/>
                <a:rect l="l" t="t" r="r" b="b"/>
                <a:pathLst>
                  <a:path w="126529" h="49459" extrusionOk="0">
                    <a:moveTo>
                      <a:pt x="112896" y="0"/>
                    </a:moveTo>
                    <a:lnTo>
                      <a:pt x="121992" y="13347"/>
                    </a:lnTo>
                    <a:lnTo>
                      <a:pt x="115634" y="22467"/>
                    </a:lnTo>
                    <a:lnTo>
                      <a:pt x="24396" y="22467"/>
                    </a:lnTo>
                    <a:lnTo>
                      <a:pt x="24396" y="22432"/>
                    </a:lnTo>
                    <a:lnTo>
                      <a:pt x="24373" y="22432"/>
                    </a:lnTo>
                    <a:lnTo>
                      <a:pt x="0" y="46804"/>
                    </a:lnTo>
                    <a:lnTo>
                      <a:pt x="2644" y="49459"/>
                    </a:lnTo>
                    <a:lnTo>
                      <a:pt x="25897" y="26194"/>
                    </a:lnTo>
                    <a:lnTo>
                      <a:pt x="117587" y="26194"/>
                    </a:lnTo>
                    <a:lnTo>
                      <a:pt x="126528" y="13383"/>
                    </a:lnTo>
                    <a:lnTo>
                      <a:pt x="117587" y="0"/>
                    </a:ln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46" name="Google Shape;446;g28bb01b96de_0_22"/>
            <p:cNvSpPr/>
            <p:nvPr/>
          </p:nvSpPr>
          <p:spPr>
            <a:xfrm>
              <a:off x="2214100" y="1939525"/>
              <a:ext cx="809950" cy="1152850"/>
            </a:xfrm>
            <a:custGeom>
              <a:avLst/>
              <a:gdLst/>
              <a:ahLst/>
              <a:cxnLst/>
              <a:rect l="l" t="t" r="r" b="b"/>
              <a:pathLst>
                <a:path w="32398" h="46114" extrusionOk="0">
                  <a:moveTo>
                    <a:pt x="0" y="0"/>
                  </a:moveTo>
                  <a:lnTo>
                    <a:pt x="0" y="46113"/>
                  </a:lnTo>
                  <a:lnTo>
                    <a:pt x="23384" y="22729"/>
                  </a:lnTo>
                  <a:lnTo>
                    <a:pt x="25754" y="20372"/>
                  </a:lnTo>
                  <a:lnTo>
                    <a:pt x="32397" y="13728"/>
                  </a:lnTo>
                  <a:cubicBezTo>
                    <a:pt x="24158" y="5299"/>
                    <a:pt x="12692" y="60"/>
                    <a:pt x="0" y="0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7" name="Google Shape;447;g28bb01b96de_0_22"/>
          <p:cNvGrpSpPr/>
          <p:nvPr/>
        </p:nvGrpSpPr>
        <p:grpSpPr>
          <a:xfrm>
            <a:off x="1785915" y="3122035"/>
            <a:ext cx="6479971" cy="1493775"/>
            <a:chOff x="2214100" y="3092350"/>
            <a:chExt cx="6479971" cy="1493775"/>
          </a:xfrm>
        </p:grpSpPr>
        <p:grpSp>
          <p:nvGrpSpPr>
            <p:cNvPr id="448" name="Google Shape;448;g28bb01b96de_0_22"/>
            <p:cNvGrpSpPr/>
            <p:nvPr/>
          </p:nvGrpSpPr>
          <p:grpSpPr>
            <a:xfrm>
              <a:off x="2290600" y="3911025"/>
              <a:ext cx="6403471" cy="675100"/>
              <a:chOff x="2290600" y="3911025"/>
              <a:chExt cx="6403471" cy="675100"/>
            </a:xfrm>
          </p:grpSpPr>
          <p:sp>
            <p:nvSpPr>
              <p:cNvPr id="449" name="Google Shape;449;g28bb01b96de_0_22"/>
              <p:cNvSpPr txBox="1"/>
              <p:nvPr/>
            </p:nvSpPr>
            <p:spPr>
              <a:xfrm>
                <a:off x="5682125" y="4074600"/>
                <a:ext cx="3011946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uk" sz="14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Інформаційні ресурси кожної країни окремо</a:t>
                </a:r>
                <a:endParaRPr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50" name="Google Shape;450;g28bb01b96de_0_22"/>
              <p:cNvSpPr/>
              <p:nvPr/>
            </p:nvSpPr>
            <p:spPr>
              <a:xfrm>
                <a:off x="3271075" y="3929175"/>
                <a:ext cx="2182450" cy="656375"/>
              </a:xfrm>
              <a:custGeom>
                <a:avLst/>
                <a:gdLst/>
                <a:ahLst/>
                <a:cxnLst/>
                <a:rect l="l" t="t" r="r" b="b"/>
                <a:pathLst>
                  <a:path w="87298" h="26255" extrusionOk="0">
                    <a:moveTo>
                      <a:pt x="14979" y="1"/>
                    </a:moveTo>
                    <a:cubicBezTo>
                      <a:pt x="6704" y="1"/>
                      <a:pt x="1" y="6704"/>
                      <a:pt x="1" y="14979"/>
                    </a:cubicBezTo>
                    <a:lnTo>
                      <a:pt x="1" y="26254"/>
                    </a:lnTo>
                    <a:lnTo>
                      <a:pt x="78356" y="26254"/>
                    </a:lnTo>
                    <a:lnTo>
                      <a:pt x="87297" y="13419"/>
                    </a:lnTo>
                    <a:lnTo>
                      <a:pt x="78356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274300" bIns="13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uk" sz="1600" b="1" i="0" u="none" strike="noStrike" cap="none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Національні патентні бази</a:t>
                </a:r>
                <a:endParaRPr sz="1600" b="1" i="0" u="none" strike="noStrike" cap="non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51" name="Google Shape;451;g28bb01b96de_0_22"/>
              <p:cNvSpPr/>
              <p:nvPr/>
            </p:nvSpPr>
            <p:spPr>
              <a:xfrm>
                <a:off x="2290600" y="3911025"/>
                <a:ext cx="3162925" cy="675100"/>
              </a:xfrm>
              <a:custGeom>
                <a:avLst/>
                <a:gdLst/>
                <a:ahLst/>
                <a:cxnLst/>
                <a:rect l="l" t="t" r="r" b="b"/>
                <a:pathLst>
                  <a:path w="126517" h="27004" extrusionOk="0">
                    <a:moveTo>
                      <a:pt x="2632" y="1"/>
                    </a:moveTo>
                    <a:lnTo>
                      <a:pt x="0" y="2632"/>
                    </a:lnTo>
                    <a:lnTo>
                      <a:pt x="24384" y="26968"/>
                    </a:lnTo>
                    <a:lnTo>
                      <a:pt x="24384" y="27004"/>
                    </a:lnTo>
                    <a:lnTo>
                      <a:pt x="117575" y="27004"/>
                    </a:lnTo>
                    <a:lnTo>
                      <a:pt x="126516" y="14193"/>
                    </a:lnTo>
                    <a:lnTo>
                      <a:pt x="117575" y="810"/>
                    </a:lnTo>
                    <a:lnTo>
                      <a:pt x="112884" y="810"/>
                    </a:lnTo>
                    <a:lnTo>
                      <a:pt x="121980" y="14157"/>
                    </a:lnTo>
                    <a:lnTo>
                      <a:pt x="115622" y="23277"/>
                    </a:lnTo>
                    <a:lnTo>
                      <a:pt x="25885" y="23277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9FC5E8"/>
              </a:solidFill>
              <a:ln>
                <a:noFill/>
              </a:ln>
            </p:spPr>
            <p:txBody>
              <a:bodyPr spcFirstLastPara="1" wrap="square" lIns="91425" tIns="91425" rIns="274300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52" name="Google Shape;452;g28bb01b96de_0_22"/>
            <p:cNvSpPr/>
            <p:nvPr/>
          </p:nvSpPr>
          <p:spPr>
            <a:xfrm>
              <a:off x="2214100" y="3092350"/>
              <a:ext cx="797450" cy="1127525"/>
            </a:xfrm>
            <a:custGeom>
              <a:avLst/>
              <a:gdLst/>
              <a:ahLst/>
              <a:cxnLst/>
              <a:rect l="l" t="t" r="r" b="b"/>
              <a:pathLst>
                <a:path w="31898" h="45101" extrusionOk="0">
                  <a:moveTo>
                    <a:pt x="0" y="0"/>
                  </a:moveTo>
                  <a:lnTo>
                    <a:pt x="0" y="45101"/>
                  </a:lnTo>
                  <a:cubicBezTo>
                    <a:pt x="12431" y="45041"/>
                    <a:pt x="23694" y="40017"/>
                    <a:pt x="31897" y="318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3" name="Google Shape;453;g28bb01b96de_0_22"/>
          <p:cNvGrpSpPr/>
          <p:nvPr/>
        </p:nvGrpSpPr>
        <p:grpSpPr>
          <a:xfrm>
            <a:off x="1785915" y="2038085"/>
            <a:ext cx="7206825" cy="1083975"/>
            <a:chOff x="2214100" y="2008400"/>
            <a:chExt cx="7206825" cy="1083975"/>
          </a:xfrm>
        </p:grpSpPr>
        <p:grpSp>
          <p:nvGrpSpPr>
            <p:cNvPr id="454" name="Google Shape;454;g28bb01b96de_0_22"/>
            <p:cNvGrpSpPr/>
            <p:nvPr/>
          </p:nvGrpSpPr>
          <p:grpSpPr>
            <a:xfrm>
              <a:off x="3035625" y="2008400"/>
              <a:ext cx="6385300" cy="656075"/>
              <a:chOff x="3035625" y="2008400"/>
              <a:chExt cx="6385300" cy="656075"/>
            </a:xfrm>
          </p:grpSpPr>
          <p:sp>
            <p:nvSpPr>
              <p:cNvPr id="455" name="Google Shape;455;g28bb01b96de_0_22"/>
              <p:cNvSpPr txBox="1"/>
              <p:nvPr/>
            </p:nvSpPr>
            <p:spPr>
              <a:xfrm>
                <a:off x="6125300" y="2162900"/>
                <a:ext cx="3295625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uk" sz="14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Безкоштовна патентна база, розроблена Європейським патентним відомством</a:t>
                </a:r>
                <a:endParaRPr sz="1400" b="0" i="0" u="none" strike="noStrike" cap="non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56" name="Google Shape;456;g28bb01b96de_0_22"/>
              <p:cNvSpPr/>
              <p:nvPr/>
            </p:nvSpPr>
            <p:spPr>
              <a:xfrm>
                <a:off x="3931275" y="2008400"/>
                <a:ext cx="2182450" cy="656075"/>
              </a:xfrm>
              <a:custGeom>
                <a:avLst/>
                <a:gdLst/>
                <a:ahLst/>
                <a:cxnLst/>
                <a:rect l="l" t="t" r="r" b="b"/>
                <a:pathLst>
                  <a:path w="87298" h="26243" extrusionOk="0">
                    <a:moveTo>
                      <a:pt x="14979" y="1"/>
                    </a:moveTo>
                    <a:cubicBezTo>
                      <a:pt x="6704" y="1"/>
                      <a:pt x="1" y="6704"/>
                      <a:pt x="1" y="14979"/>
                    </a:cubicBezTo>
                    <a:lnTo>
                      <a:pt x="1" y="26242"/>
                    </a:lnTo>
                    <a:lnTo>
                      <a:pt x="78356" y="26242"/>
                    </a:lnTo>
                    <a:lnTo>
                      <a:pt x="87297" y="13407"/>
                    </a:lnTo>
                    <a:lnTo>
                      <a:pt x="78356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274300" bIns="13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uk" sz="1600" b="1" i="0" u="none" strike="noStrike" cap="none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Espacenet</a:t>
                </a:r>
                <a:endParaRPr sz="1600" b="1" i="0" u="none" strike="noStrike" cap="non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57" name="Google Shape;457;g28bb01b96de_0_22"/>
              <p:cNvSpPr/>
              <p:nvPr/>
            </p:nvSpPr>
            <p:spPr>
              <a:xfrm>
                <a:off x="3035625" y="2008400"/>
                <a:ext cx="3078100" cy="656075"/>
              </a:xfrm>
              <a:custGeom>
                <a:avLst/>
                <a:gdLst/>
                <a:ahLst/>
                <a:cxnLst/>
                <a:rect l="l" t="t" r="r" b="b"/>
                <a:pathLst>
                  <a:path w="123124" h="26243" extrusionOk="0">
                    <a:moveTo>
                      <a:pt x="109491" y="1"/>
                    </a:moveTo>
                    <a:lnTo>
                      <a:pt x="118599" y="13360"/>
                    </a:lnTo>
                    <a:lnTo>
                      <a:pt x="112229" y="22504"/>
                    </a:lnTo>
                    <a:lnTo>
                      <a:pt x="1" y="22504"/>
                    </a:lnTo>
                    <a:lnTo>
                      <a:pt x="1" y="26242"/>
                    </a:lnTo>
                    <a:lnTo>
                      <a:pt x="114182" y="26242"/>
                    </a:lnTo>
                    <a:lnTo>
                      <a:pt x="123123" y="13407"/>
                    </a:lnTo>
                    <a:lnTo>
                      <a:pt x="114182" y="1"/>
                    </a:lnTo>
                    <a:close/>
                  </a:path>
                </a:pathLst>
              </a:custGeom>
              <a:solidFill>
                <a:srgbClr val="3D85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58" name="Google Shape;458;g28bb01b96de_0_22"/>
            <p:cNvSpPr/>
            <p:nvPr/>
          </p:nvSpPr>
          <p:spPr>
            <a:xfrm>
              <a:off x="2214100" y="2282425"/>
              <a:ext cx="1134975" cy="809950"/>
            </a:xfrm>
            <a:custGeom>
              <a:avLst/>
              <a:gdLst/>
              <a:ahLst/>
              <a:cxnLst/>
              <a:rect l="l" t="t" r="r" b="b"/>
              <a:pathLst>
                <a:path w="45399" h="32398" extrusionOk="0">
                  <a:moveTo>
                    <a:pt x="32397" y="0"/>
                  </a:moveTo>
                  <a:lnTo>
                    <a:pt x="0" y="32397"/>
                  </a:lnTo>
                  <a:lnTo>
                    <a:pt x="45387" y="32397"/>
                  </a:lnTo>
                  <a:cubicBezTo>
                    <a:pt x="45399" y="32231"/>
                    <a:pt x="45399" y="32064"/>
                    <a:pt x="45399" y="31897"/>
                  </a:cubicBezTo>
                  <a:cubicBezTo>
                    <a:pt x="45399" y="19479"/>
                    <a:pt x="40434" y="8228"/>
                    <a:pt x="32397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9" name="Google Shape;459;g28bb01b96de_0_22"/>
          <p:cNvGrpSpPr/>
          <p:nvPr/>
        </p:nvGrpSpPr>
        <p:grpSpPr>
          <a:xfrm>
            <a:off x="1785915" y="3060535"/>
            <a:ext cx="6646885" cy="858925"/>
            <a:chOff x="2214100" y="3030850"/>
            <a:chExt cx="6646885" cy="858925"/>
          </a:xfrm>
        </p:grpSpPr>
        <p:grpSp>
          <p:nvGrpSpPr>
            <p:cNvPr id="460" name="Google Shape;460;g28bb01b96de_0_22"/>
            <p:cNvGrpSpPr/>
            <p:nvPr/>
          </p:nvGrpSpPr>
          <p:grpSpPr>
            <a:xfrm>
              <a:off x="3035625" y="3030850"/>
              <a:ext cx="5825360" cy="656075"/>
              <a:chOff x="3035625" y="3030850"/>
              <a:chExt cx="5825360" cy="656075"/>
            </a:xfrm>
          </p:grpSpPr>
          <p:sp>
            <p:nvSpPr>
              <p:cNvPr id="461" name="Google Shape;461;g28bb01b96de_0_22"/>
              <p:cNvSpPr txBox="1"/>
              <p:nvPr/>
            </p:nvSpPr>
            <p:spPr>
              <a:xfrm>
                <a:off x="6342325" y="3165379"/>
                <a:ext cx="251866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uk" sz="1400" b="0" i="0" u="none" strike="noStrike" cap="non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Безкоштовна патентна база США</a:t>
                </a:r>
                <a:endParaRPr sz="1400" b="0" i="0" u="none" strike="noStrike" cap="non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62" name="Google Shape;462;g28bb01b96de_0_22"/>
              <p:cNvSpPr/>
              <p:nvPr/>
            </p:nvSpPr>
            <p:spPr>
              <a:xfrm>
                <a:off x="3931275" y="3030850"/>
                <a:ext cx="2182450" cy="656075"/>
              </a:xfrm>
              <a:custGeom>
                <a:avLst/>
                <a:gdLst/>
                <a:ahLst/>
                <a:cxnLst/>
                <a:rect l="l" t="t" r="r" b="b"/>
                <a:pathLst>
                  <a:path w="87298" h="26243" extrusionOk="0">
                    <a:moveTo>
                      <a:pt x="14979" y="1"/>
                    </a:moveTo>
                    <a:cubicBezTo>
                      <a:pt x="6704" y="1"/>
                      <a:pt x="1" y="6704"/>
                      <a:pt x="1" y="14979"/>
                    </a:cubicBezTo>
                    <a:lnTo>
                      <a:pt x="1" y="26242"/>
                    </a:lnTo>
                    <a:lnTo>
                      <a:pt x="78356" y="26242"/>
                    </a:lnTo>
                    <a:lnTo>
                      <a:pt x="87297" y="13407"/>
                    </a:lnTo>
                    <a:lnTo>
                      <a:pt x="78356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274300" bIns="13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uk" sz="1600" b="1" i="0" u="none" strike="noStrike" cap="none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USPTO Patent database</a:t>
                </a:r>
                <a:endParaRPr sz="1600" b="1" i="0" u="none" strike="noStrike" cap="none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63" name="Google Shape;463;g28bb01b96de_0_22"/>
              <p:cNvSpPr/>
              <p:nvPr/>
            </p:nvSpPr>
            <p:spPr>
              <a:xfrm>
                <a:off x="3035625" y="3030850"/>
                <a:ext cx="3078100" cy="656075"/>
              </a:xfrm>
              <a:custGeom>
                <a:avLst/>
                <a:gdLst/>
                <a:ahLst/>
                <a:cxnLst/>
                <a:rect l="l" t="t" r="r" b="b"/>
                <a:pathLst>
                  <a:path w="123124" h="26243" extrusionOk="0">
                    <a:moveTo>
                      <a:pt x="109491" y="1"/>
                    </a:moveTo>
                    <a:lnTo>
                      <a:pt x="118599" y="13360"/>
                    </a:lnTo>
                    <a:lnTo>
                      <a:pt x="112229" y="22504"/>
                    </a:lnTo>
                    <a:lnTo>
                      <a:pt x="1" y="22504"/>
                    </a:lnTo>
                    <a:lnTo>
                      <a:pt x="1" y="26242"/>
                    </a:lnTo>
                    <a:lnTo>
                      <a:pt x="114182" y="26242"/>
                    </a:lnTo>
                    <a:lnTo>
                      <a:pt x="123123" y="13407"/>
                    </a:lnTo>
                    <a:lnTo>
                      <a:pt x="114182" y="1"/>
                    </a:lnTo>
                    <a:close/>
                  </a:path>
                </a:pathLst>
              </a:custGeom>
              <a:solidFill>
                <a:srgbClr val="6FA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64" name="Google Shape;464;g28bb01b96de_0_22"/>
            <p:cNvSpPr/>
            <p:nvPr/>
          </p:nvSpPr>
          <p:spPr>
            <a:xfrm>
              <a:off x="2214100" y="3092350"/>
              <a:ext cx="1134675" cy="797425"/>
            </a:xfrm>
            <a:custGeom>
              <a:avLst/>
              <a:gdLst/>
              <a:ahLst/>
              <a:cxnLst/>
              <a:rect l="l" t="t" r="r" b="b"/>
              <a:pathLst>
                <a:path w="45387" h="31897" extrusionOk="0">
                  <a:moveTo>
                    <a:pt x="0" y="0"/>
                  </a:moveTo>
                  <a:lnTo>
                    <a:pt x="31897" y="31897"/>
                  </a:lnTo>
                  <a:cubicBezTo>
                    <a:pt x="40124" y="23741"/>
                    <a:pt x="45256" y="12478"/>
                    <a:pt x="45387" y="0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65" name="Google Shape;465;g28bb01b96de_0_22"/>
          <p:cNvSpPr/>
          <p:nvPr/>
        </p:nvSpPr>
        <p:spPr>
          <a:xfrm>
            <a:off x="1115290" y="2443960"/>
            <a:ext cx="1330850" cy="1330850"/>
          </a:xfrm>
          <a:custGeom>
            <a:avLst/>
            <a:gdLst/>
            <a:ahLst/>
            <a:cxnLst/>
            <a:rect l="l" t="t" r="r" b="b"/>
            <a:pathLst>
              <a:path w="53234" h="53234" extrusionOk="0">
                <a:moveTo>
                  <a:pt x="26611" y="1"/>
                </a:moveTo>
                <a:cubicBezTo>
                  <a:pt x="11919" y="1"/>
                  <a:pt x="1" y="11919"/>
                  <a:pt x="1" y="26623"/>
                </a:cubicBezTo>
                <a:cubicBezTo>
                  <a:pt x="1" y="40756"/>
                  <a:pt x="11002" y="52317"/>
                  <a:pt x="24920" y="53186"/>
                </a:cubicBezTo>
                <a:cubicBezTo>
                  <a:pt x="25480" y="53222"/>
                  <a:pt x="26051" y="53234"/>
                  <a:pt x="26611" y="53234"/>
                </a:cubicBezTo>
                <a:cubicBezTo>
                  <a:pt x="41315" y="53234"/>
                  <a:pt x="53233" y="41315"/>
                  <a:pt x="53233" y="26623"/>
                </a:cubicBezTo>
                <a:cubicBezTo>
                  <a:pt x="53233" y="17098"/>
                  <a:pt x="48245" y="8740"/>
                  <a:pt x="40732" y="4037"/>
                </a:cubicBezTo>
                <a:cubicBezTo>
                  <a:pt x="36636" y="1477"/>
                  <a:pt x="31802" y="1"/>
                  <a:pt x="26611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Закордонні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бази</a:t>
            </a:r>
            <a:endParaRPr sz="16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66" name="Google Shape;466;g28bb01b96de_0_22"/>
          <p:cNvGrpSpPr/>
          <p:nvPr/>
        </p:nvGrpSpPr>
        <p:grpSpPr>
          <a:xfrm>
            <a:off x="1931198" y="2086606"/>
            <a:ext cx="354062" cy="356839"/>
            <a:chOff x="-6689825" y="3992050"/>
            <a:chExt cx="293025" cy="291250"/>
          </a:xfrm>
        </p:grpSpPr>
        <p:sp>
          <p:nvSpPr>
            <p:cNvPr id="467" name="Google Shape;467;g28bb01b96de_0_22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g28bb01b96de_0_22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28bb01b96de_0_22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28bb01b96de_0_22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g28bb01b96de_0_22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g28bb01b96de_0_22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g28bb01b96de_0_22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g28bb01b96de_0_22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g28bb01b96de_0_22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g28bb01b96de_0_22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g28bb01b96de_0_22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g28bb01b96de_0_22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g28bb01b96de_0_22"/>
          <p:cNvGrpSpPr/>
          <p:nvPr/>
        </p:nvGrpSpPr>
        <p:grpSpPr>
          <a:xfrm>
            <a:off x="2488672" y="2620701"/>
            <a:ext cx="278955" cy="283214"/>
            <a:chOff x="-59400775" y="4084200"/>
            <a:chExt cx="311125" cy="315875"/>
          </a:xfrm>
        </p:grpSpPr>
        <p:sp>
          <p:nvSpPr>
            <p:cNvPr id="480" name="Google Shape;480;g28bb01b96de_0_22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g28bb01b96de_0_22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g28bb01b96de_0_22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g28bb01b96de_0_22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g28bb01b96de_0_22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g28bb01b96de_0_22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6" name="Google Shape;486;g28bb01b96de_0_22"/>
          <p:cNvGrpSpPr/>
          <p:nvPr/>
        </p:nvGrpSpPr>
        <p:grpSpPr>
          <a:xfrm>
            <a:off x="2421664" y="3316683"/>
            <a:ext cx="355258" cy="270410"/>
            <a:chOff x="-47523400" y="3973950"/>
            <a:chExt cx="300100" cy="228425"/>
          </a:xfrm>
        </p:grpSpPr>
        <p:sp>
          <p:nvSpPr>
            <p:cNvPr id="487" name="Google Shape;487;g28bb01b96de_0_22"/>
            <p:cNvSpPr/>
            <p:nvPr/>
          </p:nvSpPr>
          <p:spPr>
            <a:xfrm>
              <a:off x="-47417075" y="406137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g28bb01b96de_0_22"/>
            <p:cNvSpPr/>
            <p:nvPr/>
          </p:nvSpPr>
          <p:spPr>
            <a:xfrm>
              <a:off x="-47417875" y="4061375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g28bb01b96de_0_22"/>
            <p:cNvSpPr/>
            <p:nvPr/>
          </p:nvSpPr>
          <p:spPr>
            <a:xfrm>
              <a:off x="-47453300" y="40267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g28bb01b96de_0_22"/>
            <p:cNvSpPr/>
            <p:nvPr/>
          </p:nvSpPr>
          <p:spPr>
            <a:xfrm>
              <a:off x="-47506875" y="3973950"/>
              <a:ext cx="264675" cy="174875"/>
            </a:xfrm>
            <a:custGeom>
              <a:avLst/>
              <a:gdLst/>
              <a:ahLst/>
              <a:cxnLst/>
              <a:rect l="l" t="t" r="r" b="b"/>
              <a:pathLst>
                <a:path w="10587" h="6995" extrusionOk="0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g28bb01b96de_0_22"/>
            <p:cNvSpPr/>
            <p:nvPr/>
          </p:nvSpPr>
          <p:spPr>
            <a:xfrm>
              <a:off x="-47523400" y="4166900"/>
              <a:ext cx="300100" cy="35475"/>
            </a:xfrm>
            <a:custGeom>
              <a:avLst/>
              <a:gdLst/>
              <a:ahLst/>
              <a:cxnLst/>
              <a:rect l="l" t="t" r="r" b="b"/>
              <a:pathLst>
                <a:path w="12004" h="1419" extrusionOk="0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2" name="Google Shape;492;g28bb01b96de_0_22"/>
          <p:cNvGrpSpPr/>
          <p:nvPr/>
        </p:nvGrpSpPr>
        <p:grpSpPr>
          <a:xfrm>
            <a:off x="1968750" y="3824747"/>
            <a:ext cx="278941" cy="277504"/>
            <a:chOff x="-47155575" y="3200500"/>
            <a:chExt cx="300875" cy="299325"/>
          </a:xfrm>
        </p:grpSpPr>
        <p:sp>
          <p:nvSpPr>
            <p:cNvPr id="493" name="Google Shape;493;g28bb01b96de_0_22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g28bb01b96de_0_22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g28bb01b96de_0_22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g28bb01b96de_0_22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g28bb01b96de_0_22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g28bb01b96de_0_22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8bb01b96de_0_22"/>
          <p:cNvSpPr/>
          <p:nvPr/>
        </p:nvSpPr>
        <p:spPr>
          <a:xfrm>
            <a:off x="0" y="0"/>
            <a:ext cx="9143700" cy="7761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7" name="Google Shape;427;g28bb01b96de_0_22" descr="D:\IP_office_logo\OUT\IP_office_presentation\1x\Монтажная область 1 копия 23.png"/>
          <p:cNvPicPr preferRelativeResize="0"/>
          <p:nvPr/>
        </p:nvPicPr>
        <p:blipFill rotWithShape="1">
          <a:blip r:embed="rId3">
            <a:alphaModFix/>
          </a:blip>
          <a:srcRect r="3034" b="2104"/>
          <a:stretch/>
        </p:blipFill>
        <p:spPr>
          <a:xfrm flipH="1">
            <a:off x="1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28bb01b96de_0_22"/>
          <p:cNvSpPr/>
          <p:nvPr/>
        </p:nvSpPr>
        <p:spPr>
          <a:xfrm>
            <a:off x="947100" y="0"/>
            <a:ext cx="81522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 b="1" i="0" u="none" strike="noStrike" cap="none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Madrid monitor </a:t>
            </a:r>
            <a:r>
              <a:rPr lang="uk-UA" sz="2100" b="1" i="0" u="none" strike="noStrike" cap="none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для пошуку торговельних марок</a:t>
            </a:r>
            <a:endParaRPr lang="uk"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9" name="Google Shape;429;g28bb01b96de_0_22" descr="D:\IP_office_logo\OUT\IP_office_presentation\1x\Монтажная область 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00" y="4615810"/>
            <a:ext cx="647640" cy="42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AB945E-3F74-4DC5-A81F-D0763B229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00" y="776100"/>
            <a:ext cx="7054990" cy="42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8bb01b96de_0_22"/>
          <p:cNvSpPr/>
          <p:nvPr/>
        </p:nvSpPr>
        <p:spPr>
          <a:xfrm>
            <a:off x="0" y="0"/>
            <a:ext cx="9143700" cy="7761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7" name="Google Shape;427;g28bb01b96de_0_22" descr="D:\IP_office_logo\OUT\IP_office_presentation\1x\Монтажная область 1 копия 23.png"/>
          <p:cNvPicPr preferRelativeResize="0"/>
          <p:nvPr/>
        </p:nvPicPr>
        <p:blipFill rotWithShape="1">
          <a:blip r:embed="rId3">
            <a:alphaModFix/>
          </a:blip>
          <a:srcRect r="3034" b="2104"/>
          <a:stretch/>
        </p:blipFill>
        <p:spPr>
          <a:xfrm flipH="1">
            <a:off x="1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28bb01b96de_0_22"/>
          <p:cNvSpPr/>
          <p:nvPr/>
        </p:nvSpPr>
        <p:spPr>
          <a:xfrm>
            <a:off x="947100" y="-178765"/>
            <a:ext cx="8152200" cy="95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uk"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9" name="Google Shape;429;g28bb01b96de_0_22" descr="D:\IP_office_logo\OUT\IP_office_presentation\1x\Монтажная область 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00" y="4615810"/>
            <a:ext cx="647640" cy="42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B085FD-0012-48CB-8DE4-01D83EE9A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330" y="872069"/>
            <a:ext cx="8047740" cy="3743741"/>
          </a:xfrm>
          <a:prstGeom prst="rect">
            <a:avLst/>
          </a:prstGeom>
        </p:spPr>
      </p:pic>
      <p:sp>
        <p:nvSpPr>
          <p:cNvPr id="9" name="Google Shape;428;g28bb01b96de_0_22">
            <a:extLst>
              <a:ext uri="{FF2B5EF4-FFF2-40B4-BE49-F238E27FC236}">
                <a16:creationId xmlns:a16="http://schemas.microsoft.com/office/drawing/2014/main" id="{7C9A34A6-A897-4A9B-9407-92740F7EA0FB}"/>
              </a:ext>
            </a:extLst>
          </p:cNvPr>
          <p:cNvSpPr/>
          <p:nvPr/>
        </p:nvSpPr>
        <p:spPr>
          <a:xfrm>
            <a:off x="947100" y="0"/>
            <a:ext cx="81522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 b="1" i="0" u="none" strike="noStrike" cap="none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Hague express database </a:t>
            </a:r>
            <a:r>
              <a:rPr lang="uk-UA" sz="2100" b="1" i="0" u="none" strike="noStrike" cap="none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для пошуку промислових зразків</a:t>
            </a:r>
            <a:endParaRPr lang="uk"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2238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8bb01b96de_0_22"/>
          <p:cNvSpPr/>
          <p:nvPr/>
        </p:nvSpPr>
        <p:spPr>
          <a:xfrm>
            <a:off x="0" y="0"/>
            <a:ext cx="9143700" cy="776100"/>
          </a:xfrm>
          <a:prstGeom prst="rect">
            <a:avLst/>
          </a:prstGeom>
          <a:solidFill>
            <a:srgbClr val="3D1C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7" name="Google Shape;427;g28bb01b96de_0_22" descr="D:\IP_office_logo\OUT\IP_office_presentation\1x\Монтажная область 1 копия 23.png"/>
          <p:cNvPicPr preferRelativeResize="0"/>
          <p:nvPr/>
        </p:nvPicPr>
        <p:blipFill rotWithShape="1">
          <a:blip r:embed="rId3">
            <a:alphaModFix/>
          </a:blip>
          <a:srcRect r="3034" b="2104"/>
          <a:stretch/>
        </p:blipFill>
        <p:spPr>
          <a:xfrm flipH="1">
            <a:off x="10" y="1175"/>
            <a:ext cx="1115280" cy="514116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28bb01b96de_0_22"/>
          <p:cNvSpPr/>
          <p:nvPr/>
        </p:nvSpPr>
        <p:spPr>
          <a:xfrm>
            <a:off x="947100" y="-178765"/>
            <a:ext cx="8152200" cy="95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uk"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9" name="Google Shape;429;g28bb01b96de_0_22" descr="D:\IP_office_logo\OUT\IP_office_presentation\1x\Монтажная область 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00" y="4615810"/>
            <a:ext cx="647640" cy="423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28;g28bb01b96de_0_22">
            <a:extLst>
              <a:ext uri="{FF2B5EF4-FFF2-40B4-BE49-F238E27FC236}">
                <a16:creationId xmlns:a16="http://schemas.microsoft.com/office/drawing/2014/main" id="{7C9A34A6-A897-4A9B-9407-92740F7EA0FB}"/>
              </a:ext>
            </a:extLst>
          </p:cNvPr>
          <p:cNvSpPr/>
          <p:nvPr/>
        </p:nvSpPr>
        <p:spPr>
          <a:xfrm>
            <a:off x="947100" y="0"/>
            <a:ext cx="81522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 b="1" i="0" u="none" strike="noStrike" cap="none" dirty="0" err="1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Patentscope</a:t>
            </a:r>
            <a:r>
              <a:rPr lang="en-US" sz="2100" b="1" i="0" u="none" strike="noStrike" cap="none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uk-UA" sz="2100" b="1" i="0" u="none" strike="noStrike" cap="none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для пошуку міжнародних заявок </a:t>
            </a:r>
            <a:r>
              <a:rPr lang="en-US" sz="2100" b="1" i="0" u="none" strike="noStrike" cap="none" dirty="0">
                <a:solidFill>
                  <a:srgbClr val="FFDD15"/>
                </a:solidFill>
                <a:latin typeface="Roboto"/>
                <a:ea typeface="Roboto"/>
                <a:cs typeface="Roboto"/>
                <a:sym typeface="Roboto"/>
              </a:rPr>
              <a:t>PCT</a:t>
            </a:r>
            <a:endParaRPr lang="uk" sz="2100" b="1" i="0" u="none" strike="noStrike" cap="none" dirty="0">
              <a:solidFill>
                <a:srgbClr val="FFDD1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B58DB-B632-48CE-AADB-81A47D52B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00" y="855636"/>
            <a:ext cx="7315200" cy="39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92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555</Words>
  <Application>Microsoft Office PowerPoint</Application>
  <PresentationFormat>On-screen Show (16:9)</PresentationFormat>
  <Paragraphs>126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Roboto</vt:lpstr>
      <vt:lpstr>Arial</vt:lpstr>
      <vt:lpstr>Fira Sans</vt:lpstr>
      <vt:lpstr>Fira Sans Extra Condensed Medium</vt:lpstr>
      <vt:lpstr>Times New Roman</vt:lpstr>
      <vt:lpstr>Fira Sans Extra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Ihor Shevchenko</cp:lastModifiedBy>
  <cp:revision>27</cp:revision>
  <dcterms:modified xsi:type="dcterms:W3CDTF">2025-03-16T22:06:03Z</dcterms:modified>
</cp:coreProperties>
</file>