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6" r:id="rId5"/>
    <p:sldId id="257" r:id="rId6"/>
    <p:sldId id="265" r:id="rId7"/>
    <p:sldId id="264" r:id="rId8"/>
    <p:sldId id="260" r:id="rId9"/>
    <p:sldId id="261" r:id="rId10"/>
    <p:sldId id="262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106" d="100"/>
          <a:sy n="106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8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7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6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05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52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27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9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9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8097-0136-48DF-BE9E-2E381DFE0141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1CB5-E888-4CBE-9458-F21FB6A3C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8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uk-UA" sz="3200" b="1" cap="all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3200" b="1" dirty="0" smtClean="0"/>
              <a:t> </a:t>
            </a:r>
            <a:br>
              <a:rPr lang="uk-UA" sz="3200" b="1" dirty="0" smtClean="0"/>
            </a:br>
            <a:r>
              <a:rPr lang="uk-UA" sz="3200" b="1" dirty="0" smtClean="0"/>
              <a:t>«USAID </a:t>
            </a:r>
            <a:r>
              <a:rPr lang="uk-UA" sz="3200" b="1" dirty="0"/>
              <a:t>підтримує програму прискореної перекваліфікації персоналу 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4800" b="1" dirty="0" err="1" smtClean="0">
                <a:solidFill>
                  <a:srgbClr val="FFC000"/>
                </a:solidFill>
              </a:rPr>
              <a:t>Skill</a:t>
            </a:r>
            <a:r>
              <a:rPr lang="uk-UA" sz="4800" b="1" dirty="0" err="1" smtClean="0">
                <a:solidFill>
                  <a:srgbClr val="002060"/>
                </a:solidFill>
              </a:rPr>
              <a:t>Boost</a:t>
            </a:r>
            <a:r>
              <a:rPr lang="uk-UA" sz="4000" b="1" dirty="0" smtClean="0"/>
              <a:t> 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>
                <a:solidFill>
                  <a:srgbClr val="002060"/>
                </a:solidFill>
              </a:rPr>
              <a:t>й сприяння </a:t>
            </a:r>
            <a:r>
              <a:rPr lang="uk-UA" sz="3200" b="1" dirty="0">
                <a:solidFill>
                  <a:srgbClr val="002060"/>
                </a:solidFill>
              </a:rPr>
              <a:t>його </a:t>
            </a:r>
            <a:r>
              <a:rPr lang="uk-UA" sz="3200" b="1" dirty="0" smtClean="0">
                <a:solidFill>
                  <a:srgbClr val="002060"/>
                </a:solidFill>
              </a:rPr>
              <a:t>працевлаштуванню </a:t>
            </a:r>
            <a:br>
              <a:rPr lang="uk-UA" sz="3200" b="1" dirty="0" smtClean="0">
                <a:solidFill>
                  <a:srgbClr val="002060"/>
                </a:solidFill>
              </a:rPr>
            </a:br>
            <a:r>
              <a:rPr lang="uk-UA" sz="3200" b="1" dirty="0" smtClean="0">
                <a:solidFill>
                  <a:srgbClr val="002060"/>
                </a:solidFill>
              </a:rPr>
              <a:t>на </a:t>
            </a:r>
            <a:r>
              <a:rPr lang="uk-UA" sz="3200" b="1" dirty="0">
                <a:solidFill>
                  <a:srgbClr val="002060"/>
                </a:solidFill>
              </a:rPr>
              <a:t>підприємствах Запорізької області»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4392488" cy="8380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435" y="4437112"/>
            <a:ext cx="3793338" cy="185698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384737"/>
            <a:ext cx="1191056" cy="5962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550231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99563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1600" dirty="0" smtClean="0">
                <a:solidFill>
                  <a:srgbClr val="002060"/>
                </a:solidFill>
              </a:rPr>
              <a:t>Проводиться </a:t>
            </a:r>
            <a:r>
              <a:rPr lang="uk-UA" sz="1600" dirty="0">
                <a:solidFill>
                  <a:srgbClr val="002060"/>
                </a:solidFill>
              </a:rPr>
              <a:t>наступним чином:</a:t>
            </a:r>
            <a:endParaRPr lang="ru-RU" sz="1600" dirty="0">
              <a:solidFill>
                <a:srgbClr val="002060"/>
              </a:solidFill>
            </a:endParaRPr>
          </a:p>
          <a:p>
            <a:pPr lvl="0">
              <a:spcBef>
                <a:spcPts val="0"/>
              </a:spcBef>
            </a:pPr>
            <a:r>
              <a:rPr lang="uk-UA" sz="1400" b="1" dirty="0"/>
              <a:t>Заповнення </a:t>
            </a:r>
            <a:r>
              <a:rPr lang="uk-UA" sz="1400" b="1" dirty="0" smtClean="0"/>
              <a:t>анкети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uk-UA" sz="1400" dirty="0" smtClean="0"/>
              <a:t>Учасники </a:t>
            </a:r>
            <a:r>
              <a:rPr lang="uk-UA" sz="1400" dirty="0"/>
              <a:t>заповнюють анкету із загальною інформацією, рівнем освіти, професійним досвідом та мотивацією ​(див. додаток Анкета для фізичних осіб).</a:t>
            </a:r>
            <a:endParaRPr lang="ru-RU" sz="1400" dirty="0"/>
          </a:p>
          <a:p>
            <a:pPr lvl="0">
              <a:spcBef>
                <a:spcPts val="0"/>
              </a:spcBef>
            </a:pPr>
            <a:r>
              <a:rPr lang="uk-UA" sz="1400" b="1" dirty="0"/>
              <a:t>Оцінка </a:t>
            </a:r>
            <a:r>
              <a:rPr lang="uk-UA" sz="1400" b="1" dirty="0" smtClean="0"/>
              <a:t>заявок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uk-UA" sz="1400" dirty="0" smtClean="0"/>
              <a:t>Відбіркова </a:t>
            </a:r>
            <a:r>
              <a:rPr lang="uk-UA" sz="1400" dirty="0"/>
              <a:t>комісія проводить оцінку відповідності фізичних осіб критеріям за соціальним статусом, освітою, мотивацією та готовністю до навчання.</a:t>
            </a:r>
            <a:endParaRPr lang="ru-RU" sz="1400" dirty="0"/>
          </a:p>
          <a:p>
            <a:pPr lvl="0">
              <a:spcBef>
                <a:spcPts val="0"/>
              </a:spcBef>
            </a:pPr>
            <a:r>
              <a:rPr lang="uk-UA" sz="1400" b="1" dirty="0"/>
              <a:t>Перше </a:t>
            </a:r>
            <a:r>
              <a:rPr lang="uk-UA" sz="1400" b="1" dirty="0" smtClean="0"/>
              <a:t>інтерв'ю</a:t>
            </a:r>
            <a:r>
              <a:rPr lang="uk-UA" sz="1400" dirty="0" smtClean="0"/>
              <a:t>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uk-UA" sz="1400" dirty="0" smtClean="0"/>
              <a:t>Координатори </a:t>
            </a:r>
            <a:r>
              <a:rPr lang="uk-UA" sz="1400" dirty="0" err="1"/>
              <a:t>проєкту</a:t>
            </a:r>
            <a:r>
              <a:rPr lang="uk-UA" sz="1400" dirty="0"/>
              <a:t> проводить перше інтерв'ю для уточнення професійних інтересів та потреб у навчанні.</a:t>
            </a:r>
            <a:endParaRPr lang="ru-RU" sz="1400" dirty="0"/>
          </a:p>
          <a:p>
            <a:pPr lvl="0">
              <a:spcBef>
                <a:spcPts val="0"/>
              </a:spcBef>
            </a:pPr>
            <a:r>
              <a:rPr lang="uk-UA" sz="1400" b="1" dirty="0" smtClean="0"/>
              <a:t>Співбесіда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uk-UA" sz="1400" dirty="0" smtClean="0"/>
              <a:t>Залучені </a:t>
            </a:r>
            <a:r>
              <a:rPr lang="uk-UA" sz="1400" dirty="0"/>
              <a:t>консультанти проводитимуть співбесіду (по телефону/онлайн/особисто) з потенційними слухачами перед початком перепідготовки. Метою цієї співбесіди є оцінка навичок та досвіду потенційного слухача, а також оцінка його мотивації до навчання. </a:t>
            </a:r>
            <a:endParaRPr lang="ru-RU" sz="1400" dirty="0"/>
          </a:p>
          <a:p>
            <a:pPr lvl="0">
              <a:spcBef>
                <a:spcPts val="0"/>
              </a:spcBef>
            </a:pPr>
            <a:r>
              <a:rPr lang="uk-UA" sz="1400" b="1" dirty="0"/>
              <a:t>Рейтинговий відбір фізичних </a:t>
            </a:r>
            <a:r>
              <a:rPr lang="uk-UA" sz="1400" b="1" dirty="0" smtClean="0"/>
              <a:t>осіб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uk-UA" sz="1400" dirty="0" smtClean="0"/>
              <a:t>На </a:t>
            </a:r>
            <a:r>
              <a:rPr lang="uk-UA" sz="1400" dirty="0"/>
              <a:t>основі результатів співбесіди та ранжування фізичних осіб за відповідністю критеріям відбіркова комісія обирає найбільш мотивованих кандидатів.</a:t>
            </a:r>
            <a:endParaRPr lang="ru-RU" sz="1400" dirty="0"/>
          </a:p>
          <a:p>
            <a:pPr>
              <a:spcBef>
                <a:spcPts val="0"/>
              </a:spcBef>
            </a:pPr>
            <a:r>
              <a:rPr lang="uk-UA" sz="1400" b="1" dirty="0"/>
              <a:t>Включення до переліку слухачів, що є учасниками </a:t>
            </a:r>
            <a:r>
              <a:rPr lang="uk-UA" sz="1400" b="1" dirty="0" err="1"/>
              <a:t>проєкту</a:t>
            </a:r>
            <a:endParaRPr lang="ru-RU" sz="14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1138171"/>
            <a:ext cx="5482952" cy="364902"/>
          </a:xfrm>
        </p:spPr>
        <p:txBody>
          <a:bodyPr>
            <a:noAutofit/>
          </a:bodyPr>
          <a:lstStyle/>
          <a:p>
            <a:pPr algn="l"/>
            <a:r>
              <a:rPr lang="uk-UA" sz="1800" cap="al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Відбір фізичних осіб для участі у </a:t>
            </a:r>
            <a:r>
              <a:rPr lang="uk-UA" sz="1800" cap="all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проєкті</a:t>
            </a:r>
            <a:endParaRPr lang="ru-RU" sz="1800" cap="all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Google Shape;310;p2"/>
          <p:cNvCxnSpPr/>
          <p:nvPr/>
        </p:nvCxnSpPr>
        <p:spPr>
          <a:xfrm flipV="1">
            <a:off x="549896" y="1570219"/>
            <a:ext cx="5256584" cy="11128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8273"/>
            <a:ext cx="1191056" cy="5962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24128" y="598584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7336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r>
              <a:rPr lang="uk-UA" sz="1600" smtClean="0">
                <a:solidFill>
                  <a:schemeClr val="accent1">
                    <a:lumMod val="75000"/>
                  </a:schemeClr>
                </a:solidFill>
              </a:rPr>
              <a:t>підвищення </a:t>
            </a:r>
            <a:r>
              <a:rPr lang="uk-UA" sz="1600">
                <a:solidFill>
                  <a:schemeClr val="accent1">
                    <a:lumMod val="75000"/>
                  </a:schemeClr>
                </a:solidFill>
              </a:rPr>
              <a:t>зайнятості </a:t>
            </a:r>
            <a:r>
              <a:rPr lang="uk-UA" sz="1600"/>
              <a:t>за рахунок навчання, підготовки та перепідготовки значної кількості осіб та їх працевлаштування на підприємствах Запорізької області;</a:t>
            </a:r>
            <a:endParaRPr lang="ru-RU" sz="1600"/>
          </a:p>
          <a:p>
            <a:r>
              <a:rPr lang="uk-UA" sz="1600" smtClean="0">
                <a:solidFill>
                  <a:schemeClr val="accent1">
                    <a:lumMod val="75000"/>
                  </a:schemeClr>
                </a:solidFill>
              </a:rPr>
              <a:t>підтримку </a:t>
            </a:r>
            <a:r>
              <a:rPr lang="uk-UA" sz="1600">
                <a:solidFill>
                  <a:schemeClr val="accent1">
                    <a:lumMod val="75000"/>
                  </a:schemeClr>
                </a:solidFill>
              </a:rPr>
              <a:t>бізнесу та інновацій </a:t>
            </a:r>
            <a:r>
              <a:rPr lang="uk-UA" sz="1600"/>
              <a:t>за рахунок забезпечення їх якісними та кваліфікованими працівниками, що допомагає їм зростати та створювати нові робочі місця;</a:t>
            </a:r>
            <a:endParaRPr lang="ru-RU" sz="1600"/>
          </a:p>
          <a:p>
            <a:r>
              <a:rPr lang="uk-UA" sz="1600" smtClean="0">
                <a:solidFill>
                  <a:schemeClr val="accent1">
                    <a:lumMod val="75000"/>
                  </a:schemeClr>
                </a:solidFill>
              </a:rPr>
              <a:t>адаптацію </a:t>
            </a:r>
            <a:r>
              <a:rPr lang="uk-UA" sz="1600">
                <a:solidFill>
                  <a:schemeClr val="accent1">
                    <a:lumMod val="75000"/>
                  </a:schemeClr>
                </a:solidFill>
              </a:rPr>
              <a:t>до сучасних змін</a:t>
            </a:r>
            <a:r>
              <a:rPr lang="uk-UA" sz="1600"/>
              <a:t> через актуалізацію навичок працівників та адаптації до змін на ринку праці та економіці;</a:t>
            </a:r>
            <a:endParaRPr lang="ru-RU" sz="1600"/>
          </a:p>
          <a:p>
            <a:r>
              <a:rPr lang="uk-UA" sz="1600" smtClean="0">
                <a:solidFill>
                  <a:schemeClr val="accent1">
                    <a:lumMod val="75000"/>
                  </a:schemeClr>
                </a:solidFill>
              </a:rPr>
              <a:t>сприяння </a:t>
            </a:r>
            <a:r>
              <a:rPr lang="uk-UA" sz="1600">
                <a:solidFill>
                  <a:schemeClr val="accent1">
                    <a:lumMod val="75000"/>
                  </a:schemeClr>
                </a:solidFill>
              </a:rPr>
              <a:t>соціальному відновленню</a:t>
            </a:r>
            <a:r>
              <a:rPr lang="uk-UA" sz="1600"/>
              <a:t>, адже проєкт спрямований на підвищення кваліфікації та перекваліфікацію працівників, які втратили роботу </a:t>
            </a:r>
            <a:r>
              <a:rPr lang="uk-UA" sz="1600" smtClean="0"/>
              <a:t/>
            </a:r>
            <a:br>
              <a:rPr lang="uk-UA" sz="1600" smtClean="0"/>
            </a:br>
            <a:r>
              <a:rPr lang="uk-UA" sz="1600" smtClean="0"/>
              <a:t>через </a:t>
            </a:r>
            <a:r>
              <a:rPr lang="uk-UA" sz="1600"/>
              <a:t>війну та соціальні зміни, що допоможе їм знайти нові </a:t>
            </a:r>
            <a:r>
              <a:rPr lang="uk-UA" sz="1600" smtClean="0"/>
              <a:t/>
            </a:r>
            <a:br>
              <a:rPr lang="uk-UA" sz="1600" smtClean="0"/>
            </a:br>
            <a:r>
              <a:rPr lang="uk-UA" sz="1600" smtClean="0"/>
              <a:t>робочі </a:t>
            </a:r>
            <a:r>
              <a:rPr lang="uk-UA" sz="1600"/>
              <a:t>місця та відновити свої життя</a:t>
            </a:r>
            <a:endParaRPr lang="ru-RU" sz="14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1138171"/>
            <a:ext cx="5976664" cy="364902"/>
          </a:xfrm>
        </p:spPr>
        <p:txBody>
          <a:bodyPr>
            <a:noAutofit/>
          </a:bodyPr>
          <a:lstStyle/>
          <a:p>
            <a:r>
              <a:rPr lang="uk-UA" sz="1800">
                <a:solidFill>
                  <a:schemeClr val="accent1">
                    <a:lumMod val="75000"/>
                  </a:schemeClr>
                </a:solidFill>
              </a:rPr>
              <a:t>Очікувані результати пропонованого проєкту забезпечать: </a:t>
            </a:r>
            <a:endParaRPr lang="ru-RU" sz="180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Google Shape;310;p2"/>
          <p:cNvCxnSpPr/>
          <p:nvPr/>
        </p:nvCxnSpPr>
        <p:spPr>
          <a:xfrm flipV="1">
            <a:off x="549896" y="1570219"/>
            <a:ext cx="5256584" cy="11128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62" y="4338620"/>
            <a:ext cx="3793338" cy="18569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384737"/>
            <a:ext cx="1191056" cy="59624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99592" y="550231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4137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276" y="4581128"/>
            <a:ext cx="3793338" cy="185698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24904"/>
            <a:ext cx="6102108" cy="16946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7564" y="3171095"/>
            <a:ext cx="7848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i="1" dirty="0"/>
              <a:t>Програма USAID «Конкурентоспроможна економіка України» </a:t>
            </a:r>
            <a:r>
              <a:rPr lang="uk-UA" sz="1400" i="1" dirty="0" smtClean="0"/>
              <a:t/>
            </a:r>
            <a:br>
              <a:rPr lang="uk-UA" sz="1400" i="1" dirty="0" smtClean="0"/>
            </a:br>
            <a:r>
              <a:rPr lang="uk-UA" sz="1400" i="1" dirty="0" smtClean="0"/>
              <a:t>(</a:t>
            </a:r>
            <a:r>
              <a:rPr lang="uk-UA" sz="1400" i="1" dirty="0"/>
              <a:t>Програма USAID КЕУ) підтримує український бізнес з метою підвищення конкурентоспроможності на внутрішньому ринку України та на міжнародних ринках</a:t>
            </a:r>
            <a:r>
              <a:rPr lang="uk-UA" sz="1400" i="1" dirty="0" smtClean="0"/>
              <a:t>,</a:t>
            </a:r>
            <a:br>
              <a:rPr lang="uk-UA" sz="1400" i="1" dirty="0" smtClean="0"/>
            </a:br>
            <a:r>
              <a:rPr lang="uk-UA" sz="1400" i="1" dirty="0" smtClean="0"/>
              <a:t> </a:t>
            </a:r>
            <a:r>
              <a:rPr lang="uk-UA" sz="1400" i="1" dirty="0"/>
              <a:t>допомагає в розбудові спрощеного та прозорого бізнес-клімату, а також забезпечує українські компанії можливостями скористатись перевагами міжнародної торгівлі.</a:t>
            </a:r>
            <a:endParaRPr lang="ru-RU" sz="1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384737"/>
            <a:ext cx="1191056" cy="59624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99592" y="550231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0766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41423"/>
            <a:ext cx="4860032" cy="1143000"/>
          </a:xfrm>
        </p:spPr>
        <p:txBody>
          <a:bodyPr>
            <a:noAutofit/>
          </a:bodyPr>
          <a:lstStyle/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1354697"/>
            <a:ext cx="8363272" cy="153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>
                <a:solidFill>
                  <a:srgbClr val="002060"/>
                </a:solidFill>
              </a:rPr>
              <a:t>Метою </a:t>
            </a:r>
            <a:r>
              <a:rPr lang="uk-UA" sz="1800" b="1" dirty="0" err="1">
                <a:solidFill>
                  <a:srgbClr val="002060"/>
                </a:solidFill>
              </a:rPr>
              <a:t>проєкту</a:t>
            </a:r>
            <a:r>
              <a:rPr lang="uk-UA" sz="1800" b="1" dirty="0"/>
              <a:t> </a:t>
            </a:r>
            <a:r>
              <a:rPr lang="uk-UA" sz="1800" dirty="0"/>
              <a:t>є створення ефективної системи швидкої перекваліфікації та підвищення кваліфікації робітничих кадрів для підприємств Запорізького регіону, що дозволить задовольнити їхні потреби в сучасних професіях, сприяти працевлаштуванню безробітних, внутрішньо переміщених осіб та ветеранів, а також підвищити конкурентоспроможність регіональної економіки</a:t>
            </a:r>
            <a:endParaRPr lang="ru-RU" sz="1800" dirty="0"/>
          </a:p>
        </p:txBody>
      </p:sp>
      <p:sp>
        <p:nvSpPr>
          <p:cNvPr id="4" name="Google Shape;302;p2"/>
          <p:cNvSpPr/>
          <p:nvPr/>
        </p:nvSpPr>
        <p:spPr>
          <a:xfrm>
            <a:off x="539552" y="4289969"/>
            <a:ext cx="336642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uk-UA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вересень 2024 </a:t>
            </a:r>
            <a:r>
              <a:rPr lang="uk-U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uk-UA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липень 2025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04;p2"/>
          <p:cNvSpPr txBox="1"/>
          <p:nvPr/>
        </p:nvSpPr>
        <p:spPr>
          <a:xfrm>
            <a:off x="539552" y="3939183"/>
            <a:ext cx="236101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uk-UA" sz="14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ТРИВАЛІСТЬ </a:t>
            </a:r>
            <a:r>
              <a:rPr lang="uk-UA" sz="1400" b="0" i="0" u="none" strike="noStrike" cap="none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ПРОЄКТУ</a:t>
            </a:r>
            <a:endParaRPr sz="1400" b="0" i="0" u="none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" name="Google Shape;310;p2"/>
          <p:cNvCxnSpPr/>
          <p:nvPr/>
        </p:nvCxnSpPr>
        <p:spPr>
          <a:xfrm>
            <a:off x="652812" y="4299322"/>
            <a:ext cx="2983084" cy="0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Google Shape;303;p2"/>
          <p:cNvSpPr/>
          <p:nvPr/>
        </p:nvSpPr>
        <p:spPr>
          <a:xfrm>
            <a:off x="4499992" y="3939183"/>
            <a:ext cx="20469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ПАРТНЕРИ ПРОЄКТУ</a:t>
            </a:r>
            <a:endParaRPr sz="1400" b="0" i="0" u="none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309;p2"/>
          <p:cNvSpPr txBox="1"/>
          <p:nvPr/>
        </p:nvSpPr>
        <p:spPr>
          <a:xfrm>
            <a:off x="4788024" y="4299322"/>
            <a:ext cx="4176463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B2E"/>
              </a:buClr>
              <a:buSzPts val="1600"/>
            </a:pPr>
            <a:r>
              <a:rPr lang="uk-UA" sz="1600" b="0" i="0" u="none" strike="noStrike" cap="none" dirty="0" smtClean="0">
                <a:sym typeface="Arial"/>
              </a:rPr>
              <a:t>Національне агентство кваліфікацій України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B2E"/>
              </a:buClr>
              <a:buSzPts val="1600"/>
            </a:pPr>
            <a:r>
              <a:rPr lang="uk-UA" sz="1600" dirty="0" smtClean="0">
                <a:sym typeface="Arial"/>
              </a:rPr>
              <a:t>Департамент освіти і науки ЗОДА</a:t>
            </a:r>
          </a:p>
          <a:p>
            <a:pPr lvl="0">
              <a:buClr>
                <a:srgbClr val="BA0B2E"/>
              </a:buClr>
              <a:buSzPts val="1600"/>
            </a:pPr>
            <a:r>
              <a:rPr lang="uk-UA" sz="1600" dirty="0" smtClean="0"/>
              <a:t>Професійно-технічні навчальні заклади Запоріжжя</a:t>
            </a:r>
            <a:endParaRPr lang="uk-UA" sz="1600" b="0" i="1" u="none" strike="noStrike" cap="none" dirty="0" smtClean="0">
              <a:sym typeface="Arial"/>
            </a:endParaRPr>
          </a:p>
        </p:txBody>
      </p:sp>
      <p:cxnSp>
        <p:nvCxnSpPr>
          <p:cNvPr id="12" name="Google Shape;311;p2"/>
          <p:cNvCxnSpPr/>
          <p:nvPr/>
        </p:nvCxnSpPr>
        <p:spPr>
          <a:xfrm flipV="1">
            <a:off x="4572000" y="4277737"/>
            <a:ext cx="2808312" cy="12232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Прямоугольник 12"/>
          <p:cNvSpPr/>
          <p:nvPr/>
        </p:nvSpPr>
        <p:spPr>
          <a:xfrm>
            <a:off x="396195" y="3079523"/>
            <a:ext cx="83868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Основне завдання </a:t>
            </a:r>
            <a:r>
              <a:rPr lang="uk-UA" dirty="0" smtClean="0"/>
              <a:t>– підготовка </a:t>
            </a:r>
            <a:r>
              <a:rPr lang="uk-UA" dirty="0"/>
              <a:t>робітничих кадрів для запорізьких підприємств за прискореними програмами.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4716016" y="4437112"/>
            <a:ext cx="45719" cy="4571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714963" y="4657633"/>
            <a:ext cx="45719" cy="4571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14962" y="4870685"/>
            <a:ext cx="45719" cy="4571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8273"/>
            <a:ext cx="1191056" cy="59624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4128" y="598584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828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05;p2"/>
          <p:cNvSpPr txBox="1"/>
          <p:nvPr/>
        </p:nvSpPr>
        <p:spPr>
          <a:xfrm>
            <a:off x="574352" y="980728"/>
            <a:ext cx="814763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ts val="1600"/>
            </a:pPr>
            <a:r>
              <a:rPr lang="uk-UA">
                <a:solidFill>
                  <a:schemeClr val="accent1">
                    <a:lumMod val="75000"/>
                  </a:schemeClr>
                </a:solidFill>
              </a:rPr>
              <a:t>Проєкт спрямований на вирішення важливих проблем розвитку людського капіталу на регіональному рівні</a:t>
            </a:r>
            <a:endParaRPr sz="2400" b="0" i="0" u="none" strike="noStrike" cap="none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06;p2"/>
          <p:cNvSpPr txBox="1"/>
          <p:nvPr/>
        </p:nvSpPr>
        <p:spPr>
          <a:xfrm>
            <a:off x="574352" y="1723602"/>
            <a:ext cx="831812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1600" b="1" dirty="0">
                <a:solidFill>
                  <a:schemeClr val="accent1">
                    <a:lumMod val="75000"/>
                  </a:schemeClr>
                </a:solidFill>
              </a:rPr>
              <a:t>Підтримка підприємств Запорізької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області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1600" dirty="0" smtClean="0"/>
              <a:t>Підготовка/перекваліфікація </a:t>
            </a:r>
            <a:r>
              <a:rPr lang="uk-UA" sz="1600" dirty="0"/>
              <a:t>працівників допоможе їм розвиватися, збільшувати конкурентоспроможність та створювати нові робочі </a:t>
            </a:r>
            <a:r>
              <a:rPr lang="uk-UA" sz="1600" dirty="0" smtClean="0"/>
              <a:t>місця.</a:t>
            </a:r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Проблема </a:t>
            </a:r>
            <a:r>
              <a:rPr lang="uk-UA" sz="1600" b="1" dirty="0">
                <a:solidFill>
                  <a:schemeClr val="accent1">
                    <a:lumMod val="75000"/>
                  </a:schemeClr>
                </a:solidFill>
              </a:rPr>
              <a:t>безробіття та низької зайнятості в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регіоні.</a:t>
            </a:r>
            <a:r>
              <a:rPr lang="uk-UA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1600" dirty="0" smtClean="0"/>
              <a:t>Внаслідок </a:t>
            </a:r>
            <a:r>
              <a:rPr lang="uk-UA" sz="1600" dirty="0"/>
              <a:t>війни та соціальних змін багато людей втратили роботу або опинилися в ситуації, коли їхні професії чи навички стали застарілими. Цей </a:t>
            </a:r>
            <a:r>
              <a:rPr lang="uk-UA" sz="1600" dirty="0" err="1"/>
              <a:t>проєкт</a:t>
            </a:r>
            <a:r>
              <a:rPr lang="uk-UA" sz="1600" dirty="0"/>
              <a:t> допоможе їм перекваліфікуватися та знайти нові робочі місця, підвищуючи рівень </a:t>
            </a:r>
            <a:r>
              <a:rPr lang="uk-UA" sz="1600" dirty="0" smtClean="0"/>
              <a:t>зайнятості.</a:t>
            </a:r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Потреба </a:t>
            </a:r>
            <a:r>
              <a:rPr lang="uk-UA" sz="1600" b="1" dirty="0">
                <a:solidFill>
                  <a:schemeClr val="accent1">
                    <a:lumMod val="75000"/>
                  </a:schemeClr>
                </a:solidFill>
              </a:rPr>
              <a:t>в сучасних навичках та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технологіях. </a:t>
            </a:r>
            <a:r>
              <a:rPr lang="uk-UA" sz="1600" dirty="0" smtClean="0"/>
              <a:t>Сучасний </a:t>
            </a:r>
            <a:r>
              <a:rPr lang="uk-UA" sz="1600" dirty="0"/>
              <a:t>бізнес швидко розвивається, і для нього важливо мати доступ до працівників, які володіють сучасними навичками та технологіями. </a:t>
            </a:r>
            <a:r>
              <a:rPr lang="uk-UA" sz="1600" dirty="0" err="1"/>
              <a:t>Проєкт</a:t>
            </a:r>
            <a:r>
              <a:rPr lang="uk-UA" sz="1600" dirty="0"/>
              <a:t> допоможе П(ПТ)НЗ розробити сучасні програми підготовки кадрів (відповідно до вимог МСП), а робітникам оновити свої знання, вміння та </a:t>
            </a:r>
            <a:r>
              <a:rPr lang="uk-UA" sz="1600" dirty="0" smtClean="0"/>
              <a:t>навички.</a:t>
            </a:r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Проблема </a:t>
            </a:r>
            <a:r>
              <a:rPr lang="uk-UA" sz="1600" b="1" dirty="0">
                <a:solidFill>
                  <a:schemeClr val="accent1">
                    <a:lumMod val="75000"/>
                  </a:schemeClr>
                </a:solidFill>
              </a:rPr>
              <a:t>соціальної адаптації внутрішньо-переміщених осіб </a:t>
            </a: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</a:rPr>
              <a:t>і </a:t>
            </a:r>
            <a:r>
              <a:rPr lang="uk-UA" sz="1600" b="1" dirty="0">
                <a:solidFill>
                  <a:schemeClr val="accent1">
                    <a:lumMod val="75000"/>
                  </a:schemeClr>
                </a:solidFill>
              </a:rPr>
              <a:t>ветеранів</a:t>
            </a:r>
            <a:r>
              <a:rPr lang="uk-UA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uk-UA" sz="1600" dirty="0"/>
              <a:t> постраждалих внаслідок війни, які потребують 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перекваліфікації </a:t>
            </a:r>
            <a:r>
              <a:rPr lang="uk-UA" sz="1600" dirty="0"/>
              <a:t>та подальшого працевлаштування.</a:t>
            </a:r>
            <a:endParaRPr lang="ru-RU" sz="1600" dirty="0"/>
          </a:p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endParaRPr lang="uk-UA" sz="16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Google Shape;312;p2"/>
          <p:cNvCxnSpPr/>
          <p:nvPr/>
        </p:nvCxnSpPr>
        <p:spPr>
          <a:xfrm>
            <a:off x="611560" y="1613638"/>
            <a:ext cx="4520798" cy="0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62" y="4338620"/>
            <a:ext cx="3793338" cy="185698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384737"/>
            <a:ext cx="1191056" cy="59624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99592" y="550231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166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05;p2"/>
          <p:cNvSpPr txBox="1"/>
          <p:nvPr/>
        </p:nvSpPr>
        <p:spPr>
          <a:xfrm>
            <a:off x="528827" y="1611444"/>
            <a:ext cx="367257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uk-UA" b="0" i="0" u="none" strike="noStrike" cap="none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КІЛЬКІСНІ ПОКАЗНИКИ</a:t>
            </a:r>
            <a:endParaRPr sz="2400" b="0" i="0" u="none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06;p2"/>
          <p:cNvSpPr txBox="1"/>
          <p:nvPr/>
        </p:nvSpPr>
        <p:spPr>
          <a:xfrm>
            <a:off x="574352" y="2167980"/>
            <a:ext cx="7936489" cy="280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r>
              <a:rPr lang="uk-UA" sz="1600" b="1" dirty="0" smtClean="0"/>
              <a:t>5 </a:t>
            </a:r>
            <a:r>
              <a:rPr lang="uk-UA" sz="1600" b="1" dirty="0"/>
              <a:t>цільових короткострокових програм навчання </a:t>
            </a:r>
            <a:r>
              <a:rPr lang="uk-UA" sz="1600" dirty="0"/>
              <a:t>та перепідготовки </a:t>
            </a:r>
            <a:r>
              <a:rPr lang="uk-UA" sz="1600" dirty="0" smtClean="0"/>
              <a:t>за затребуваними в Запорізькому регіоні професіями</a:t>
            </a:r>
          </a:p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r>
              <a:rPr lang="uk-UA" sz="1600" dirty="0" smtClean="0"/>
              <a:t>щонайменше </a:t>
            </a:r>
            <a:r>
              <a:rPr lang="uk-UA" sz="1600" b="1" dirty="0"/>
              <a:t>120 осіб</a:t>
            </a:r>
            <a:r>
              <a:rPr lang="uk-UA" sz="1600" dirty="0"/>
              <a:t> візьмуть </a:t>
            </a:r>
            <a:r>
              <a:rPr lang="uk-UA" sz="1600" dirty="0" smtClean="0"/>
              <a:t>участь двомісячних комплексних </a:t>
            </a:r>
            <a:r>
              <a:rPr lang="uk-UA" sz="1600" dirty="0"/>
              <a:t>освітніх </a:t>
            </a:r>
            <a:r>
              <a:rPr lang="uk-UA" sz="1600" dirty="0" smtClean="0"/>
              <a:t>програмах перекваліфікації</a:t>
            </a:r>
          </a:p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r>
              <a:rPr lang="uk-UA" sz="1600" b="1" dirty="0" smtClean="0"/>
              <a:t>кваліфікаційне </a:t>
            </a:r>
            <a:r>
              <a:rPr lang="uk-UA" sz="1600" b="1" dirty="0"/>
              <a:t>оцінювання </a:t>
            </a:r>
            <a:r>
              <a:rPr lang="uk-UA" sz="1600" dirty="0"/>
              <a:t>та </a:t>
            </a:r>
            <a:r>
              <a:rPr lang="uk-UA" sz="1600" dirty="0" smtClean="0"/>
              <a:t>атестація </a:t>
            </a:r>
            <a:r>
              <a:rPr lang="uk-UA" sz="1600" dirty="0"/>
              <a:t>випускників у </a:t>
            </a:r>
            <a:r>
              <a:rPr lang="uk-UA" sz="1600" dirty="0" smtClean="0"/>
              <a:t>Кваліфікаційному центрі ЗТПП</a:t>
            </a:r>
          </a:p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r>
              <a:rPr lang="uk-UA" sz="1600" b="1" dirty="0" smtClean="0"/>
              <a:t>працевлаштування </a:t>
            </a:r>
            <a:r>
              <a:rPr lang="uk-UA" sz="1600" b="1" dirty="0"/>
              <a:t>щонайменше 60  </a:t>
            </a:r>
            <a:r>
              <a:rPr lang="uk-UA" sz="1600" b="1" dirty="0" smtClean="0"/>
              <a:t>випускників </a:t>
            </a:r>
            <a:r>
              <a:rPr lang="uk-UA" sz="1600" dirty="0" smtClean="0"/>
              <a:t>освітніх програм</a:t>
            </a:r>
            <a:endParaRPr lang="uk-UA" sz="1600" dirty="0">
              <a:solidFill>
                <a:schemeClr val="dk1"/>
              </a:solidFill>
              <a:cs typeface="Arial"/>
              <a:sym typeface="Arial"/>
            </a:endParaRPr>
          </a:p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r>
              <a:rPr lang="uk-UA" sz="1600" b="1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3 тренінги </a:t>
            </a:r>
            <a:r>
              <a:rPr lang="uk-UA" sz="16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для навчально-методичного персоналу навчальних закладів області</a:t>
            </a:r>
          </a:p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r>
              <a:rPr lang="uk-UA" sz="16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методологічна робота над розробкою сучасних навчальних програм </a:t>
            </a:r>
            <a:endParaRPr lang="uk-UA" sz="1600" b="0" i="0" u="none" strike="noStrike" cap="none" dirty="0" smtClean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r>
              <a:rPr lang="uk-UA" sz="16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презентації для підприємств, організацій і освітніх партнерів</a:t>
            </a:r>
          </a:p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r>
              <a:rPr lang="uk-UA" sz="1600" b="1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2 ярмарки вакансій</a:t>
            </a:r>
            <a:endParaRPr lang="uk-UA" sz="1600" b="1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285750" lvl="0" indent="-285750">
              <a:buClr>
                <a:srgbClr val="000000"/>
              </a:buClr>
              <a:buSzPts val="1600"/>
              <a:buFont typeface="Arial" pitchFamily="34" charset="0"/>
              <a:buChar char="•"/>
            </a:pPr>
            <a:endParaRPr lang="uk-UA" sz="16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Google Shape;312;p2"/>
          <p:cNvCxnSpPr/>
          <p:nvPr/>
        </p:nvCxnSpPr>
        <p:spPr>
          <a:xfrm>
            <a:off x="611560" y="2058016"/>
            <a:ext cx="4520798" cy="0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62" y="4338620"/>
            <a:ext cx="3793338" cy="185698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384737"/>
            <a:ext cx="1191056" cy="59624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99592" y="550231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4429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525963"/>
          </a:xfrm>
        </p:spPr>
        <p:txBody>
          <a:bodyPr/>
          <a:lstStyle/>
          <a:p>
            <a:pPr marL="0" lvl="0" indent="0">
              <a:buNone/>
            </a:pPr>
            <a:r>
              <a:rPr lang="uk-UA" sz="1800" cap="all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П’ятірка професій </a:t>
            </a:r>
            <a:r>
              <a:rPr lang="uk-UA" sz="1800" cap="all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проєкту</a:t>
            </a:r>
            <a:endParaRPr lang="uk-UA" sz="1800" cap="all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uk-UA" sz="1800" cap="all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1800" dirty="0" smtClean="0"/>
              <a:t>електрогазозварник</a:t>
            </a:r>
            <a:endParaRPr lang="ru-RU" sz="1800" dirty="0"/>
          </a:p>
          <a:p>
            <a:pPr lvl="0"/>
            <a:r>
              <a:rPr lang="uk-UA" sz="1800" dirty="0" smtClean="0"/>
              <a:t>токар</a:t>
            </a:r>
            <a:endParaRPr lang="ru-RU" sz="1800" dirty="0"/>
          </a:p>
          <a:p>
            <a:pPr lvl="0"/>
            <a:r>
              <a:rPr lang="uk-UA" sz="1800" dirty="0" smtClean="0"/>
              <a:t>слюсар-ремонтник</a:t>
            </a:r>
            <a:endParaRPr lang="ru-RU" sz="1800" dirty="0"/>
          </a:p>
          <a:p>
            <a:pPr lvl="0"/>
            <a:r>
              <a:rPr lang="uk-UA" sz="1800" dirty="0"/>
              <a:t>електромонтер з ремонту та обслуговування </a:t>
            </a:r>
            <a:r>
              <a:rPr lang="uk-UA" sz="1800" dirty="0" smtClean="0"/>
              <a:t>електроустаткування</a:t>
            </a:r>
            <a:endParaRPr lang="ru-RU" sz="1800" dirty="0"/>
          </a:p>
          <a:p>
            <a:r>
              <a:rPr lang="uk-UA" sz="1800" dirty="0"/>
              <a:t>кравець</a:t>
            </a:r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cxnSp>
        <p:nvCxnSpPr>
          <p:cNvPr id="9" name="Google Shape;312;p2"/>
          <p:cNvCxnSpPr/>
          <p:nvPr/>
        </p:nvCxnSpPr>
        <p:spPr>
          <a:xfrm>
            <a:off x="611560" y="2058016"/>
            <a:ext cx="4520798" cy="0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412" y="2754352"/>
            <a:ext cx="3787588" cy="37875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384737"/>
            <a:ext cx="1191056" cy="59624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99592" y="550231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282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7121"/>
            <a:ext cx="6563072" cy="1828800"/>
          </a:xfrm>
        </p:spPr>
        <p:txBody>
          <a:bodyPr>
            <a:normAutofit/>
          </a:bodyPr>
          <a:lstStyle/>
          <a:p>
            <a:pPr lvl="0"/>
            <a:r>
              <a:rPr lang="ru-RU" sz="1800" b="1" dirty="0" err="1" smtClean="0">
                <a:solidFill>
                  <a:srgbClr val="002060"/>
                </a:solidFill>
              </a:rPr>
              <a:t>Кваліфікаційний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центр</a:t>
            </a:r>
            <a:r>
              <a:rPr lang="ru-RU" sz="1800" dirty="0"/>
              <a:t> – </a:t>
            </a:r>
            <a:r>
              <a:rPr lang="ru-RU" sz="1800" dirty="0" err="1"/>
              <a:t>структурний</a:t>
            </a:r>
            <a:r>
              <a:rPr lang="ru-RU" sz="1800" dirty="0"/>
              <a:t> </a:t>
            </a:r>
            <a:r>
              <a:rPr lang="ru-RU" sz="1800" dirty="0" err="1"/>
              <a:t>підрозділ</a:t>
            </a:r>
            <a:r>
              <a:rPr lang="ru-RU" sz="1800" dirty="0"/>
              <a:t> </a:t>
            </a:r>
            <a:r>
              <a:rPr lang="ru-RU" sz="1800" dirty="0" err="1"/>
              <a:t>Запорізької</a:t>
            </a:r>
            <a:r>
              <a:rPr lang="ru-RU" sz="1800" dirty="0"/>
              <a:t> торгово-</a:t>
            </a:r>
            <a:r>
              <a:rPr lang="ru-RU" sz="1800" dirty="0" err="1"/>
              <a:t>промислової</a:t>
            </a:r>
            <a:r>
              <a:rPr lang="ru-RU" sz="1800" dirty="0"/>
              <a:t> </a:t>
            </a:r>
            <a:r>
              <a:rPr lang="ru-RU" sz="1800" dirty="0" err="1"/>
              <a:t>палати</a:t>
            </a:r>
            <a:r>
              <a:rPr lang="ru-RU" sz="1800" dirty="0"/>
              <a:t>, </a:t>
            </a:r>
            <a:r>
              <a:rPr lang="ru-RU" sz="1800" dirty="0" err="1"/>
              <a:t>уповноважений</a:t>
            </a:r>
            <a:r>
              <a:rPr lang="ru-RU" sz="1800" dirty="0"/>
              <a:t> </a:t>
            </a:r>
            <a:r>
              <a:rPr lang="ru-RU" sz="1800" dirty="0" err="1"/>
              <a:t>Національним</a:t>
            </a:r>
            <a:r>
              <a:rPr lang="ru-RU" sz="1800" dirty="0"/>
              <a:t> агентством </a:t>
            </a:r>
            <a:r>
              <a:rPr lang="ru-RU" sz="1800" dirty="0" err="1"/>
              <a:t>кваліфікацій</a:t>
            </a:r>
            <a:r>
              <a:rPr lang="ru-RU" sz="1800" dirty="0"/>
              <a:t> </a:t>
            </a:r>
            <a:r>
              <a:rPr lang="ru-RU" sz="1800" dirty="0" err="1"/>
              <a:t>здійснювати</a:t>
            </a:r>
            <a:r>
              <a:rPr lang="ru-RU" sz="1800" dirty="0"/>
              <a:t> </a:t>
            </a:r>
            <a:r>
              <a:rPr lang="ru-RU" sz="1800" dirty="0" err="1"/>
              <a:t>оцінювання</a:t>
            </a:r>
            <a:r>
              <a:rPr lang="ru-RU" sz="1800" dirty="0"/>
              <a:t> і </a:t>
            </a:r>
            <a:r>
              <a:rPr lang="ru-RU" sz="1800" dirty="0" err="1"/>
              <a:t>визнання</a:t>
            </a:r>
            <a:r>
              <a:rPr lang="ru-RU" sz="1800" dirty="0"/>
              <a:t> </a:t>
            </a:r>
            <a:r>
              <a:rPr lang="ru-RU" sz="1800" dirty="0" err="1"/>
              <a:t>результатів</a:t>
            </a:r>
            <a:r>
              <a:rPr lang="ru-RU" sz="1800" dirty="0"/>
              <a:t> </a:t>
            </a:r>
            <a:r>
              <a:rPr lang="ru-RU" sz="1800" dirty="0" err="1"/>
              <a:t>навчання</a:t>
            </a:r>
            <a:r>
              <a:rPr lang="ru-RU" sz="1800" dirty="0"/>
              <a:t>, </a:t>
            </a:r>
            <a:r>
              <a:rPr lang="ru-RU" sz="1800" dirty="0" err="1"/>
              <a:t>здобутих</a:t>
            </a:r>
            <a:r>
              <a:rPr lang="ru-RU" sz="1800" dirty="0"/>
              <a:t> </a:t>
            </a:r>
            <a:r>
              <a:rPr lang="ru-RU" sz="1800" dirty="0" smtClean="0"/>
              <a:t>шляхом </a:t>
            </a:r>
            <a:r>
              <a:rPr lang="ru-RU" sz="1800" dirty="0" err="1"/>
              <a:t>формальної</a:t>
            </a:r>
            <a:r>
              <a:rPr lang="ru-RU" sz="1800" dirty="0"/>
              <a:t>, </a:t>
            </a:r>
            <a:r>
              <a:rPr lang="ru-RU" sz="1800" dirty="0" err="1"/>
              <a:t>неформальної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інформальної</a:t>
            </a:r>
            <a:r>
              <a:rPr lang="ru-RU" sz="1800" dirty="0"/>
              <a:t> </a:t>
            </a:r>
            <a:r>
              <a:rPr lang="ru-RU" sz="1800" dirty="0" err="1"/>
              <a:t>освіти</a:t>
            </a:r>
            <a:r>
              <a:rPr lang="ru-RU" sz="1800" dirty="0"/>
              <a:t>, </a:t>
            </a:r>
            <a:r>
              <a:rPr lang="ru-RU" sz="1800" dirty="0" err="1"/>
              <a:t>присвоєння</a:t>
            </a:r>
            <a:r>
              <a:rPr lang="ru-RU" sz="1800" dirty="0"/>
              <a:t> та/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підтвердження</a:t>
            </a:r>
            <a:r>
              <a:rPr lang="ru-RU" sz="1800" dirty="0"/>
              <a:t> </a:t>
            </a:r>
            <a:r>
              <a:rPr lang="ru-RU" sz="1800" dirty="0" err="1"/>
              <a:t>відповідних</a:t>
            </a:r>
            <a:r>
              <a:rPr lang="ru-RU" sz="1800" dirty="0"/>
              <a:t> </a:t>
            </a:r>
            <a:r>
              <a:rPr lang="ru-RU" sz="1800" dirty="0" err="1"/>
              <a:t>професійних</a:t>
            </a:r>
            <a:r>
              <a:rPr lang="ru-RU" sz="1800" dirty="0"/>
              <a:t> </a:t>
            </a:r>
            <a:r>
              <a:rPr lang="ru-RU" sz="1800" dirty="0" err="1" smtClean="0"/>
              <a:t>кваліфікацій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62" y="4338620"/>
            <a:ext cx="3793338" cy="18569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384737"/>
            <a:ext cx="1191056" cy="5962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9592" y="550231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2542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34;p6"/>
          <p:cNvSpPr txBox="1">
            <a:spLocks/>
          </p:cNvSpPr>
          <p:nvPr/>
        </p:nvSpPr>
        <p:spPr>
          <a:xfrm>
            <a:off x="500087" y="1844824"/>
            <a:ext cx="8392393" cy="35380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600" dirty="0" smtClean="0"/>
              <a:t>Основними критеріями відбору підприємств є:</a:t>
            </a:r>
            <a:endParaRPr lang="ru-RU" sz="1600" dirty="0" smtClean="0"/>
          </a:p>
          <a:p>
            <a:r>
              <a:rPr lang="uk-UA" sz="1600" b="1" dirty="0" smtClean="0">
                <a:solidFill>
                  <a:srgbClr val="002060"/>
                </a:solidFill>
              </a:rPr>
              <a:t>Галузь та сектор економіки.</a:t>
            </a:r>
            <a:r>
              <a:rPr lang="uk-UA" sz="1600" dirty="0" smtClean="0">
                <a:solidFill>
                  <a:srgbClr val="002060"/>
                </a:solidFill>
              </a:rPr>
              <a:t> </a:t>
            </a:r>
            <a:r>
              <a:rPr lang="uk-UA" sz="1600" dirty="0" smtClean="0"/>
              <a:t>Перевага надається підприємствам у галузях, які потребують робітничих професій, таких як машинобудування, металообробка, харчова, переробна промисловість та інші виробничі сектори.</a:t>
            </a:r>
            <a:endParaRPr lang="ru-RU" sz="1600" dirty="0" smtClean="0"/>
          </a:p>
          <a:p>
            <a:r>
              <a:rPr lang="uk-UA" sz="1600" b="1" dirty="0" smtClean="0">
                <a:solidFill>
                  <a:srgbClr val="002060"/>
                </a:solidFill>
              </a:rPr>
              <a:t>Розмір підприємства</a:t>
            </a:r>
            <a:r>
              <a:rPr lang="uk-UA" sz="1600" dirty="0" smtClean="0">
                <a:solidFill>
                  <a:srgbClr val="002060"/>
                </a:solidFill>
              </a:rPr>
              <a:t>.</a:t>
            </a:r>
            <a:r>
              <a:rPr lang="uk-UA" sz="1600" dirty="0" smtClean="0"/>
              <a:t> Малий, середній і великий бізнес мають рівні можливості участі, проте особлива увага приділяється МСП, які </a:t>
            </a:r>
            <a:r>
              <a:rPr lang="uk-UA" sz="1600" dirty="0" err="1" smtClean="0"/>
              <a:t>релокувались</a:t>
            </a:r>
            <a:r>
              <a:rPr lang="uk-UA" sz="1600" dirty="0" smtClean="0"/>
              <a:t> через війну.</a:t>
            </a:r>
            <a:endParaRPr lang="ru-RU" sz="1600" dirty="0" smtClean="0"/>
          </a:p>
          <a:p>
            <a:r>
              <a:rPr lang="uk-UA" sz="1600" b="1" dirty="0" smtClean="0">
                <a:solidFill>
                  <a:srgbClr val="002060"/>
                </a:solidFill>
              </a:rPr>
              <a:t>Потреба в кадрах.</a:t>
            </a:r>
            <a:r>
              <a:rPr lang="uk-UA" sz="1600" dirty="0" smtClean="0">
                <a:solidFill>
                  <a:srgbClr val="002060"/>
                </a:solidFill>
              </a:rPr>
              <a:t> </a:t>
            </a:r>
            <a:r>
              <a:rPr lang="uk-UA" sz="1600" dirty="0"/>
              <a:t>Перевага є </a:t>
            </a:r>
            <a:r>
              <a:rPr lang="uk-UA" sz="1600" dirty="0" smtClean="0"/>
              <a:t>у підприємств, що мають поточні та майбутні вакансії для робітничих професій. Підприємства повинні вказати кількість вакантних робочих місць за професіями, що визначені </a:t>
            </a:r>
            <a:r>
              <a:rPr lang="uk-UA" sz="1600" dirty="0" err="1" smtClean="0"/>
              <a:t>проєктом</a:t>
            </a:r>
            <a:r>
              <a:rPr lang="uk-UA" sz="1600" dirty="0" smtClean="0"/>
              <a:t> (електромонтер, токар, слюсар, </a:t>
            </a:r>
            <a:r>
              <a:rPr lang="uk-UA" sz="1600" dirty="0" err="1" smtClean="0"/>
              <a:t>газоелектрозварювальник</a:t>
            </a:r>
            <a:r>
              <a:rPr lang="uk-UA" sz="1600" dirty="0" smtClean="0"/>
              <a:t>).</a:t>
            </a:r>
            <a:endParaRPr lang="ru-RU" sz="1600" dirty="0" smtClean="0"/>
          </a:p>
          <a:p>
            <a:r>
              <a:rPr lang="uk-UA" sz="1600" b="1" dirty="0" smtClean="0">
                <a:solidFill>
                  <a:srgbClr val="002060"/>
                </a:solidFill>
              </a:rPr>
              <a:t>Мотивація та зацікавленість у співпраці</a:t>
            </a:r>
            <a:r>
              <a:rPr lang="uk-UA" sz="1600" dirty="0" smtClean="0">
                <a:solidFill>
                  <a:srgbClr val="002060"/>
                </a:solidFill>
              </a:rPr>
              <a:t>.</a:t>
            </a:r>
            <a:r>
              <a:rPr lang="uk-UA" sz="1600" dirty="0" smtClean="0"/>
              <a:t> Підприємства, які демонструють активну зацікавленість у перепідготовці кадрів та співпраці з Запорізькою ТПП і навчальними закладами.</a:t>
            </a:r>
            <a:endParaRPr lang="ru-RU" sz="1600" dirty="0"/>
          </a:p>
        </p:txBody>
      </p:sp>
      <p:sp>
        <p:nvSpPr>
          <p:cNvPr id="6" name="Google Shape;304;p2"/>
          <p:cNvSpPr txBox="1"/>
          <p:nvPr/>
        </p:nvSpPr>
        <p:spPr>
          <a:xfrm>
            <a:off x="424939" y="1349195"/>
            <a:ext cx="604478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1600"/>
            </a:pPr>
            <a:r>
              <a:rPr lang="uk-UA" b="0" i="0" u="none" strike="noStrike" cap="none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ХТО МОЖЕ ВЗЯТИ УЧАСТЬ У ПРОЄКТІ?</a:t>
            </a:r>
            <a:endParaRPr b="0" i="0" u="none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Google Shape;310;p2"/>
          <p:cNvCxnSpPr/>
          <p:nvPr/>
        </p:nvCxnSpPr>
        <p:spPr>
          <a:xfrm flipV="1">
            <a:off x="500088" y="1772816"/>
            <a:ext cx="4359944" cy="11128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8273"/>
            <a:ext cx="1191056" cy="5962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24128" y="598584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6471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cap="all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sz="1800" cap="al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участі підприємства у </a:t>
            </a:r>
            <a:r>
              <a:rPr lang="uk-UA" sz="1800" cap="all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проєкті</a:t>
            </a:r>
            <a:r>
              <a:rPr lang="uk-UA" sz="1800" cap="all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800" cap="all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050" cap="all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1600" b="1" dirty="0">
                <a:solidFill>
                  <a:srgbClr val="002060"/>
                </a:solidFill>
              </a:rPr>
              <a:t>Заповнення анкети підприємства</a:t>
            </a:r>
            <a:r>
              <a:rPr lang="uk-UA" sz="1600" dirty="0">
                <a:solidFill>
                  <a:srgbClr val="002060"/>
                </a:solidFill>
              </a:rPr>
              <a:t>. </a:t>
            </a:r>
            <a:r>
              <a:rPr lang="uk-UA" sz="1600" dirty="0"/>
              <a:t>Підприємства заповнюють анкету з ключовою інформацією про потреби в кадрах та специфіку </a:t>
            </a:r>
            <a:r>
              <a:rPr lang="uk-UA" sz="1600" dirty="0" smtClean="0"/>
              <a:t>підприємства.</a:t>
            </a:r>
            <a:endParaRPr lang="ru-RU" sz="1600" dirty="0"/>
          </a:p>
          <a:p>
            <a:pPr lvl="0"/>
            <a:r>
              <a:rPr lang="uk-UA" sz="1600" b="1" dirty="0">
                <a:solidFill>
                  <a:srgbClr val="002060"/>
                </a:solidFill>
              </a:rPr>
              <a:t>Оцінка заявок</a:t>
            </a:r>
            <a:r>
              <a:rPr lang="uk-UA" sz="1600" dirty="0">
                <a:solidFill>
                  <a:srgbClr val="002060"/>
                </a:solidFill>
              </a:rPr>
              <a:t>. </a:t>
            </a:r>
            <a:r>
              <a:rPr lang="uk-UA" sz="1600" dirty="0"/>
              <a:t>Відбіркова комісія проводить оцінку відповідності підприємств критеріям галузі, розміру, кількості вакансій, мотивації до участі та приймає до уваги інші фактори.</a:t>
            </a:r>
            <a:endParaRPr lang="ru-RU" sz="1600" dirty="0"/>
          </a:p>
          <a:p>
            <a:pPr lvl="0"/>
            <a:r>
              <a:rPr lang="uk-UA" sz="1600" b="1" dirty="0">
                <a:solidFill>
                  <a:srgbClr val="002060"/>
                </a:solidFill>
              </a:rPr>
              <a:t>Інтерв'ю з представниками підприємств</a:t>
            </a:r>
            <a:r>
              <a:rPr lang="uk-UA" sz="1600" dirty="0">
                <a:solidFill>
                  <a:srgbClr val="002060"/>
                </a:solidFill>
              </a:rPr>
              <a:t> </a:t>
            </a:r>
            <a:r>
              <a:rPr lang="uk-UA" sz="1600" dirty="0"/>
              <a:t>(за потреби). У разі необхідності </a:t>
            </a:r>
            <a:r>
              <a:rPr lang="uk-UA" sz="1600" dirty="0" smtClean="0"/>
              <a:t>координатори </a:t>
            </a:r>
            <a:r>
              <a:rPr lang="uk-UA" sz="1600" dirty="0" err="1"/>
              <a:t>проєкту</a:t>
            </a:r>
            <a:r>
              <a:rPr lang="uk-UA" sz="1600" dirty="0"/>
              <a:t> </a:t>
            </a:r>
            <a:r>
              <a:rPr lang="uk-UA" sz="1600" dirty="0" smtClean="0"/>
              <a:t>проводять </a:t>
            </a:r>
            <a:r>
              <a:rPr lang="uk-UA" sz="1600" dirty="0"/>
              <a:t>інтерв'ю для уточнення деталей співпраці та готовності підприємства до участі в </a:t>
            </a:r>
            <a:r>
              <a:rPr lang="uk-UA" sz="1600" dirty="0" err="1"/>
              <a:t>проєкті</a:t>
            </a:r>
            <a:r>
              <a:rPr lang="uk-UA" sz="1600" dirty="0"/>
              <a:t>.</a:t>
            </a:r>
            <a:endParaRPr lang="ru-RU" sz="1600" dirty="0"/>
          </a:p>
          <a:p>
            <a:pPr lvl="0"/>
            <a:r>
              <a:rPr lang="uk-UA" sz="1600" b="1" dirty="0">
                <a:solidFill>
                  <a:schemeClr val="tx2">
                    <a:lumMod val="50000"/>
                  </a:schemeClr>
                </a:solidFill>
              </a:rPr>
              <a:t>Рейтинговий відбір підприємств</a:t>
            </a:r>
            <a:r>
              <a:rPr lang="uk-UA" sz="1600" dirty="0"/>
              <a:t>. Відбіркова комісія проводить ранжування підприємств за рівнем відповідності критеріям та вибір найбільш </a:t>
            </a:r>
            <a:r>
              <a:rPr lang="uk-UA" sz="1600" dirty="0" smtClean="0"/>
              <a:t>відповідних </a:t>
            </a:r>
            <a:r>
              <a:rPr lang="uk-UA" sz="1600" dirty="0"/>
              <a:t>кандидатів.</a:t>
            </a:r>
            <a:endParaRPr lang="ru-RU" sz="1600" dirty="0"/>
          </a:p>
          <a:p>
            <a:r>
              <a:rPr lang="uk-UA" sz="1600" b="1" dirty="0">
                <a:solidFill>
                  <a:srgbClr val="002060"/>
                </a:solidFill>
              </a:rPr>
              <a:t>Включення до переліку підприємств, що є учасниками </a:t>
            </a:r>
            <a:r>
              <a:rPr lang="uk-UA" sz="1600" b="1" dirty="0" err="1">
                <a:solidFill>
                  <a:srgbClr val="002060"/>
                </a:solidFill>
              </a:rPr>
              <a:t>проєкту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cxnSp>
        <p:nvCxnSpPr>
          <p:cNvPr id="8" name="Google Shape;310;p2"/>
          <p:cNvCxnSpPr/>
          <p:nvPr/>
        </p:nvCxnSpPr>
        <p:spPr>
          <a:xfrm>
            <a:off x="539552" y="1705066"/>
            <a:ext cx="5328592" cy="8997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8273"/>
            <a:ext cx="1191056" cy="5962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24128" y="598584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01713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38171"/>
            <a:ext cx="5482952" cy="364902"/>
          </a:xfrm>
        </p:spPr>
        <p:txBody>
          <a:bodyPr>
            <a:noAutofit/>
          </a:bodyPr>
          <a:lstStyle/>
          <a:p>
            <a:pPr algn="l"/>
            <a:r>
              <a:rPr lang="uk-UA" sz="1800" cap="al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Відбір фізичних осіб для участі у </a:t>
            </a:r>
            <a:r>
              <a:rPr lang="uk-UA" sz="1800" cap="all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проєкті</a:t>
            </a:r>
            <a:endParaRPr lang="ru-RU" sz="1800" cap="all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568952" cy="4031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>
                <a:solidFill>
                  <a:srgbClr val="002060"/>
                </a:solidFill>
              </a:rPr>
              <a:t>Критеріями відбору фізичних осіб для участі в </a:t>
            </a:r>
            <a:r>
              <a:rPr lang="uk-UA" sz="1600" dirty="0" err="1">
                <a:solidFill>
                  <a:srgbClr val="002060"/>
                </a:solidFill>
              </a:rPr>
              <a:t>проєкті</a:t>
            </a:r>
            <a:r>
              <a:rPr lang="uk-UA" sz="1600" dirty="0">
                <a:solidFill>
                  <a:srgbClr val="002060"/>
                </a:solidFill>
              </a:rPr>
              <a:t> є:</a:t>
            </a:r>
            <a:endParaRPr lang="ru-RU" sz="1600" dirty="0">
              <a:solidFill>
                <a:srgbClr val="002060"/>
              </a:solidFill>
            </a:endParaRPr>
          </a:p>
          <a:p>
            <a:pPr lvl="0"/>
            <a:r>
              <a:rPr lang="uk-UA" sz="1600" b="1" dirty="0">
                <a:solidFill>
                  <a:srgbClr val="002060"/>
                </a:solidFill>
              </a:rPr>
              <a:t>Соціальний статус</a:t>
            </a:r>
            <a:r>
              <a:rPr lang="uk-UA" sz="1600" dirty="0">
                <a:solidFill>
                  <a:srgbClr val="002060"/>
                </a:solidFill>
              </a:rPr>
              <a:t>. </a:t>
            </a:r>
            <a:r>
              <a:rPr lang="en-US" sz="1600" dirty="0" smtClean="0">
                <a:solidFill>
                  <a:srgbClr val="002060"/>
                </a:solidFill>
              </a:rPr>
              <a:t/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uk-UA" sz="1600" dirty="0" smtClean="0"/>
              <a:t>Пріоритет </a:t>
            </a:r>
            <a:r>
              <a:rPr lang="uk-UA" sz="1600" dirty="0"/>
              <a:t>надається безробітним, ВПО, ветеранам війни, особам, що повертаються на ринок праці, та робітникам, що потребують перекваліфікації.</a:t>
            </a:r>
            <a:endParaRPr lang="ru-RU" sz="1600" dirty="0"/>
          </a:p>
          <a:p>
            <a:pPr lvl="0"/>
            <a:r>
              <a:rPr lang="uk-UA" sz="1600" b="1" dirty="0">
                <a:solidFill>
                  <a:srgbClr val="002060"/>
                </a:solidFill>
              </a:rPr>
              <a:t>Освіта та професійний досвід</a:t>
            </a:r>
            <a:r>
              <a:rPr lang="uk-UA" sz="1600" dirty="0">
                <a:solidFill>
                  <a:srgbClr val="002060"/>
                </a:solidFill>
              </a:rPr>
              <a:t>.</a:t>
            </a:r>
            <a:r>
              <a:rPr lang="uk-UA" sz="1600" dirty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uk-UA" sz="1600" dirty="0" smtClean="0"/>
              <a:t>Перевага </a:t>
            </a:r>
            <a:r>
              <a:rPr lang="uk-UA" sz="1600" dirty="0"/>
              <a:t>надається особам з середньою або професійно-технічною освітою, але також можуть бути розглянуті кандидати з іншими рівнями освіти.</a:t>
            </a:r>
            <a:endParaRPr lang="ru-RU" sz="1600" dirty="0"/>
          </a:p>
          <a:p>
            <a:pPr lvl="0"/>
            <a:r>
              <a:rPr lang="uk-UA" sz="1600" b="1" dirty="0">
                <a:solidFill>
                  <a:srgbClr val="002060"/>
                </a:solidFill>
              </a:rPr>
              <a:t>Мотивація до навчання</a:t>
            </a:r>
            <a:r>
              <a:rPr lang="uk-UA" sz="1600" dirty="0">
                <a:solidFill>
                  <a:srgbClr val="002060"/>
                </a:solidFill>
              </a:rPr>
              <a:t>.</a:t>
            </a:r>
            <a:r>
              <a:rPr lang="uk-UA" sz="1600" dirty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uk-UA" sz="1600" dirty="0" smtClean="0"/>
              <a:t>Учасники </a:t>
            </a:r>
            <a:r>
              <a:rPr lang="uk-UA" sz="1600" dirty="0"/>
              <a:t>в процесі співбесіди мають продемонструвати бажання змінити професію або підвищити кваліфікацію в межах визначених </a:t>
            </a:r>
            <a:r>
              <a:rPr lang="uk-UA" sz="1600" dirty="0" err="1"/>
              <a:t>проєктом</a:t>
            </a:r>
            <a:r>
              <a:rPr lang="uk-UA" sz="1600" dirty="0"/>
              <a:t> професій (електромонтер, токар, слюсар, </a:t>
            </a:r>
            <a:r>
              <a:rPr lang="uk-UA" sz="1600" dirty="0" err="1"/>
              <a:t>газоелектрозварювальник</a:t>
            </a:r>
            <a:r>
              <a:rPr lang="uk-UA" sz="1600" dirty="0"/>
              <a:t>, кравець).</a:t>
            </a:r>
            <a:endParaRPr lang="ru-RU" sz="1600" dirty="0"/>
          </a:p>
          <a:p>
            <a:pPr lvl="0"/>
            <a:r>
              <a:rPr lang="uk-UA" sz="1600" b="1" dirty="0">
                <a:solidFill>
                  <a:srgbClr val="002060"/>
                </a:solidFill>
              </a:rPr>
              <a:t>Готовність до навчання. </a:t>
            </a:r>
            <a:r>
              <a:rPr lang="en-US" sz="1600" b="1" dirty="0">
                <a:solidFill>
                  <a:srgbClr val="002060"/>
                </a:solidFill>
              </a:rPr>
              <a:t/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uk-UA" sz="1600" dirty="0" smtClean="0"/>
              <a:t>Фізичні </a:t>
            </a:r>
            <a:r>
              <a:rPr lang="uk-UA" sz="1600" dirty="0"/>
              <a:t>особи повинні бути готові до навчання у різних форматах (онлайн, </a:t>
            </a:r>
            <a:r>
              <a:rPr lang="uk-UA" sz="1600" dirty="0" err="1"/>
              <a:t>офлайн</a:t>
            </a:r>
            <a:r>
              <a:rPr lang="uk-UA" sz="1600" dirty="0"/>
              <a:t>, гібридний).</a:t>
            </a:r>
            <a:endParaRPr lang="ru-RU" sz="1600" dirty="0"/>
          </a:p>
        </p:txBody>
      </p:sp>
      <p:cxnSp>
        <p:nvCxnSpPr>
          <p:cNvPr id="4" name="Google Shape;310;p2"/>
          <p:cNvCxnSpPr/>
          <p:nvPr/>
        </p:nvCxnSpPr>
        <p:spPr>
          <a:xfrm flipV="1">
            <a:off x="549896" y="1570219"/>
            <a:ext cx="5256584" cy="11128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283968" y="41423"/>
            <a:ext cx="4860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400" b="1" dirty="0" err="1" smtClean="0">
                <a:latin typeface="Arson Pro Light" panose="02000503030000020004" pitchFamily="2" charset="-52"/>
              </a:rPr>
              <a:t>Проєкт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2060"/>
                </a:solidFill>
              </a:rPr>
              <a:t>«USAID підтримує програму прискореної перекваліфікації персоналу </a:t>
            </a:r>
            <a:r>
              <a:rPr lang="uk-UA" sz="1400" b="1" dirty="0" err="1" smtClean="0">
                <a:solidFill>
                  <a:srgbClr val="002060"/>
                </a:solidFill>
              </a:rPr>
              <a:t>SkillBoost</a:t>
            </a:r>
            <a:r>
              <a:rPr lang="uk-UA" sz="1400" b="1" dirty="0" smtClean="0">
                <a:solidFill>
                  <a:srgbClr val="002060"/>
                </a:solidFill>
              </a:rPr>
              <a:t> й сприяння його працевлаштуванню на підприємствах Запорізької області»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5617"/>
            <a:ext cx="3450348" cy="65828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174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68273"/>
            <a:ext cx="1191056" cy="5962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24128" y="598584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/>
              <a:t>Партнер </a:t>
            </a:r>
            <a:r>
              <a:rPr lang="uk-UA" sz="1400" dirty="0" err="1" smtClean="0"/>
              <a:t>проєкту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19766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879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Arson Pro Light</vt:lpstr>
      <vt:lpstr>Calibri</vt:lpstr>
      <vt:lpstr>Тема Office</vt:lpstr>
      <vt:lpstr>Проєкт  «USAID підтримує програму прискореної перекваліфікації персоналу  SkillBoost  й сприяння його працевлаштуванню  на підприємствах Запорізької області»</vt:lpstr>
      <vt:lpstr>Проєкт «USAID підтримує програму прискореної перекваліфікації персоналу SkillBoost й сприяння його працевлаштуванню на підприємствах Запорізької області»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Відбір фізичних осіб для участі у проєкті</vt:lpstr>
      <vt:lpstr>Відбір фізичних осіб для участі у проєкті</vt:lpstr>
      <vt:lpstr>Очікувані результати пропонованого проєкту забезпечать: 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Проєкт «USAID підтримує програму прискореної перекваліфікації персоналу SkillBoost й сприяння його працевлаштуванню на підприємствах Запорізької області»</dc:title>
  <dc:creator>Антонюк Дмитрий</dc:creator>
  <cp:lastModifiedBy>Учетная запись Майкрософт</cp:lastModifiedBy>
  <cp:revision>23</cp:revision>
  <dcterms:created xsi:type="dcterms:W3CDTF">2024-10-06T10:46:43Z</dcterms:created>
  <dcterms:modified xsi:type="dcterms:W3CDTF">2024-10-10T09:20:18Z</dcterms:modified>
</cp:coreProperties>
</file>