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1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36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4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39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0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93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495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5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3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2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6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97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1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46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CC51-3DC2-4D7E-9DA5-728856C39F1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01ED35-66D9-483C-84FB-CDE8D19A00D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8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65D8E-F770-2856-4BA7-5EC83A0CA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НАНОЕКОНОМІКА В УКРАЇНІ ЯК ЧИННИК СТАЛОГО РОЗВИТКУ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03C2785-D9A2-DD91-2559-D32E9E957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Остапенко Тетяна Геннадіївна</a:t>
            </a:r>
          </a:p>
          <a:p>
            <a:r>
              <a:rPr lang="uk-UA" dirty="0" err="1"/>
              <a:t>д.е.н</a:t>
            </a:r>
            <a:r>
              <a:rPr lang="uk-UA" dirty="0"/>
              <a:t>., доцент,</a:t>
            </a:r>
          </a:p>
          <a:p>
            <a:r>
              <a:rPr lang="ru-RU" dirty="0" err="1"/>
              <a:t>завідувачка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НАУ</a:t>
            </a:r>
          </a:p>
        </p:txBody>
      </p:sp>
    </p:spTree>
    <p:extLst>
      <p:ext uri="{BB962C8B-B14F-4D97-AF65-F5344CB8AC3E}">
        <p14:creationId xmlns:p14="http://schemas.microsoft.com/office/powerpoint/2010/main" val="179029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A193-271E-AEB4-8048-830E027E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036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/>
              <a:t>Шляхи переходу </a:t>
            </a:r>
            <a:r>
              <a:rPr lang="ru-RU" sz="2700" dirty="0" err="1"/>
              <a:t>бебіекономіки</a:t>
            </a:r>
            <a:r>
              <a:rPr lang="ru-RU" sz="2700" dirty="0"/>
              <a:t> в </a:t>
            </a:r>
            <a:r>
              <a:rPr lang="ru-RU" sz="2700" dirty="0" err="1"/>
              <a:t>Україні</a:t>
            </a:r>
            <a:r>
              <a:rPr lang="ru-RU" sz="2700" dirty="0"/>
              <a:t> до </a:t>
            </a:r>
            <a:r>
              <a:rPr lang="ru-RU" sz="2700" dirty="0" err="1"/>
              <a:t>сталого</a:t>
            </a:r>
            <a:r>
              <a:rPr lang="ru-RU" sz="2700" dirty="0"/>
              <a:t> </a:t>
            </a:r>
            <a:r>
              <a:rPr lang="ru-RU" sz="2700" dirty="0" err="1"/>
              <a:t>розвитку</a:t>
            </a:r>
            <a:r>
              <a:rPr lang="ru-RU" sz="2700" dirty="0"/>
              <a:t> </a:t>
            </a:r>
            <a:r>
              <a:rPr lang="ru-RU" sz="2700" dirty="0" err="1"/>
              <a:t>формуються</a:t>
            </a:r>
            <a:r>
              <a:rPr lang="ru-RU" sz="2700" dirty="0"/>
              <a:t> у </a:t>
            </a:r>
            <a:r>
              <a:rPr lang="ru-RU" sz="2700" dirty="0" err="1"/>
              <a:t>сьогоденні</a:t>
            </a:r>
            <a:r>
              <a:rPr lang="ru-RU" sz="2700" dirty="0"/>
              <a:t>. До таких </a:t>
            </a:r>
            <a:r>
              <a:rPr lang="ru-RU" sz="2700" dirty="0" err="1"/>
              <a:t>шляхів</a:t>
            </a:r>
            <a:r>
              <a:rPr lang="ru-RU" sz="2700" dirty="0"/>
              <a:t> </a:t>
            </a:r>
            <a:r>
              <a:rPr lang="ru-RU" sz="2700" dirty="0" err="1"/>
              <a:t>віднесемо</a:t>
            </a:r>
            <a:r>
              <a:rPr lang="ru-RU" sz="2700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E660FC-CDC7-3862-DB35-16030749C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</a:t>
            </a:r>
            <a:r>
              <a:rPr lang="ru-RU" dirty="0" err="1"/>
              <a:t>виховання</a:t>
            </a:r>
            <a:r>
              <a:rPr lang="ru-RU" dirty="0"/>
              <a:t> до </a:t>
            </a:r>
            <a:r>
              <a:rPr lang="ru-RU" dirty="0" err="1"/>
              <a:t>свідомих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змістів</a:t>
            </a:r>
            <a:r>
              <a:rPr lang="ru-RU" dirty="0"/>
              <a:t> – </a:t>
            </a:r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садочку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екологічності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різноманітності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;</a:t>
            </a:r>
          </a:p>
          <a:p>
            <a:r>
              <a:rPr lang="ru-RU" dirty="0"/>
              <a:t>2)	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школярів</a:t>
            </a:r>
            <a:r>
              <a:rPr lang="ru-RU" dirty="0"/>
              <a:t> в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шкільній</a:t>
            </a:r>
            <a:r>
              <a:rPr lang="ru-RU" dirty="0"/>
              <a:t> </a:t>
            </a:r>
            <a:r>
              <a:rPr lang="ru-RU" dirty="0" err="1"/>
              <a:t>освіті</a:t>
            </a:r>
            <a:r>
              <a:rPr lang="ru-RU" dirty="0"/>
              <a:t> </a:t>
            </a:r>
            <a:r>
              <a:rPr lang="ru-RU" dirty="0" err="1"/>
              <a:t>компетенцій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–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у </a:t>
            </a:r>
            <a:r>
              <a:rPr lang="ru-RU" dirty="0" err="1"/>
              <a:t>школярів</a:t>
            </a:r>
            <a:r>
              <a:rPr lang="ru-RU" dirty="0"/>
              <a:t> з </a:t>
            </a:r>
            <a:r>
              <a:rPr lang="ru-RU" dirty="0" err="1"/>
              <a:t>сьомого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коли </a:t>
            </a:r>
            <a:r>
              <a:rPr lang="ru-RU" dirty="0" err="1"/>
              <a:t>підліток</a:t>
            </a:r>
            <a:r>
              <a:rPr lang="ru-RU" dirty="0"/>
              <a:t> </a:t>
            </a:r>
            <a:r>
              <a:rPr lang="ru-RU" dirty="0" err="1"/>
              <a:t>обираючи</a:t>
            </a:r>
            <a:r>
              <a:rPr lang="ru-RU" dirty="0"/>
              <a:t> </a:t>
            </a:r>
            <a:r>
              <a:rPr lang="ru-RU" dirty="0" err="1"/>
              <a:t>спеціалізацію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будь-яка </a:t>
            </a:r>
            <a:r>
              <a:rPr lang="ru-RU" dirty="0" err="1"/>
              <a:t>спеціальність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екологічний</a:t>
            </a:r>
            <a:r>
              <a:rPr lang="ru-RU" dirty="0"/>
              <a:t> базис;</a:t>
            </a:r>
          </a:p>
          <a:p>
            <a:r>
              <a:rPr lang="ru-RU" dirty="0"/>
              <a:t>3)	</a:t>
            </a:r>
            <a:r>
              <a:rPr lang="ru-RU" dirty="0" err="1"/>
              <a:t>Виокремлення</a:t>
            </a:r>
            <a:r>
              <a:rPr lang="ru-RU" dirty="0"/>
              <a:t> в </a:t>
            </a:r>
            <a:r>
              <a:rPr lang="ru-RU" dirty="0" err="1"/>
              <a:t>навчальних</a:t>
            </a:r>
            <a:r>
              <a:rPr lang="ru-RU" dirty="0"/>
              <a:t> планах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–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екологів</a:t>
            </a:r>
            <a:r>
              <a:rPr lang="ru-RU" dirty="0"/>
              <a:t> </a:t>
            </a:r>
            <a:r>
              <a:rPr lang="ru-RU" dirty="0" err="1"/>
              <a:t>готують</a:t>
            </a:r>
            <a:r>
              <a:rPr lang="ru-RU" dirty="0"/>
              <a:t> на </a:t>
            </a:r>
            <a:r>
              <a:rPr lang="ru-RU" dirty="0" err="1"/>
              <a:t>природничих</a:t>
            </a:r>
            <a:r>
              <a:rPr lang="ru-RU" dirty="0"/>
              <a:t> факультетах </a:t>
            </a:r>
            <a:r>
              <a:rPr lang="ru-RU" dirty="0" err="1"/>
              <a:t>університетів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фахівця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не </a:t>
            </a:r>
            <a:r>
              <a:rPr lang="ru-RU" dirty="0" err="1"/>
              <a:t>готує</a:t>
            </a:r>
            <a:r>
              <a:rPr lang="ru-RU" dirty="0"/>
              <a:t> </a:t>
            </a:r>
            <a:r>
              <a:rPr lang="ru-RU" dirty="0" err="1"/>
              <a:t>жодний</a:t>
            </a:r>
            <a:r>
              <a:rPr lang="ru-RU" dirty="0"/>
              <a:t> заклад;</a:t>
            </a:r>
          </a:p>
          <a:p>
            <a:r>
              <a:rPr lang="ru-RU" dirty="0"/>
              <a:t>4)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бебіекономіки</a:t>
            </a:r>
            <a:r>
              <a:rPr lang="ru-RU" dirty="0"/>
              <a:t> з рисами, </a:t>
            </a:r>
            <a:r>
              <a:rPr lang="ru-RU" dirty="0" err="1"/>
              <a:t>притаманними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–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системними</a:t>
            </a:r>
            <a:r>
              <a:rPr lang="ru-RU" dirty="0"/>
              <a:t>, коли </a:t>
            </a:r>
            <a:r>
              <a:rPr lang="ru-RU" dirty="0" err="1"/>
              <a:t>поодиноких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буде </a:t>
            </a:r>
            <a:r>
              <a:rPr lang="ru-RU" dirty="0" err="1"/>
              <a:t>недостатньо</a:t>
            </a:r>
            <a:r>
              <a:rPr lang="ru-RU" dirty="0"/>
              <a:t> для </a:t>
            </a:r>
            <a:r>
              <a:rPr lang="ru-RU" dirty="0" err="1"/>
              <a:t>зміщення</a:t>
            </a:r>
            <a:r>
              <a:rPr lang="ru-RU" dirty="0"/>
              <a:t> </a:t>
            </a:r>
            <a:r>
              <a:rPr lang="ru-RU" dirty="0" err="1"/>
              <a:t>орієнтирів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5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512D4-252E-2D20-4EEE-58375938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Етапами</a:t>
            </a:r>
            <a:r>
              <a:rPr lang="ru-RU" dirty="0"/>
              <a:t> переходу </a:t>
            </a:r>
            <a:r>
              <a:rPr lang="ru-RU" dirty="0" err="1"/>
              <a:t>бебіекономіки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C0CFC6-AC4B-6588-1512-49F3CC81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	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дошкільних</a:t>
            </a:r>
            <a:r>
              <a:rPr lang="ru-RU" dirty="0"/>
              <a:t> та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шкільних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;</a:t>
            </a:r>
          </a:p>
          <a:p>
            <a:r>
              <a:rPr lang="en-US" dirty="0"/>
              <a:t>II.	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в </a:t>
            </a:r>
            <a:r>
              <a:rPr lang="ru-RU" dirty="0" err="1"/>
              <a:t>університетах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коли </a:t>
            </a:r>
            <a:r>
              <a:rPr lang="ru-RU" dirty="0" err="1"/>
              <a:t>мають</a:t>
            </a:r>
            <a:r>
              <a:rPr lang="ru-RU" dirty="0"/>
              <a:t> бути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екологи</a:t>
            </a:r>
            <a:r>
              <a:rPr lang="ru-RU" dirty="0"/>
              <a:t> (на </a:t>
            </a:r>
            <a:r>
              <a:rPr lang="ru-RU" dirty="0" err="1"/>
              <a:t>осевої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,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географічної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), але й </a:t>
            </a:r>
            <a:r>
              <a:rPr lang="ru-RU" dirty="0" err="1"/>
              <a:t>економісти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власності</a:t>
            </a:r>
            <a:r>
              <a:rPr lang="ru-RU" dirty="0"/>
              <a:t>, а також </a:t>
            </a:r>
            <a:r>
              <a:rPr lang="ru-RU" dirty="0" err="1"/>
              <a:t>соціологи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юристи</a:t>
            </a:r>
            <a:r>
              <a:rPr lang="ru-RU" dirty="0"/>
              <a:t> з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соціуму</a:t>
            </a:r>
            <a:r>
              <a:rPr lang="ru-RU" dirty="0"/>
              <a:t> та права;</a:t>
            </a:r>
          </a:p>
          <a:p>
            <a:r>
              <a:rPr lang="en-US" dirty="0"/>
              <a:t>III.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бебіекономіки</a:t>
            </a:r>
            <a:r>
              <a:rPr lang="ru-RU" dirty="0"/>
              <a:t>, </a:t>
            </a:r>
            <a:r>
              <a:rPr lang="ru-RU" dirty="0" err="1"/>
              <a:t>побудованої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засадах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, на </a:t>
            </a:r>
            <a:r>
              <a:rPr lang="ru-RU" dirty="0" err="1"/>
              <a:t>підприємстві</a:t>
            </a:r>
            <a:r>
              <a:rPr lang="ru-RU" dirty="0"/>
              <a:t> та у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12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44FD4-003C-3076-CAA9-31CBEE52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/>
              <a:t>Основними</a:t>
            </a:r>
            <a:r>
              <a:rPr lang="ru-RU" sz="3100" dirty="0"/>
              <a:t> проблемами </a:t>
            </a:r>
            <a:r>
              <a:rPr lang="ru-RU" sz="3100" dirty="0" err="1"/>
              <a:t>взаємовпливу</a:t>
            </a:r>
            <a:r>
              <a:rPr lang="ru-RU" sz="3100" dirty="0"/>
              <a:t> </a:t>
            </a:r>
            <a:r>
              <a:rPr lang="ru-RU" sz="3100" dirty="0" err="1"/>
              <a:t>економіки</a:t>
            </a:r>
            <a:r>
              <a:rPr lang="ru-RU" sz="3100" dirty="0"/>
              <a:t> </a:t>
            </a:r>
            <a:r>
              <a:rPr lang="ru-RU" sz="3100" dirty="0" err="1"/>
              <a:t>людини</a:t>
            </a:r>
            <a:r>
              <a:rPr lang="ru-RU" sz="3100" dirty="0"/>
              <a:t> та </a:t>
            </a:r>
            <a:r>
              <a:rPr lang="ru-RU" sz="3100" dirty="0" err="1"/>
              <a:t>сталого</a:t>
            </a:r>
            <a:r>
              <a:rPr lang="ru-RU" sz="3100" dirty="0"/>
              <a:t> </a:t>
            </a:r>
            <a:r>
              <a:rPr lang="ru-RU" sz="3100" dirty="0" err="1"/>
              <a:t>розвитку</a:t>
            </a:r>
            <a:r>
              <a:rPr lang="ru-RU" sz="3100" dirty="0"/>
              <a:t> є </a:t>
            </a:r>
            <a:r>
              <a:rPr lang="ru-RU" sz="3100" dirty="0" err="1"/>
              <a:t>такі</a:t>
            </a:r>
            <a:r>
              <a:rPr lang="ru-RU" sz="3100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71C04D-D67C-6653-7BDE-EDD7967D0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−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не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екологічній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з </a:t>
            </a:r>
            <a:r>
              <a:rPr lang="ru-RU" dirty="0" err="1"/>
              <a:t>провідною</a:t>
            </a:r>
            <a:r>
              <a:rPr lang="ru-RU" dirty="0"/>
              <a:t> </a:t>
            </a:r>
            <a:r>
              <a:rPr lang="ru-RU" dirty="0" err="1"/>
              <a:t>екологічною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та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активного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елементу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343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CBB76-2EDF-62CA-2CE0-1D515632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переходу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3187086-28A5-E3E8-015B-2ACB47A50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−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взаємовпливу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економікою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економікою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галузей</a:t>
            </a:r>
            <a:r>
              <a:rPr lang="ru-RU" dirty="0"/>
              <a:t> та держав для </a:t>
            </a:r>
            <a:r>
              <a:rPr lang="ru-RU" dirty="0" err="1"/>
              <a:t>окреслення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для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розвиту</a:t>
            </a:r>
            <a:r>
              <a:rPr lang="ru-RU" dirty="0"/>
              <a:t> як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Окреслення</a:t>
            </a:r>
            <a:r>
              <a:rPr lang="ru-RU" dirty="0"/>
              <a:t> </a:t>
            </a:r>
            <a:r>
              <a:rPr lang="ru-RU" dirty="0" err="1"/>
              <a:t>нанофункцій</a:t>
            </a:r>
            <a:r>
              <a:rPr lang="ru-RU" dirty="0"/>
              <a:t> менеджменту,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розвиту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домогосподарства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Окреслення</a:t>
            </a:r>
            <a:r>
              <a:rPr lang="ru-RU" dirty="0"/>
              <a:t> </a:t>
            </a:r>
            <a:r>
              <a:rPr lang="ru-RU" dirty="0" err="1"/>
              <a:t>наночинників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нанофакторів</a:t>
            </a:r>
            <a:r>
              <a:rPr lang="ru-RU" dirty="0"/>
              <a:t> </a:t>
            </a:r>
            <a:r>
              <a:rPr lang="ru-RU" dirty="0" err="1"/>
              <a:t>макроекономічного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дифузії</a:t>
            </a:r>
            <a:r>
              <a:rPr lang="ru-RU" dirty="0"/>
              <a:t> тих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</a:t>
            </a:r>
            <a:r>
              <a:rPr lang="ru-RU" dirty="0" err="1"/>
              <a:t>призвели</a:t>
            </a:r>
            <a:r>
              <a:rPr lang="ru-RU" dirty="0"/>
              <a:t>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наноекономіку</a:t>
            </a:r>
            <a:r>
              <a:rPr lang="ru-RU" dirty="0"/>
              <a:t>, і </a:t>
            </a:r>
            <a:r>
              <a:rPr lang="ru-RU" dirty="0" err="1"/>
              <a:t>мегаекономіку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13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D3D86-97D8-B387-3B21-40AECBE2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Отже</a:t>
            </a:r>
            <a:r>
              <a:rPr lang="ru-RU" dirty="0"/>
              <a:t>, до </a:t>
            </a:r>
            <a:r>
              <a:rPr lang="ru-RU" dirty="0" err="1"/>
              <a:t>механізмів</a:t>
            </a:r>
            <a:r>
              <a:rPr lang="ru-RU" dirty="0"/>
              <a:t> переходу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віднесемо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48366F5-0AE1-21F3-931B-6B4161A63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1)	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важелів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: </a:t>
            </a:r>
            <a:r>
              <a:rPr lang="ru-RU" dirty="0" err="1"/>
              <a:t>ефект</a:t>
            </a:r>
            <a:r>
              <a:rPr lang="ru-RU" dirty="0"/>
              <a:t> масштабу, </a:t>
            </a:r>
            <a:r>
              <a:rPr lang="ru-RU" dirty="0" err="1"/>
              <a:t>ефекти</a:t>
            </a:r>
            <a:r>
              <a:rPr lang="ru-RU" dirty="0"/>
              <a:t> та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впроваджених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та </a:t>
            </a:r>
            <a:r>
              <a:rPr lang="ru-RU" dirty="0" err="1"/>
              <a:t>рентабельність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2)	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важелів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: </a:t>
            </a:r>
            <a:r>
              <a:rPr lang="ru-RU" dirty="0" err="1"/>
              <a:t>формування</a:t>
            </a:r>
            <a:r>
              <a:rPr lang="ru-RU" dirty="0"/>
              <a:t> норм і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ru-RU" dirty="0"/>
              <a:t>3)	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 </a:t>
            </a:r>
            <a:r>
              <a:rPr lang="ru-RU" dirty="0" err="1"/>
              <a:t>важелів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: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зелених</a:t>
            </a:r>
            <a:r>
              <a:rPr lang="ru-RU" dirty="0"/>
              <a:t> </a:t>
            </a:r>
            <a:r>
              <a:rPr lang="ru-RU" dirty="0" err="1"/>
              <a:t>блоків</a:t>
            </a:r>
            <a:r>
              <a:rPr lang="ru-RU" dirty="0"/>
              <a:t> у </a:t>
            </a:r>
            <a:r>
              <a:rPr lang="ru-RU" dirty="0" err="1"/>
              <a:t>партіях</a:t>
            </a:r>
            <a:r>
              <a:rPr lang="ru-RU" dirty="0"/>
              <a:t> і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об’єднаннях</a:t>
            </a:r>
            <a:r>
              <a:rPr lang="ru-RU" dirty="0"/>
              <a:t> і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політиків</a:t>
            </a:r>
            <a:r>
              <a:rPr lang="ru-RU" dirty="0"/>
              <a:t> як </a:t>
            </a:r>
            <a:r>
              <a:rPr lang="ru-RU" dirty="0" err="1"/>
              <a:t>виразників</a:t>
            </a:r>
            <a:r>
              <a:rPr lang="ru-RU" dirty="0"/>
              <a:t> думки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електорату</a:t>
            </a:r>
            <a:r>
              <a:rPr lang="ru-RU" dirty="0"/>
              <a:t>;</a:t>
            </a:r>
          </a:p>
          <a:p>
            <a:r>
              <a:rPr lang="ru-RU" dirty="0"/>
              <a:t>4)	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важелів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: коли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у </a:t>
            </a:r>
            <a:r>
              <a:rPr lang="ru-RU" dirty="0" err="1"/>
              <a:t>соціумі</a:t>
            </a:r>
            <a:r>
              <a:rPr lang="ru-RU" dirty="0"/>
              <a:t>, повинно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розумітися</a:t>
            </a:r>
            <a:r>
              <a:rPr lang="ru-RU" dirty="0"/>
              <a:t> на </a:t>
            </a:r>
            <a:r>
              <a:rPr lang="ru-RU" dirty="0" err="1"/>
              <a:t>можливостях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екологічності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97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39850-4A57-1BE2-42A6-8D69C74B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/>
              <a:t>Крім</a:t>
            </a:r>
            <a:r>
              <a:rPr lang="ru-RU" sz="3100" dirty="0"/>
              <a:t> того, </a:t>
            </a:r>
            <a:r>
              <a:rPr lang="ru-RU" sz="3100" dirty="0" err="1"/>
              <a:t>можемо</a:t>
            </a:r>
            <a:r>
              <a:rPr lang="ru-RU" sz="3100" dirty="0"/>
              <a:t> </a:t>
            </a:r>
            <a:r>
              <a:rPr lang="ru-RU" sz="3100" dirty="0" err="1"/>
              <a:t>виділити</a:t>
            </a:r>
            <a:r>
              <a:rPr lang="ru-RU" sz="3100" dirty="0"/>
              <a:t> </a:t>
            </a:r>
            <a:r>
              <a:rPr lang="ru-RU" sz="3100" dirty="0" err="1"/>
              <a:t>такі</a:t>
            </a:r>
            <a:r>
              <a:rPr lang="ru-RU" sz="3100" dirty="0"/>
              <a:t> </a:t>
            </a:r>
            <a:r>
              <a:rPr lang="ru-RU" sz="3100" dirty="0" err="1"/>
              <a:t>етапи</a:t>
            </a:r>
            <a:r>
              <a:rPr lang="ru-RU" sz="3100" dirty="0"/>
              <a:t> переходу </a:t>
            </a:r>
            <a:r>
              <a:rPr lang="ru-RU" sz="3100" dirty="0" err="1"/>
              <a:t>економіки</a:t>
            </a:r>
            <a:r>
              <a:rPr lang="ru-RU" sz="3100" dirty="0"/>
              <a:t> </a:t>
            </a:r>
            <a:r>
              <a:rPr lang="ru-RU" sz="3100" dirty="0" err="1"/>
              <a:t>людини</a:t>
            </a:r>
            <a:r>
              <a:rPr lang="ru-RU" sz="3100" dirty="0"/>
              <a:t> до </a:t>
            </a:r>
            <a:r>
              <a:rPr lang="ru-RU" sz="3100" dirty="0" err="1"/>
              <a:t>сталого</a:t>
            </a:r>
            <a:r>
              <a:rPr lang="ru-RU" sz="3100" dirty="0"/>
              <a:t> </a:t>
            </a:r>
            <a:r>
              <a:rPr lang="ru-RU" sz="3100" dirty="0" err="1"/>
              <a:t>розвитку</a:t>
            </a:r>
            <a:r>
              <a:rPr lang="ru-RU" sz="3100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5DB7CA-92EC-2991-04B1-A728FEF76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en-US" dirty="0"/>
              <a:t>II.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найближчого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домогосподарства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)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en-US" dirty="0"/>
              <a:t>III.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(</a:t>
            </a:r>
            <a:r>
              <a:rPr lang="ru-RU" dirty="0" err="1"/>
              <a:t>осередку</a:t>
            </a:r>
            <a:r>
              <a:rPr lang="ru-RU" dirty="0"/>
              <a:t> людей,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)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76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4307A-559A-E309-E556-AE108552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Інноваційний</a:t>
            </a:r>
            <a:r>
              <a:rPr lang="ru-RU" sz="2400" dirty="0"/>
              <a:t> цикл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нанотехнологій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етапи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нанознань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фундаментальних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до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нанопродуктів</a:t>
            </a:r>
            <a:r>
              <a:rPr lang="ru-RU" sz="2400" dirty="0"/>
              <a:t>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4FACA7-334E-C586-3543-7FC7F5FB4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	</a:t>
            </a:r>
            <a:r>
              <a:rPr lang="ru-RU" dirty="0" err="1"/>
              <a:t>Фундаментальні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нанознання</a:t>
            </a:r>
            <a:r>
              <a:rPr lang="ru-RU" dirty="0"/>
              <a:t>);</a:t>
            </a:r>
          </a:p>
          <a:p>
            <a:r>
              <a:rPr lang="ru-RU" dirty="0"/>
              <a:t>2.	</a:t>
            </a:r>
            <a:r>
              <a:rPr lang="ru-RU" dirty="0" err="1"/>
              <a:t>Прикладні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нанобіотехнології</a:t>
            </a:r>
            <a:r>
              <a:rPr lang="ru-RU" dirty="0"/>
              <a:t>);</a:t>
            </a:r>
          </a:p>
          <a:p>
            <a:r>
              <a:rPr lang="ru-RU" dirty="0"/>
              <a:t>3.	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нанотекстиля</a:t>
            </a:r>
            <a:r>
              <a:rPr lang="ru-RU" dirty="0"/>
              <a:t>) та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охоронних</a:t>
            </a:r>
            <a:r>
              <a:rPr lang="ru-RU" dirty="0"/>
              <a:t> </a:t>
            </a:r>
            <a:r>
              <a:rPr lang="ru-RU" dirty="0" err="1"/>
              <a:t>свідоцтв</a:t>
            </a:r>
            <a:r>
              <a:rPr lang="ru-RU" dirty="0"/>
              <a:t> (</a:t>
            </a:r>
            <a:r>
              <a:rPr lang="ru-RU" dirty="0" err="1"/>
              <a:t>патентів</a:t>
            </a:r>
            <a:r>
              <a:rPr lang="ru-RU" dirty="0"/>
              <a:t> та </a:t>
            </a:r>
            <a:r>
              <a:rPr lang="ru-RU" dirty="0" err="1"/>
              <a:t>ліцензій</a:t>
            </a:r>
            <a:r>
              <a:rPr lang="ru-RU" dirty="0"/>
              <a:t>);</a:t>
            </a:r>
          </a:p>
          <a:p>
            <a:r>
              <a:rPr lang="ru-RU" dirty="0"/>
              <a:t>4.	Передача </a:t>
            </a:r>
            <a:r>
              <a:rPr lang="ru-RU" dirty="0" err="1"/>
              <a:t>нанотехнологій</a:t>
            </a:r>
            <a:r>
              <a:rPr lang="ru-RU" dirty="0"/>
              <a:t> у </a:t>
            </a:r>
            <a:r>
              <a:rPr lang="ru-RU" dirty="0" err="1"/>
              <a:t>виробництво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нанотекстиля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впроваджена</a:t>
            </a:r>
            <a:r>
              <a:rPr lang="ru-RU" dirty="0"/>
              <a:t> на </a:t>
            </a:r>
            <a:r>
              <a:rPr lang="ru-RU" dirty="0" err="1"/>
              <a:t>текстильних</a:t>
            </a:r>
            <a:r>
              <a:rPr lang="ru-RU" dirty="0"/>
              <a:t> фабриках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модернізацією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);</a:t>
            </a:r>
          </a:p>
          <a:p>
            <a:r>
              <a:rPr lang="ru-RU" dirty="0"/>
              <a:t>5.	</a:t>
            </a:r>
            <a:r>
              <a:rPr lang="ru-RU" dirty="0" err="1"/>
              <a:t>Поширення</a:t>
            </a:r>
            <a:r>
              <a:rPr lang="ru-RU" dirty="0"/>
              <a:t> (</a:t>
            </a:r>
            <a:r>
              <a:rPr lang="ru-RU" dirty="0" err="1"/>
              <a:t>дифузія</a:t>
            </a:r>
            <a:r>
              <a:rPr lang="ru-RU" dirty="0"/>
              <a:t>) </a:t>
            </a:r>
            <a:r>
              <a:rPr lang="ru-RU" dirty="0" err="1"/>
              <a:t>нанотехнологій</a:t>
            </a:r>
            <a:r>
              <a:rPr lang="ru-RU" dirty="0"/>
              <a:t> в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та у </a:t>
            </a:r>
            <a:r>
              <a:rPr lang="ru-RU" dirty="0" err="1"/>
              <a:t>світі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нано-текстильних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на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текстильних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);</a:t>
            </a:r>
          </a:p>
          <a:p>
            <a:r>
              <a:rPr lang="ru-RU" dirty="0"/>
              <a:t>6.	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новітнього</a:t>
            </a:r>
            <a:r>
              <a:rPr lang="ru-RU" dirty="0"/>
              <a:t> </a:t>
            </a:r>
            <a:r>
              <a:rPr lang="ru-RU" dirty="0" err="1"/>
              <a:t>нано</a:t>
            </a:r>
            <a:r>
              <a:rPr lang="ru-RU" dirty="0"/>
              <a:t>-продукту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текстильної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виготовляється</a:t>
            </a:r>
            <a:r>
              <a:rPr lang="ru-RU" dirty="0"/>
              <a:t> </a:t>
            </a:r>
            <a:r>
              <a:rPr lang="ru-RU" dirty="0" err="1"/>
              <a:t>нанотканина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налаштовуватися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стану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носить </a:t>
            </a:r>
            <a:r>
              <a:rPr lang="ru-RU" dirty="0" err="1"/>
              <a:t>цю</a:t>
            </a:r>
            <a:r>
              <a:rPr lang="ru-RU" dirty="0"/>
              <a:t> тканину);</a:t>
            </a:r>
          </a:p>
          <a:p>
            <a:r>
              <a:rPr lang="ru-RU" dirty="0"/>
              <a:t>7.	</a:t>
            </a:r>
            <a:r>
              <a:rPr lang="ru-RU" dirty="0" err="1"/>
              <a:t>Налагодження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(</a:t>
            </a:r>
            <a:r>
              <a:rPr lang="ru-RU" dirty="0" err="1"/>
              <a:t>розподілу</a:t>
            </a:r>
            <a:r>
              <a:rPr lang="ru-RU" dirty="0"/>
              <a:t> та </a:t>
            </a:r>
            <a:r>
              <a:rPr lang="ru-RU" dirty="0" err="1"/>
              <a:t>обміну</a:t>
            </a:r>
            <a:r>
              <a:rPr lang="ru-RU" dirty="0"/>
              <a:t>) </a:t>
            </a:r>
            <a:r>
              <a:rPr lang="ru-RU" dirty="0" err="1"/>
              <a:t>нано</a:t>
            </a:r>
            <a:r>
              <a:rPr lang="ru-RU" dirty="0"/>
              <a:t>-продукту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 (</a:t>
            </a:r>
            <a:r>
              <a:rPr lang="ru-RU" dirty="0" err="1"/>
              <a:t>наприклад</a:t>
            </a:r>
            <a:r>
              <a:rPr lang="ru-RU" dirty="0"/>
              <a:t>, реклама та </a:t>
            </a:r>
            <a:r>
              <a:rPr lang="ru-RU" dirty="0" err="1"/>
              <a:t>зв’язки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як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ринку, </a:t>
            </a:r>
            <a:r>
              <a:rPr lang="ru-RU" dirty="0" err="1"/>
              <a:t>доведення</a:t>
            </a:r>
            <a:r>
              <a:rPr lang="ru-RU" dirty="0"/>
              <a:t> до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та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нано</a:t>
            </a:r>
            <a:r>
              <a:rPr lang="ru-RU" dirty="0"/>
              <a:t>-продукту);</a:t>
            </a:r>
          </a:p>
          <a:p>
            <a:r>
              <a:rPr lang="ru-RU" dirty="0"/>
              <a:t>8.	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нано-продуктів</a:t>
            </a:r>
            <a:r>
              <a:rPr lang="ru-RU" dirty="0"/>
              <a:t> </a:t>
            </a:r>
            <a:r>
              <a:rPr lang="ru-RU" dirty="0" err="1"/>
              <a:t>кінцевими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нано-тканини</a:t>
            </a:r>
            <a:r>
              <a:rPr lang="ru-RU" dirty="0"/>
              <a:t> </a:t>
            </a:r>
            <a:r>
              <a:rPr lang="ru-RU" dirty="0" err="1"/>
              <a:t>швейними</a:t>
            </a:r>
            <a:r>
              <a:rPr lang="ru-RU" dirty="0"/>
              <a:t> фабриками та </a:t>
            </a:r>
            <a:r>
              <a:rPr lang="ru-RU" dirty="0" err="1"/>
              <a:t>одягу</a:t>
            </a:r>
            <a:r>
              <a:rPr lang="ru-RU" dirty="0"/>
              <a:t> – </a:t>
            </a:r>
            <a:r>
              <a:rPr lang="ru-RU" dirty="0" err="1"/>
              <a:t>споживачами</a:t>
            </a:r>
            <a:r>
              <a:rPr lang="ru-RU" dirty="0"/>
              <a:t> такого </a:t>
            </a:r>
            <a:r>
              <a:rPr lang="ru-RU" dirty="0" err="1"/>
              <a:t>одягу</a:t>
            </a:r>
            <a:r>
              <a:rPr lang="ru-RU" dirty="0"/>
              <a:t>) та </a:t>
            </a:r>
            <a:r>
              <a:rPr lang="ru-RU" dirty="0" err="1"/>
              <a:t>дифузія</a:t>
            </a:r>
            <a:r>
              <a:rPr lang="ru-RU" dirty="0"/>
              <a:t> </a:t>
            </a:r>
            <a:r>
              <a:rPr lang="ru-RU" dirty="0" err="1"/>
              <a:t>нано-продуктів</a:t>
            </a:r>
            <a:r>
              <a:rPr lang="ru-RU" dirty="0"/>
              <a:t> у </a:t>
            </a:r>
            <a:r>
              <a:rPr lang="ru-RU" dirty="0" err="1"/>
              <a:t>споживчому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та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3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9AA40-E5C8-A98A-0297-272FFE9A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err="1"/>
              <a:t>Висновки</a:t>
            </a:r>
            <a:r>
              <a:rPr lang="ru-RU" sz="2200" b="1" dirty="0"/>
              <a:t>. </a:t>
            </a:r>
            <a:r>
              <a:rPr lang="ru-RU" sz="2200" dirty="0"/>
              <a:t>Таким чином, </a:t>
            </a:r>
            <a:r>
              <a:rPr lang="ru-RU" sz="2200" dirty="0" err="1"/>
              <a:t>зауважимо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пріоритетні</a:t>
            </a:r>
            <a:r>
              <a:rPr lang="ru-RU" sz="2200" dirty="0"/>
              <a:t> </a:t>
            </a:r>
            <a:r>
              <a:rPr lang="ru-RU" sz="2200" dirty="0" err="1"/>
              <a:t>завдання</a:t>
            </a:r>
            <a:r>
              <a:rPr lang="ru-RU" sz="2200" dirty="0"/>
              <a:t> </a:t>
            </a:r>
            <a:r>
              <a:rPr lang="ru-RU" sz="2200" dirty="0" err="1"/>
              <a:t>сталого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залежать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умов </a:t>
            </a:r>
            <a:r>
              <a:rPr lang="ru-RU" sz="2200" dirty="0" err="1"/>
              <a:t>активізації</a:t>
            </a:r>
            <a:r>
              <a:rPr lang="ru-RU" sz="2200" dirty="0"/>
              <a:t> та </a:t>
            </a:r>
            <a:r>
              <a:rPr lang="ru-RU" sz="2200" dirty="0" err="1"/>
              <a:t>формування</a:t>
            </a:r>
            <a:r>
              <a:rPr lang="ru-RU" sz="2200" dirty="0"/>
              <a:t> </a:t>
            </a:r>
            <a:r>
              <a:rPr lang="ru-RU" sz="2200" dirty="0" err="1"/>
              <a:t>наноекономіки</a:t>
            </a:r>
            <a:r>
              <a:rPr lang="ru-RU" sz="2200" dirty="0"/>
              <a:t>. </a:t>
            </a:r>
            <a:r>
              <a:rPr lang="ru-RU" sz="2200" dirty="0" err="1"/>
              <a:t>Основними</a:t>
            </a:r>
            <a:r>
              <a:rPr lang="ru-RU" sz="2200" dirty="0"/>
              <a:t> </a:t>
            </a:r>
            <a:r>
              <a:rPr lang="ru-RU" sz="2200" dirty="0" err="1"/>
              <a:t>складовими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 </a:t>
            </a:r>
            <a:r>
              <a:rPr lang="ru-RU" sz="2200" dirty="0" err="1"/>
              <a:t>впливу</a:t>
            </a:r>
            <a:r>
              <a:rPr lang="ru-RU" sz="2200" dirty="0"/>
              <a:t> </a:t>
            </a:r>
            <a:r>
              <a:rPr lang="ru-RU" sz="2200" dirty="0" err="1"/>
              <a:t>наноекономіки</a:t>
            </a:r>
            <a:r>
              <a:rPr lang="ru-RU" sz="2200" dirty="0"/>
              <a:t> на </a:t>
            </a:r>
            <a:r>
              <a:rPr lang="ru-RU" sz="2200" dirty="0" err="1"/>
              <a:t>сталий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 є: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66D061-AF56-B35C-3615-036FEDE0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•	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для </a:t>
            </a:r>
            <a:r>
              <a:rPr lang="ru-RU" dirty="0" err="1"/>
              <a:t>бебіекономіки</a:t>
            </a:r>
            <a:r>
              <a:rPr lang="ru-RU" dirty="0"/>
              <a:t>,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;</a:t>
            </a:r>
          </a:p>
          <a:p>
            <a:r>
              <a:rPr lang="ru-RU" dirty="0"/>
              <a:t>•	Мета та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молодшого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у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–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у </a:t>
            </a:r>
            <a:r>
              <a:rPr lang="ru-RU" dirty="0" err="1"/>
              <a:t>розробників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 – </a:t>
            </a:r>
            <a:r>
              <a:rPr lang="ru-RU" dirty="0" err="1"/>
              <a:t>свідомого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нанотехнологічних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з </a:t>
            </a:r>
            <a:r>
              <a:rPr lang="ru-RU" dirty="0" err="1"/>
              <a:t>екологічними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;</a:t>
            </a:r>
          </a:p>
          <a:p>
            <a:r>
              <a:rPr lang="ru-RU" dirty="0"/>
              <a:t>•	Шляхи переходу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умов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на </a:t>
            </a:r>
            <a:r>
              <a:rPr lang="ru-RU" dirty="0" err="1"/>
              <a:t>економіку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 </a:t>
            </a:r>
          </a:p>
          <a:p>
            <a:r>
              <a:rPr lang="ru-RU" dirty="0"/>
              <a:t>•	</a:t>
            </a:r>
            <a:r>
              <a:rPr lang="ru-RU" dirty="0" err="1"/>
              <a:t>Механізми</a:t>
            </a:r>
            <a:r>
              <a:rPr lang="ru-RU" dirty="0"/>
              <a:t> переходу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(</a:t>
            </a:r>
            <a:r>
              <a:rPr lang="ru-RU" dirty="0" err="1"/>
              <a:t>важелів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безпосередньої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традиційної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та </a:t>
            </a:r>
            <a:r>
              <a:rPr lang="ru-RU" dirty="0" err="1"/>
              <a:t>інноваційної</a:t>
            </a:r>
            <a:r>
              <a:rPr lang="ru-RU" dirty="0"/>
              <a:t> систем на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ru-RU" dirty="0"/>
              <a:t>•	Так, </a:t>
            </a:r>
            <a:r>
              <a:rPr lang="ru-RU" dirty="0" err="1"/>
              <a:t>етапи</a:t>
            </a:r>
            <a:r>
              <a:rPr lang="ru-RU" dirty="0"/>
              <a:t> переходу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починатися</a:t>
            </a:r>
            <a:r>
              <a:rPr lang="ru-RU" dirty="0"/>
              <a:t> з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дошкільної</a:t>
            </a:r>
            <a:r>
              <a:rPr lang="ru-RU" dirty="0"/>
              <a:t> та </a:t>
            </a:r>
            <a:r>
              <a:rPr lang="ru-RU" dirty="0" err="1"/>
              <a:t>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проходити</a:t>
            </a:r>
            <a:r>
              <a:rPr lang="ru-RU" dirty="0"/>
              <a:t> через </a:t>
            </a:r>
            <a:r>
              <a:rPr lang="ru-RU" dirty="0" err="1"/>
              <a:t>реставрацію</a:t>
            </a:r>
            <a:r>
              <a:rPr lang="ru-RU" dirty="0"/>
              <a:t> </a:t>
            </a:r>
            <a:r>
              <a:rPr lang="ru-RU" dirty="0" err="1"/>
              <a:t>університетської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з пропагандою </a:t>
            </a:r>
            <a:r>
              <a:rPr lang="ru-RU" dirty="0" err="1"/>
              <a:t>природничих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бебіекономіки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активно </a:t>
            </a:r>
            <a:r>
              <a:rPr lang="ru-RU" dirty="0" err="1"/>
              <a:t>діючого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найближчого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та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до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 а також </a:t>
            </a:r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створенню</a:t>
            </a:r>
            <a:r>
              <a:rPr lang="ru-RU" dirty="0"/>
              <a:t> </a:t>
            </a:r>
            <a:r>
              <a:rPr lang="ru-RU" dirty="0" err="1"/>
              <a:t>законодавчого</a:t>
            </a:r>
            <a:r>
              <a:rPr lang="ru-RU" dirty="0"/>
              <a:t>, </a:t>
            </a:r>
            <a:r>
              <a:rPr lang="ru-RU" dirty="0" err="1"/>
              <a:t>ділового</a:t>
            </a:r>
            <a:r>
              <a:rPr lang="ru-RU" dirty="0"/>
              <a:t> та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середовищ</a:t>
            </a:r>
            <a:r>
              <a:rPr lang="ru-RU" dirty="0"/>
              <a:t> в рамках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Очікуваними</a:t>
            </a:r>
            <a:r>
              <a:rPr lang="ru-RU" dirty="0"/>
              <a:t> результатами </a:t>
            </a:r>
            <a:r>
              <a:rPr lang="ru-RU" dirty="0" err="1"/>
              <a:t>від</a:t>
            </a:r>
            <a:r>
              <a:rPr lang="ru-RU" dirty="0"/>
              <a:t> переходу до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наноекономіки</a:t>
            </a:r>
            <a:r>
              <a:rPr lang="ru-RU" dirty="0"/>
              <a:t> з такими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, як </a:t>
            </a:r>
            <a:r>
              <a:rPr lang="ru-RU" dirty="0" err="1"/>
              <a:t>бебіекономіка</a:t>
            </a:r>
            <a:r>
              <a:rPr lang="ru-RU" dirty="0"/>
              <a:t>,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нанотехнологій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використані</a:t>
            </a:r>
            <a:r>
              <a:rPr lang="ru-RU" dirty="0"/>
              <a:t> </a:t>
            </a:r>
            <a:r>
              <a:rPr lang="ru-RU" dirty="0" err="1"/>
              <a:t>найменші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та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найвищі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є </a:t>
            </a:r>
            <a:r>
              <a:rPr lang="ru-RU" dirty="0" err="1"/>
              <a:t>місією</a:t>
            </a:r>
            <a:r>
              <a:rPr lang="ru-RU" dirty="0"/>
              <a:t>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наноекономіки</a:t>
            </a:r>
            <a:r>
              <a:rPr lang="ru-RU" dirty="0"/>
              <a:t>, коли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чинника</a:t>
            </a:r>
            <a:r>
              <a:rPr lang="ru-RU" dirty="0"/>
              <a:t> в </a:t>
            </a:r>
            <a:r>
              <a:rPr lang="ru-RU" dirty="0" err="1"/>
              <a:t>економічній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спрямоване</a:t>
            </a:r>
            <a:r>
              <a:rPr lang="ru-RU" dirty="0"/>
              <a:t>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 І </a:t>
            </a:r>
            <a:r>
              <a:rPr lang="ru-RU" dirty="0" err="1"/>
              <a:t>така</a:t>
            </a:r>
            <a:r>
              <a:rPr lang="ru-RU" dirty="0"/>
              <a:t> система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формуватись</a:t>
            </a:r>
            <a:r>
              <a:rPr lang="ru-RU" dirty="0"/>
              <a:t> і в глобальному </a:t>
            </a:r>
            <a:r>
              <a:rPr lang="ru-RU" dirty="0" err="1"/>
              <a:t>просторі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є проблемою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83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A4D97-680A-4D4A-5240-1596B83C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13AB30-DF27-630E-22A1-71263AF1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ДЯКУЮ ЗА УВАГУ</a:t>
            </a:r>
          </a:p>
          <a:p>
            <a:pPr marL="0" indent="0" algn="ctr">
              <a:buNone/>
            </a:pPr>
            <a:endParaRPr lang="uk-UA" sz="3200" dirty="0"/>
          </a:p>
          <a:p>
            <a:pPr marL="0" indent="0" algn="ctr">
              <a:buNone/>
            </a:pPr>
            <a:r>
              <a:rPr lang="uk-UA" sz="3200" dirty="0"/>
              <a:t>ДОПОВІДЬ ЗАКІНЧЕНО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550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E52CA-9E23-E0F7-4ECC-37852CBD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5FEB55-B59E-2261-A4B6-B368A444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форма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</a:t>
            </a:r>
            <a:r>
              <a:rPr lang="ru-RU" dirty="0" err="1"/>
              <a:t>природи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виживання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та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потреби, не </a:t>
            </a:r>
            <a:r>
              <a:rPr lang="ru-RU" dirty="0" err="1"/>
              <a:t>позбавляючи</a:t>
            </a:r>
            <a:r>
              <a:rPr lang="ru-RU" dirty="0"/>
              <a:t> </a:t>
            </a:r>
            <a:r>
              <a:rPr lang="ru-RU" dirty="0" err="1"/>
              <a:t>майбутні</a:t>
            </a:r>
            <a:r>
              <a:rPr lang="ru-RU" dirty="0"/>
              <a:t> </a:t>
            </a:r>
            <a:r>
              <a:rPr lang="ru-RU" dirty="0" err="1"/>
              <a:t>генерації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також </a:t>
            </a:r>
            <a:r>
              <a:rPr lang="ru-RU" dirty="0" err="1"/>
              <a:t>задовольнити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потреби. За таких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запроваджується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зеленої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яка </a:t>
            </a:r>
            <a:r>
              <a:rPr lang="ru-RU" dirty="0" err="1"/>
              <a:t>заощадливо</a:t>
            </a:r>
            <a:r>
              <a:rPr lang="ru-RU" dirty="0"/>
              <a:t> та гуманно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та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виготовляє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  <a:p>
            <a:r>
              <a:rPr lang="ru-RU" dirty="0" err="1"/>
              <a:t>Цілями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 </a:t>
            </a:r>
            <a:r>
              <a:rPr lang="ru-RU" dirty="0" err="1"/>
              <a:t>країні</a:t>
            </a:r>
            <a:r>
              <a:rPr lang="ru-RU" dirty="0"/>
              <a:t> є: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;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;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;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справедливості</a:t>
            </a:r>
            <a:r>
              <a:rPr lang="ru-RU" dirty="0"/>
              <a:t>; </a:t>
            </a:r>
            <a:r>
              <a:rPr lang="ru-RU" dirty="0" err="1"/>
              <a:t>стале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 участь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глобальної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22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0A898-8A8A-19F1-F526-43F6568E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/>
              <a:t>Переліком</a:t>
            </a:r>
            <a:r>
              <a:rPr lang="ru-RU" sz="2800" dirty="0"/>
              <a:t> </a:t>
            </a:r>
            <a:r>
              <a:rPr lang="ru-RU" sz="2800" dirty="0" err="1"/>
              <a:t>завдань</a:t>
            </a:r>
            <a:r>
              <a:rPr lang="ru-RU" sz="2800" dirty="0"/>
              <a:t> </a:t>
            </a:r>
            <a:r>
              <a:rPr lang="ru-RU" sz="2800" dirty="0" err="1"/>
              <a:t>сталого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країн</a:t>
            </a:r>
            <a:r>
              <a:rPr lang="ru-RU" sz="2800" dirty="0"/>
              <a:t>, </a:t>
            </a:r>
            <a:r>
              <a:rPr lang="ru-RU" sz="2800" dirty="0" err="1"/>
              <a:t>відповідно</a:t>
            </a:r>
            <a:r>
              <a:rPr lang="ru-RU" sz="2800" dirty="0"/>
              <a:t> до </a:t>
            </a:r>
            <a:r>
              <a:rPr lang="ru-RU" sz="2800" dirty="0" err="1"/>
              <a:t>національних</a:t>
            </a:r>
            <a:r>
              <a:rPr lang="ru-RU" sz="2800" dirty="0"/>
              <a:t> </a:t>
            </a:r>
            <a:r>
              <a:rPr lang="ru-RU" sz="2800" dirty="0" err="1"/>
              <a:t>пріоритетів</a:t>
            </a:r>
            <a:r>
              <a:rPr lang="ru-RU" sz="2800" dirty="0"/>
              <a:t> є: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992979-F668-E1E7-0DE8-C54836E74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	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екологізації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–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права </a:t>
            </a:r>
            <a:r>
              <a:rPr lang="ru-RU" dirty="0" err="1"/>
              <a:t>громадян</a:t>
            </a:r>
            <a:r>
              <a:rPr lang="ru-RU" dirty="0"/>
              <a:t> на </a:t>
            </a:r>
            <a:r>
              <a:rPr lang="ru-RU" dirty="0" err="1"/>
              <a:t>безпечне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;</a:t>
            </a:r>
          </a:p>
          <a:p>
            <a:r>
              <a:rPr lang="en-US" dirty="0"/>
              <a:t>b)	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–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громадянами</a:t>
            </a:r>
            <a:r>
              <a:rPr lang="ru-RU" dirty="0"/>
              <a:t> права на </a:t>
            </a:r>
            <a:r>
              <a:rPr lang="ru-RU" dirty="0" err="1"/>
              <a:t>працю</a:t>
            </a:r>
            <a:r>
              <a:rPr lang="ru-RU" dirty="0"/>
              <a:t>,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у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 та роду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пенсій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</a:t>
            </a:r>
          </a:p>
          <a:p>
            <a:r>
              <a:rPr lang="en-US" dirty="0"/>
              <a:t>c)	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реформ –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перебудови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24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66A6A-02FC-12F0-FDA5-D6CBB6E8F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Цілі сталого розвитку ООН: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FD64F4-3AEF-F031-302B-8BEFC076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Подолання бідності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Подолання голоду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Міцне здоров’я і добробут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Якісна освіта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Гендерна рівність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Чиста вода та належні санітарні умови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Доступна та чиста енергія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uk-UA" sz="1400" dirty="0"/>
              <a:t>Гідна праця та економічне зростання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Промисловість</a:t>
            </a:r>
            <a:r>
              <a:rPr lang="ru-RU" sz="1400" dirty="0"/>
              <a:t>, </a:t>
            </a:r>
            <a:r>
              <a:rPr lang="ru-RU" sz="1400" dirty="0" err="1"/>
              <a:t>інновації</a:t>
            </a:r>
            <a:r>
              <a:rPr lang="ru-RU" sz="1400" dirty="0"/>
              <a:t> та </a:t>
            </a:r>
            <a:r>
              <a:rPr lang="ru-RU" sz="1400" dirty="0" err="1"/>
              <a:t>інфраструктура</a:t>
            </a:r>
            <a:endParaRPr lang="ru-RU" sz="14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Зменшення</a:t>
            </a:r>
            <a:r>
              <a:rPr lang="ru-RU" sz="1400" dirty="0"/>
              <a:t> </a:t>
            </a:r>
            <a:r>
              <a:rPr lang="ru-RU" sz="1400" dirty="0" err="1"/>
              <a:t>нерівності</a:t>
            </a:r>
            <a:r>
              <a:rPr lang="ru-RU" sz="1400" dirty="0"/>
              <a:t> 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Сталий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міст</a:t>
            </a:r>
            <a:r>
              <a:rPr lang="ru-RU" sz="1400" dirty="0"/>
              <a:t> і громад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Відповідальне</a:t>
            </a:r>
            <a:r>
              <a:rPr lang="ru-RU" sz="1400" dirty="0"/>
              <a:t> </a:t>
            </a:r>
            <a:r>
              <a:rPr lang="ru-RU" sz="1400" dirty="0" err="1"/>
              <a:t>споживання</a:t>
            </a:r>
            <a:r>
              <a:rPr lang="ru-RU" sz="1400" dirty="0"/>
              <a:t> та </a:t>
            </a:r>
            <a:r>
              <a:rPr lang="ru-RU" sz="1400" dirty="0" err="1"/>
              <a:t>виробництво</a:t>
            </a:r>
            <a:endParaRPr lang="ru-RU" sz="14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Пом’якшення</a:t>
            </a:r>
            <a:r>
              <a:rPr lang="ru-RU" sz="1400" dirty="0"/>
              <a:t> </a:t>
            </a:r>
            <a:r>
              <a:rPr lang="ru-RU" sz="1400" dirty="0" err="1"/>
              <a:t>наслідків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 </a:t>
            </a:r>
            <a:r>
              <a:rPr lang="ru-RU" sz="1400" dirty="0" err="1"/>
              <a:t>клімату</a:t>
            </a:r>
            <a:endParaRPr lang="ru-RU" sz="14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Збереження</a:t>
            </a:r>
            <a:r>
              <a:rPr lang="ru-RU" sz="1400" dirty="0"/>
              <a:t> </a:t>
            </a:r>
            <a:r>
              <a:rPr lang="ru-RU" sz="1400" dirty="0" err="1"/>
              <a:t>морських</a:t>
            </a:r>
            <a:r>
              <a:rPr lang="ru-RU" sz="1400" dirty="0"/>
              <a:t> </a:t>
            </a:r>
            <a:r>
              <a:rPr lang="ru-RU" sz="1400" dirty="0" err="1"/>
              <a:t>ресурсів</a:t>
            </a:r>
            <a:endParaRPr lang="ru-RU" sz="14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err="1"/>
              <a:t>Захист</a:t>
            </a:r>
            <a:r>
              <a:rPr lang="ru-RU" sz="1400" dirty="0"/>
              <a:t> і </a:t>
            </a:r>
            <a:r>
              <a:rPr lang="ru-RU" sz="1400" dirty="0" err="1"/>
              <a:t>збереження</a:t>
            </a:r>
            <a:r>
              <a:rPr lang="ru-RU" sz="1400" dirty="0"/>
              <a:t> </a:t>
            </a:r>
            <a:r>
              <a:rPr lang="ru-RU" sz="1400" dirty="0" err="1"/>
              <a:t>екосистем</a:t>
            </a:r>
            <a:r>
              <a:rPr lang="ru-RU" sz="1400" dirty="0"/>
              <a:t> </a:t>
            </a:r>
            <a:r>
              <a:rPr lang="ru-RU" sz="1400" dirty="0" err="1"/>
              <a:t>суші</a:t>
            </a:r>
            <a:endParaRPr lang="ru-RU" sz="14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/>
              <a:t>Мир </a:t>
            </a:r>
            <a:r>
              <a:rPr lang="ru-RU" sz="1400" dirty="0" err="1"/>
              <a:t>справедливість</a:t>
            </a:r>
            <a:r>
              <a:rPr lang="ru-RU" sz="1400" dirty="0"/>
              <a:t> та </a:t>
            </a:r>
            <a:r>
              <a:rPr lang="ru-RU" sz="1400" dirty="0" err="1"/>
              <a:t>сильні</a:t>
            </a:r>
            <a:r>
              <a:rPr lang="ru-RU" sz="1400" dirty="0"/>
              <a:t> </a:t>
            </a:r>
            <a:r>
              <a:rPr lang="ru-RU" sz="1400" dirty="0" err="1"/>
              <a:t>інститути</a:t>
            </a:r>
            <a:endParaRPr lang="ru-RU" sz="1400" dirty="0"/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/>
              <a:t>Партнерство </a:t>
            </a:r>
            <a:r>
              <a:rPr lang="ru-RU" sz="1400" dirty="0" err="1"/>
              <a:t>заради</a:t>
            </a:r>
            <a:r>
              <a:rPr lang="ru-RU" sz="1400" dirty="0"/>
              <a:t> </a:t>
            </a:r>
            <a:r>
              <a:rPr lang="ru-RU" sz="1400" dirty="0" err="1"/>
              <a:t>сталого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34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E1113-053C-8801-2805-887AEF80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Пріоритетними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CDB0C3-D23C-ED1A-4ED5-B1CB8476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−	</a:t>
            </a:r>
            <a:r>
              <a:rPr lang="ru-RU" dirty="0" err="1"/>
              <a:t>ефективне</a:t>
            </a:r>
            <a:r>
              <a:rPr lang="ru-RU" dirty="0"/>
              <a:t> та </a:t>
            </a:r>
            <a:r>
              <a:rPr lang="ru-RU" dirty="0" err="1"/>
              <a:t>збалансоване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природно-ресурсного </a:t>
            </a:r>
            <a:r>
              <a:rPr lang="ru-RU" dirty="0" err="1"/>
              <a:t>потенціалу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основні</a:t>
            </a:r>
            <a:r>
              <a:rPr lang="ru-RU" dirty="0"/>
              <a:t> засади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соціальна</a:t>
            </a:r>
            <a:r>
              <a:rPr lang="ru-RU" dirty="0"/>
              <a:t> сфера;</a:t>
            </a:r>
          </a:p>
          <a:p>
            <a:r>
              <a:rPr lang="ru-RU" dirty="0"/>
              <a:t>−	</a:t>
            </a:r>
            <a:r>
              <a:rPr lang="ru-RU" dirty="0" err="1"/>
              <a:t>освіта</a:t>
            </a:r>
            <a:r>
              <a:rPr lang="ru-RU" dirty="0"/>
              <a:t>, наука, культура.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83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3418EB-4F0F-BFE6-ADAB-F0829E82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63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EC583F22-0EB8-A65D-2151-C1F389A76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3708" y="2160588"/>
            <a:ext cx="3584621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D6E7C-61FD-B4D3-7465-BD7ABB8D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8000"/>
            <a:ext cx="8596668" cy="1320800"/>
          </a:xfrm>
        </p:spPr>
        <p:txBody>
          <a:bodyPr>
            <a:normAutofit/>
          </a:bodyPr>
          <a:lstStyle/>
          <a:p>
            <a:r>
              <a:rPr lang="ru-RU" sz="3100" dirty="0" err="1"/>
              <a:t>Основні</a:t>
            </a:r>
            <a:r>
              <a:rPr lang="ru-RU" sz="3100" dirty="0"/>
              <a:t> </a:t>
            </a:r>
            <a:r>
              <a:rPr lang="ru-RU" sz="3100" dirty="0" err="1"/>
              <a:t>проблеми</a:t>
            </a:r>
            <a:r>
              <a:rPr lang="ru-RU" sz="3100" dirty="0"/>
              <a:t> </a:t>
            </a:r>
            <a:r>
              <a:rPr lang="ru-RU" sz="3100" dirty="0" err="1"/>
              <a:t>сталого</a:t>
            </a:r>
            <a:r>
              <a:rPr lang="ru-RU" sz="3100" dirty="0"/>
              <a:t> </a:t>
            </a:r>
            <a:r>
              <a:rPr lang="ru-RU" sz="3100" dirty="0" err="1"/>
              <a:t>розвитку</a:t>
            </a:r>
            <a:r>
              <a:rPr lang="ru-RU" sz="3100" dirty="0"/>
              <a:t> </a:t>
            </a:r>
            <a:r>
              <a:rPr lang="ru-RU" sz="3100" dirty="0" err="1"/>
              <a:t>вирішуються</a:t>
            </a:r>
            <a:r>
              <a:rPr lang="ru-RU" sz="3100" dirty="0"/>
              <a:t> </a:t>
            </a:r>
            <a:r>
              <a:rPr lang="ru-RU" sz="3100" dirty="0" err="1"/>
              <a:t>завдяки</a:t>
            </a:r>
            <a:r>
              <a:rPr lang="ru-RU" sz="3100" dirty="0"/>
              <a:t> </a:t>
            </a:r>
            <a:r>
              <a:rPr lang="ru-RU" sz="3100" dirty="0" err="1"/>
              <a:t>впливу</a:t>
            </a:r>
            <a:r>
              <a:rPr lang="ru-RU" sz="3100" dirty="0"/>
              <a:t> </a:t>
            </a:r>
            <a:r>
              <a:rPr lang="ru-RU" sz="3100" dirty="0" err="1"/>
              <a:t>бебіекономіки</a:t>
            </a:r>
            <a:r>
              <a:rPr lang="ru-RU" dirty="0"/>
              <a:t>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378910-CF11-4A36-DFE0-FBC403A69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закладаються</a:t>
            </a:r>
            <a:r>
              <a:rPr lang="ru-RU" dirty="0"/>
              <a:t> у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і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зокрема</a:t>
            </a:r>
            <a:r>
              <a:rPr lang="ru-RU" dirty="0"/>
              <a:t>. </a:t>
            </a:r>
            <a:r>
              <a:rPr lang="ru-RU" dirty="0" err="1"/>
              <a:t>Заощадливо</a:t>
            </a:r>
            <a:r>
              <a:rPr lang="ru-RU" dirty="0"/>
              <a:t> </a:t>
            </a:r>
            <a:r>
              <a:rPr lang="ru-RU" dirty="0" err="1"/>
              <a:t>відноситися</a:t>
            </a:r>
            <a:r>
              <a:rPr lang="ru-RU" dirty="0"/>
              <a:t> до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сортувати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, </a:t>
            </a:r>
            <a:r>
              <a:rPr lang="ru-RU" dirty="0" err="1"/>
              <a:t>обережно</a:t>
            </a:r>
            <a:r>
              <a:rPr lang="ru-RU" dirty="0"/>
              <a:t> </a:t>
            </a:r>
            <a:r>
              <a:rPr lang="ru-RU" dirty="0" err="1"/>
              <a:t>відноситися</a:t>
            </a:r>
            <a:r>
              <a:rPr lang="ru-RU" dirty="0"/>
              <a:t> до тварин (і диких, і </a:t>
            </a:r>
            <a:r>
              <a:rPr lang="ru-RU" dirty="0" err="1"/>
              <a:t>домашніх</a:t>
            </a:r>
            <a:r>
              <a:rPr lang="ru-RU" dirty="0"/>
              <a:t>) </a:t>
            </a:r>
            <a:r>
              <a:rPr lang="ru-RU" dirty="0" err="1"/>
              <a:t>слідкувати</a:t>
            </a:r>
            <a:r>
              <a:rPr lang="ru-RU" dirty="0"/>
              <a:t> за станом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-  </a:t>
            </a:r>
            <a:r>
              <a:rPr lang="ru-RU" dirty="0" err="1"/>
              <a:t>це</a:t>
            </a:r>
            <a:r>
              <a:rPr lang="ru-RU" dirty="0"/>
              <a:t> невеликий </a:t>
            </a:r>
            <a:r>
              <a:rPr lang="ru-RU" dirty="0" err="1"/>
              <a:t>перелік</a:t>
            </a:r>
            <a:r>
              <a:rPr lang="ru-RU" dirty="0"/>
              <a:t> тих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ставить перед собою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закладах.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є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орієнтиром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виділятися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програмах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на </a:t>
            </a:r>
            <a:r>
              <a:rPr lang="ru-RU" dirty="0" err="1"/>
              <a:t>хіміка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фізика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екологічності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соціологія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– то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не </a:t>
            </a:r>
            <a:r>
              <a:rPr lang="ru-RU" dirty="0" err="1"/>
              <a:t>засміченості</a:t>
            </a:r>
            <a:r>
              <a:rPr lang="ru-RU" dirty="0"/>
              <a:t> і </a:t>
            </a:r>
            <a:r>
              <a:rPr lang="ru-RU" dirty="0" err="1"/>
              <a:t>буття</a:t>
            </a:r>
            <a:r>
              <a:rPr lang="ru-RU" dirty="0"/>
              <a:t>, і </a:t>
            </a:r>
            <a:r>
              <a:rPr lang="ru-RU" dirty="0" err="1"/>
              <a:t>соціуму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95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DCC9D-18A0-0144-4F08-ABA7279BB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0F1B64C3-7788-EBBF-00EA-2389D8453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4017" y="2160588"/>
            <a:ext cx="4084003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4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EFB95-55CE-3E0D-5C69-9C6A28FF7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Принципами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з природою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такі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299DB5-5203-3B7F-6B37-4AD2A8B37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−	</a:t>
            </a:r>
            <a:r>
              <a:rPr lang="ru-RU" dirty="0" err="1"/>
              <a:t>Пріоритетність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для </a:t>
            </a:r>
            <a:r>
              <a:rPr lang="ru-RU" dirty="0" err="1"/>
              <a:t>молодшого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;</a:t>
            </a:r>
          </a:p>
          <a:p>
            <a:r>
              <a:rPr lang="ru-RU" dirty="0"/>
              <a:t>−	Участь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підлітків</a:t>
            </a:r>
            <a:r>
              <a:rPr lang="ru-RU" dirty="0"/>
              <a:t> у </a:t>
            </a:r>
            <a:r>
              <a:rPr lang="ru-RU" dirty="0" err="1"/>
              <a:t>запобіжних</a:t>
            </a:r>
            <a:r>
              <a:rPr lang="ru-RU" dirty="0"/>
              <a:t> заходах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  <a:p>
            <a:r>
              <a:rPr lang="ru-RU" dirty="0"/>
              <a:t>−	Участь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підлітків</a:t>
            </a:r>
            <a:r>
              <a:rPr lang="ru-RU" dirty="0"/>
              <a:t> у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просторової</a:t>
            </a:r>
            <a:r>
              <a:rPr lang="ru-RU" dirty="0"/>
              <a:t> та </a:t>
            </a:r>
            <a:r>
              <a:rPr lang="ru-RU" dirty="0" err="1"/>
              <a:t>видової</a:t>
            </a:r>
            <a:r>
              <a:rPr lang="ru-RU" dirty="0"/>
              <a:t> </a:t>
            </a:r>
            <a:r>
              <a:rPr lang="ru-RU" dirty="0" err="1"/>
              <a:t>різноманітності</a:t>
            </a:r>
            <a:r>
              <a:rPr lang="ru-RU" dirty="0"/>
              <a:t> і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і </a:t>
            </a:r>
            <a:r>
              <a:rPr lang="ru-RU" dirty="0" err="1"/>
              <a:t>комплексів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і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довкілля</a:t>
            </a:r>
            <a:r>
              <a:rPr lang="ru-RU" dirty="0"/>
              <a:t>;</a:t>
            </a:r>
          </a:p>
          <a:p>
            <a:r>
              <a:rPr lang="ru-RU" dirty="0"/>
              <a:t>−	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гласності</a:t>
            </a:r>
            <a:r>
              <a:rPr lang="ru-RU" dirty="0"/>
              <a:t> і </a:t>
            </a:r>
            <a:r>
              <a:rPr lang="ru-RU" dirty="0" err="1"/>
              <a:t>демократизації</a:t>
            </a:r>
            <a:r>
              <a:rPr lang="ru-RU" dirty="0"/>
              <a:t> при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у </a:t>
            </a:r>
            <a:r>
              <a:rPr lang="ru-RU" dirty="0" err="1"/>
              <a:t>дорослому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впливатиме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34671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1753</Words>
  <Application>Microsoft Office PowerPoint</Application>
  <PresentationFormat>Широкий екран</PresentationFormat>
  <Paragraphs>93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Грань</vt:lpstr>
      <vt:lpstr>НАНОЕКОНОМІКА В УКРАЇНІ ЯК ЧИННИК СТАЛОГО РОЗВИТКУ</vt:lpstr>
      <vt:lpstr>Презентація PowerPoint</vt:lpstr>
      <vt:lpstr>Переліком завдань сталого розвитку країн, відповідно до національних пріоритетів є:</vt:lpstr>
      <vt:lpstr>Цілі сталого розвитку ООН:</vt:lpstr>
      <vt:lpstr>Пріоритетними завданнями сталого розвитку можна вважати такі: </vt:lpstr>
      <vt:lpstr>Презентація PowerPoint</vt:lpstr>
      <vt:lpstr>Основні проблеми сталого розвитку вирішуються завдяки впливу бебіекономіки.</vt:lpstr>
      <vt:lpstr>Презентація PowerPoint</vt:lpstr>
      <vt:lpstr>Принципами відносин дитини з природою можуть бути такі: </vt:lpstr>
      <vt:lpstr> Шляхи переходу бебіекономіки в Україні до сталого розвитку формуються у сьогоденні. До таких шляхів віднесемо: </vt:lpstr>
      <vt:lpstr>Етапами переходу бебіекономіки України до сталого розвитку можна вважати такі: </vt:lpstr>
      <vt:lpstr>Основними проблемами взаємовпливу економіки людини та сталого розвитку є такі: </vt:lpstr>
      <vt:lpstr>Перелік шляхів переходу економіки людини до сталого розвитку має такий вигляд: </vt:lpstr>
      <vt:lpstr>Отже, до механізмів переходу економіки людини до сталого розвитку віднесемо: </vt:lpstr>
      <vt:lpstr>Крім того, можемо виділити такі етапи переходу економіки людини до сталого розвитку:  </vt:lpstr>
      <vt:lpstr>Інноваційний цикл створення нанотехнологій передбачає всі етапи створення нанознань від фундаментальних досліджень до споживання нанопродуктів: </vt:lpstr>
      <vt:lpstr>Висновки. Таким чином, зауважимо, що пріоритетні завдання сталого розвитку залежать від умов активізації та формування наноекономіки. Основними складовими дослідження впливу наноекономіки на сталий розвиток є: 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48</cp:revision>
  <dcterms:created xsi:type="dcterms:W3CDTF">2024-05-08T05:15:35Z</dcterms:created>
  <dcterms:modified xsi:type="dcterms:W3CDTF">2024-05-15T12:50:16Z</dcterms:modified>
</cp:coreProperties>
</file>