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notesSlides/notesSlide17.xml" ContentType="application/vnd.openxmlformats-officedocument.presentationml.notesSlide+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3" r:id="rId1"/>
  </p:sldMasterIdLst>
  <p:notesMasterIdLst>
    <p:notesMasterId r:id="rId25"/>
  </p:notesMasterIdLst>
  <p:sldIdLst>
    <p:sldId id="256" r:id="rId2"/>
    <p:sldId id="257" r:id="rId3"/>
    <p:sldId id="309" r:id="rId4"/>
    <p:sldId id="306" r:id="rId5"/>
    <p:sldId id="308" r:id="rId6"/>
    <p:sldId id="310" r:id="rId7"/>
    <p:sldId id="307" r:id="rId8"/>
    <p:sldId id="296" r:id="rId9"/>
    <p:sldId id="298" r:id="rId10"/>
    <p:sldId id="300" r:id="rId11"/>
    <p:sldId id="299" r:id="rId12"/>
    <p:sldId id="304" r:id="rId13"/>
    <p:sldId id="302" r:id="rId14"/>
    <p:sldId id="301" r:id="rId15"/>
    <p:sldId id="305" r:id="rId16"/>
    <p:sldId id="295" r:id="rId17"/>
    <p:sldId id="289" r:id="rId18"/>
    <p:sldId id="288" r:id="rId19"/>
    <p:sldId id="292" r:id="rId20"/>
    <p:sldId id="293" r:id="rId21"/>
    <p:sldId id="311" r:id="rId22"/>
    <p:sldId id="287" r:id="rId23"/>
    <p:sldId id="294" r:id="rId24"/>
  </p:sldIdLst>
  <p:sldSz cx="12192000" cy="6858000"/>
  <p:notesSz cx="6858000" cy="9144000"/>
  <p:embeddedFontLst>
    <p:embeddedFont>
      <p:font typeface="Cambria" pitchFamily="18" charset="0"/>
      <p:regular r:id="rId26"/>
      <p:bold r:id="rId27"/>
      <p:italic r:id="rId28"/>
      <p:boldItalic r:id="rId29"/>
    </p:embeddedFont>
    <p:embeddedFont>
      <p:font typeface="Century Gothic" pitchFamily="34" charset="0"/>
      <p:regular r:id="rId30"/>
      <p:bold r:id="rId31"/>
      <p:italic r:id="rId32"/>
      <p:boldItalic r:id="rId33"/>
    </p:embeddedFont>
    <p:embeddedFont>
      <p:font typeface="Calibri" pitchFamily="34" charset="0"/>
      <p:regular r:id="rId34"/>
      <p:bold r:id="rId35"/>
      <p:italic r:id="rId36"/>
      <p:boldItalic r:id="rId37"/>
    </p:embeddedFont>
    <p:embeddedFont>
      <p:font typeface="Trebuchet MS" pitchFamily="34" charset="0"/>
      <p:regular r:id="rId38"/>
      <p:bold r:id="rId39"/>
      <p:italic r:id="rId40"/>
      <p:boldItalic r:id="rId41"/>
    </p:embeddedFont>
    <p:embeddedFont>
      <p:font typeface="Wingdings 3" pitchFamily="18" charset="2"/>
      <p:regular r:id="rId4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000000"/>
          </p15:clr>
        </p15:guide>
        <p15:guide id="2" pos="384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Светлый стиль 2 — акцент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24" autoAdjust="0"/>
  </p:normalViewPr>
  <p:slideViewPr>
    <p:cSldViewPr snapToGrid="0">
      <p:cViewPr varScale="1">
        <p:scale>
          <a:sx n="69" d="100"/>
          <a:sy n="69" d="100"/>
        </p:scale>
        <p:origin x="-756" y="-10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font" Target="fonts/font1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41"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ADC8E9-D1E3-4654-ACE4-8E713A58732C}"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x-none"/>
        </a:p>
      </dgm:t>
    </dgm:pt>
    <dgm:pt modelId="{009DEAB0-F8A6-4578-87B8-CAEC2E7E1333}">
      <dgm:prSet phldrT="[Текст]"/>
      <dgm:spPr/>
      <dgm:t>
        <a:bodyPr/>
        <a:lstStyle/>
        <a:p>
          <a:r>
            <a:rPr lang="en-US" dirty="0"/>
            <a:t>Scope </a:t>
          </a:r>
          <a:endParaRPr lang="x-none" dirty="0"/>
        </a:p>
      </dgm:t>
    </dgm:pt>
    <dgm:pt modelId="{5375AE2C-C654-4358-9EBB-2757009FF517}" type="parTrans" cxnId="{FFE11570-6F8B-43FF-86CD-23DBB9F840B5}">
      <dgm:prSet/>
      <dgm:spPr/>
      <dgm:t>
        <a:bodyPr/>
        <a:lstStyle/>
        <a:p>
          <a:endParaRPr lang="x-none"/>
        </a:p>
      </dgm:t>
    </dgm:pt>
    <dgm:pt modelId="{7DDEFBCD-E945-48C9-845F-64912015ABE2}" type="sibTrans" cxnId="{FFE11570-6F8B-43FF-86CD-23DBB9F840B5}">
      <dgm:prSet/>
      <dgm:spPr/>
      <dgm:t>
        <a:bodyPr/>
        <a:lstStyle/>
        <a:p>
          <a:endParaRPr lang="x-none"/>
        </a:p>
      </dgm:t>
    </dgm:pt>
    <dgm:pt modelId="{82C8E960-9984-4E5C-A451-1E911686219A}">
      <dgm:prSet phldrT="[Текст]"/>
      <dgm:spPr/>
      <dgm:t>
        <a:bodyPr/>
        <a:lstStyle/>
        <a:p>
          <a:r>
            <a:rPr lang="en-US" dirty="0"/>
            <a:t>Site</a:t>
          </a:r>
          <a:endParaRPr lang="x-none" dirty="0"/>
        </a:p>
      </dgm:t>
    </dgm:pt>
    <dgm:pt modelId="{9B408227-B306-4CF5-BE27-3051438BFBC7}" type="parTrans" cxnId="{2D37A143-5991-49F1-A6AE-75E5061D82CD}">
      <dgm:prSet/>
      <dgm:spPr/>
      <dgm:t>
        <a:bodyPr/>
        <a:lstStyle/>
        <a:p>
          <a:endParaRPr lang="x-none"/>
        </a:p>
      </dgm:t>
    </dgm:pt>
    <dgm:pt modelId="{7CD4EC81-5EF6-454D-900B-E9EABCAB223F}" type="sibTrans" cxnId="{2D37A143-5991-49F1-A6AE-75E5061D82CD}">
      <dgm:prSet/>
      <dgm:spPr/>
      <dgm:t>
        <a:bodyPr/>
        <a:lstStyle/>
        <a:p>
          <a:endParaRPr lang="x-none"/>
        </a:p>
      </dgm:t>
    </dgm:pt>
    <dgm:pt modelId="{073F72EC-2B9E-413C-9EE3-8E6BB8497EF9}">
      <dgm:prSet phldrT="[Текст]"/>
      <dgm:spPr/>
      <dgm:t>
        <a:bodyPr/>
        <a:lstStyle/>
        <a:p>
          <a:r>
            <a:rPr lang="en-US" dirty="0"/>
            <a:t>Synergy</a:t>
          </a:r>
          <a:endParaRPr lang="x-none" dirty="0"/>
        </a:p>
      </dgm:t>
    </dgm:pt>
    <dgm:pt modelId="{0D021F52-BCEC-47B3-A77B-9E6E43C70ED4}" type="parTrans" cxnId="{9746C073-1C97-45D9-8D4F-9A52B27CB046}">
      <dgm:prSet/>
      <dgm:spPr/>
      <dgm:t>
        <a:bodyPr/>
        <a:lstStyle/>
        <a:p>
          <a:endParaRPr lang="x-none"/>
        </a:p>
      </dgm:t>
    </dgm:pt>
    <dgm:pt modelId="{5308DCF0-81ED-42C3-9A5A-19FFC0307552}" type="sibTrans" cxnId="{9746C073-1C97-45D9-8D4F-9A52B27CB046}">
      <dgm:prSet/>
      <dgm:spPr/>
      <dgm:t>
        <a:bodyPr/>
        <a:lstStyle/>
        <a:p>
          <a:endParaRPr lang="x-none"/>
        </a:p>
      </dgm:t>
    </dgm:pt>
    <dgm:pt modelId="{D3ADD2E4-6D4A-4EBE-B45C-2616F059C841}">
      <dgm:prSet phldrT="[Текст]"/>
      <dgm:spPr/>
      <dgm:t>
        <a:bodyPr/>
        <a:lstStyle/>
        <a:p>
          <a:r>
            <a:rPr lang="en-US" dirty="0"/>
            <a:t>System </a:t>
          </a:r>
          <a:endParaRPr lang="x-none" dirty="0"/>
        </a:p>
      </dgm:t>
    </dgm:pt>
    <dgm:pt modelId="{C4204673-EC25-4A9B-93B5-C85D0226F1AA}" type="parTrans" cxnId="{04ED2442-1B7D-475F-A3FC-9C3BA3768326}">
      <dgm:prSet/>
      <dgm:spPr/>
      <dgm:t>
        <a:bodyPr/>
        <a:lstStyle/>
        <a:p>
          <a:endParaRPr lang="x-none"/>
        </a:p>
      </dgm:t>
    </dgm:pt>
    <dgm:pt modelId="{C673337B-C900-4133-9782-5AECF93B7CA5}" type="sibTrans" cxnId="{04ED2442-1B7D-475F-A3FC-9C3BA3768326}">
      <dgm:prSet/>
      <dgm:spPr/>
      <dgm:t>
        <a:bodyPr/>
        <a:lstStyle/>
        <a:p>
          <a:endParaRPr lang="x-none"/>
        </a:p>
      </dgm:t>
    </dgm:pt>
    <dgm:pt modelId="{F4875BB0-BD5B-4080-91CB-92DB880C6C59}" type="pres">
      <dgm:prSet presAssocID="{ABADC8E9-D1E3-4654-ACE4-8E713A58732C}" presName="matrix" presStyleCnt="0">
        <dgm:presLayoutVars>
          <dgm:chMax val="1"/>
          <dgm:dir/>
          <dgm:resizeHandles val="exact"/>
        </dgm:presLayoutVars>
      </dgm:prSet>
      <dgm:spPr/>
      <dgm:t>
        <a:bodyPr/>
        <a:lstStyle/>
        <a:p>
          <a:endParaRPr lang="ru-RU"/>
        </a:p>
      </dgm:t>
    </dgm:pt>
    <dgm:pt modelId="{7E3867B0-90D4-4CE9-9B33-BBB69B682370}" type="pres">
      <dgm:prSet presAssocID="{ABADC8E9-D1E3-4654-ACE4-8E713A58732C}" presName="diamond" presStyleLbl="bgShp" presStyleIdx="0" presStyleCnt="1"/>
      <dgm:spPr/>
    </dgm:pt>
    <dgm:pt modelId="{18FC722B-4009-4E75-8DD1-4CD5F41EBF3E}" type="pres">
      <dgm:prSet presAssocID="{ABADC8E9-D1E3-4654-ACE4-8E713A58732C}" presName="quad1" presStyleLbl="node1" presStyleIdx="0" presStyleCnt="4">
        <dgm:presLayoutVars>
          <dgm:chMax val="0"/>
          <dgm:chPref val="0"/>
          <dgm:bulletEnabled val="1"/>
        </dgm:presLayoutVars>
      </dgm:prSet>
      <dgm:spPr/>
      <dgm:t>
        <a:bodyPr/>
        <a:lstStyle/>
        <a:p>
          <a:endParaRPr lang="ru-RU"/>
        </a:p>
      </dgm:t>
    </dgm:pt>
    <dgm:pt modelId="{601011B5-14D3-4CDD-BD18-0B0A0ECA623A}" type="pres">
      <dgm:prSet presAssocID="{ABADC8E9-D1E3-4654-ACE4-8E713A58732C}" presName="quad2" presStyleLbl="node1" presStyleIdx="1" presStyleCnt="4">
        <dgm:presLayoutVars>
          <dgm:chMax val="0"/>
          <dgm:chPref val="0"/>
          <dgm:bulletEnabled val="1"/>
        </dgm:presLayoutVars>
      </dgm:prSet>
      <dgm:spPr/>
      <dgm:t>
        <a:bodyPr/>
        <a:lstStyle/>
        <a:p>
          <a:endParaRPr lang="ru-RU"/>
        </a:p>
      </dgm:t>
    </dgm:pt>
    <dgm:pt modelId="{12226B0C-796F-4E59-BB93-2B6E34BACC75}" type="pres">
      <dgm:prSet presAssocID="{ABADC8E9-D1E3-4654-ACE4-8E713A58732C}" presName="quad3" presStyleLbl="node1" presStyleIdx="2" presStyleCnt="4">
        <dgm:presLayoutVars>
          <dgm:chMax val="0"/>
          <dgm:chPref val="0"/>
          <dgm:bulletEnabled val="1"/>
        </dgm:presLayoutVars>
      </dgm:prSet>
      <dgm:spPr/>
      <dgm:t>
        <a:bodyPr/>
        <a:lstStyle/>
        <a:p>
          <a:endParaRPr lang="ru-RU"/>
        </a:p>
      </dgm:t>
    </dgm:pt>
    <dgm:pt modelId="{7EBE1623-B8FE-4275-8BA1-2AE35751CBDD}" type="pres">
      <dgm:prSet presAssocID="{ABADC8E9-D1E3-4654-ACE4-8E713A58732C}" presName="quad4" presStyleLbl="node1" presStyleIdx="3" presStyleCnt="4">
        <dgm:presLayoutVars>
          <dgm:chMax val="0"/>
          <dgm:chPref val="0"/>
          <dgm:bulletEnabled val="1"/>
        </dgm:presLayoutVars>
      </dgm:prSet>
      <dgm:spPr/>
      <dgm:t>
        <a:bodyPr/>
        <a:lstStyle/>
        <a:p>
          <a:endParaRPr lang="ru-RU"/>
        </a:p>
      </dgm:t>
    </dgm:pt>
  </dgm:ptLst>
  <dgm:cxnLst>
    <dgm:cxn modelId="{04ED2442-1B7D-475F-A3FC-9C3BA3768326}" srcId="{ABADC8E9-D1E3-4654-ACE4-8E713A58732C}" destId="{D3ADD2E4-6D4A-4EBE-B45C-2616F059C841}" srcOrd="3" destOrd="0" parTransId="{C4204673-EC25-4A9B-93B5-C85D0226F1AA}" sibTransId="{C673337B-C900-4133-9782-5AECF93B7CA5}"/>
    <dgm:cxn modelId="{FFE11570-6F8B-43FF-86CD-23DBB9F840B5}" srcId="{ABADC8E9-D1E3-4654-ACE4-8E713A58732C}" destId="{009DEAB0-F8A6-4578-87B8-CAEC2E7E1333}" srcOrd="0" destOrd="0" parTransId="{5375AE2C-C654-4358-9EBB-2757009FF517}" sibTransId="{7DDEFBCD-E945-48C9-845F-64912015ABE2}"/>
    <dgm:cxn modelId="{2D37A143-5991-49F1-A6AE-75E5061D82CD}" srcId="{ABADC8E9-D1E3-4654-ACE4-8E713A58732C}" destId="{82C8E960-9984-4E5C-A451-1E911686219A}" srcOrd="1" destOrd="0" parTransId="{9B408227-B306-4CF5-BE27-3051438BFBC7}" sibTransId="{7CD4EC81-5EF6-454D-900B-E9EABCAB223F}"/>
    <dgm:cxn modelId="{D151ECDB-83EA-4A13-AD5D-8BC93520723B}" type="presOf" srcId="{009DEAB0-F8A6-4578-87B8-CAEC2E7E1333}" destId="{18FC722B-4009-4E75-8DD1-4CD5F41EBF3E}" srcOrd="0" destOrd="0" presId="urn:microsoft.com/office/officeart/2005/8/layout/matrix3"/>
    <dgm:cxn modelId="{9844CAE9-88E9-44C0-9003-BF5A59ECCDF3}" type="presOf" srcId="{073F72EC-2B9E-413C-9EE3-8E6BB8497EF9}" destId="{12226B0C-796F-4E59-BB93-2B6E34BACC75}" srcOrd="0" destOrd="0" presId="urn:microsoft.com/office/officeart/2005/8/layout/matrix3"/>
    <dgm:cxn modelId="{9746C073-1C97-45D9-8D4F-9A52B27CB046}" srcId="{ABADC8E9-D1E3-4654-ACE4-8E713A58732C}" destId="{073F72EC-2B9E-413C-9EE3-8E6BB8497EF9}" srcOrd="2" destOrd="0" parTransId="{0D021F52-BCEC-47B3-A77B-9E6E43C70ED4}" sibTransId="{5308DCF0-81ED-42C3-9A5A-19FFC0307552}"/>
    <dgm:cxn modelId="{F9072F96-52EA-464C-84C7-F037C3F8F696}" type="presOf" srcId="{ABADC8E9-D1E3-4654-ACE4-8E713A58732C}" destId="{F4875BB0-BD5B-4080-91CB-92DB880C6C59}" srcOrd="0" destOrd="0" presId="urn:microsoft.com/office/officeart/2005/8/layout/matrix3"/>
    <dgm:cxn modelId="{B640AE51-574E-45E9-9CC4-FEF8A5B47295}" type="presOf" srcId="{82C8E960-9984-4E5C-A451-1E911686219A}" destId="{601011B5-14D3-4CDD-BD18-0B0A0ECA623A}" srcOrd="0" destOrd="0" presId="urn:microsoft.com/office/officeart/2005/8/layout/matrix3"/>
    <dgm:cxn modelId="{B54955E1-B84B-44FA-B4E3-6D749C377C0F}" type="presOf" srcId="{D3ADD2E4-6D4A-4EBE-B45C-2616F059C841}" destId="{7EBE1623-B8FE-4275-8BA1-2AE35751CBDD}" srcOrd="0" destOrd="0" presId="urn:microsoft.com/office/officeart/2005/8/layout/matrix3"/>
    <dgm:cxn modelId="{1139A1B2-50CC-46CC-BCC9-7ADC6DF895EB}" type="presParOf" srcId="{F4875BB0-BD5B-4080-91CB-92DB880C6C59}" destId="{7E3867B0-90D4-4CE9-9B33-BBB69B682370}" srcOrd="0" destOrd="0" presId="urn:microsoft.com/office/officeart/2005/8/layout/matrix3"/>
    <dgm:cxn modelId="{2F56C955-3888-419C-9FC3-75A25B2CD125}" type="presParOf" srcId="{F4875BB0-BD5B-4080-91CB-92DB880C6C59}" destId="{18FC722B-4009-4E75-8DD1-4CD5F41EBF3E}" srcOrd="1" destOrd="0" presId="urn:microsoft.com/office/officeart/2005/8/layout/matrix3"/>
    <dgm:cxn modelId="{40B44196-2012-413D-8284-5709344EF456}" type="presParOf" srcId="{F4875BB0-BD5B-4080-91CB-92DB880C6C59}" destId="{601011B5-14D3-4CDD-BD18-0B0A0ECA623A}" srcOrd="2" destOrd="0" presId="urn:microsoft.com/office/officeart/2005/8/layout/matrix3"/>
    <dgm:cxn modelId="{A096758C-F577-447D-A246-B5525910D501}" type="presParOf" srcId="{F4875BB0-BD5B-4080-91CB-92DB880C6C59}" destId="{12226B0C-796F-4E59-BB93-2B6E34BACC75}" srcOrd="3" destOrd="0" presId="urn:microsoft.com/office/officeart/2005/8/layout/matrix3"/>
    <dgm:cxn modelId="{89C62B2B-2BBC-41B2-8384-EB47AECE2479}" type="presParOf" srcId="{F4875BB0-BD5B-4080-91CB-92DB880C6C59}" destId="{7EBE1623-B8FE-4275-8BA1-2AE35751CBDD}" srcOrd="4" destOrd="0" presId="urn:microsoft.com/office/officeart/2005/8/layout/matrix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E3867B0-90D4-4CE9-9B33-BBB69B682370}">
      <dsp:nvSpPr>
        <dsp:cNvPr id="0" name=""/>
        <dsp:cNvSpPr/>
      </dsp:nvSpPr>
      <dsp:spPr>
        <a:xfrm>
          <a:off x="845341" y="0"/>
          <a:ext cx="3525074" cy="3525074"/>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8FC722B-4009-4E75-8DD1-4CD5F41EBF3E}">
      <dsp:nvSpPr>
        <dsp:cNvPr id="0" name=""/>
        <dsp:cNvSpPr/>
      </dsp:nvSpPr>
      <dsp:spPr>
        <a:xfrm>
          <a:off x="1180223" y="334882"/>
          <a:ext cx="1374778" cy="1374778"/>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t>Scope </a:t>
          </a:r>
          <a:endParaRPr lang="x-none" sz="2400" kern="1200" dirty="0"/>
        </a:p>
      </dsp:txBody>
      <dsp:txXfrm>
        <a:off x="1180223" y="334882"/>
        <a:ext cx="1374778" cy="1374778"/>
      </dsp:txXfrm>
    </dsp:sp>
    <dsp:sp modelId="{601011B5-14D3-4CDD-BD18-0B0A0ECA623A}">
      <dsp:nvSpPr>
        <dsp:cNvPr id="0" name=""/>
        <dsp:cNvSpPr/>
      </dsp:nvSpPr>
      <dsp:spPr>
        <a:xfrm>
          <a:off x="2660754" y="334882"/>
          <a:ext cx="1374778" cy="1374778"/>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t>Site</a:t>
          </a:r>
          <a:endParaRPr lang="x-none" sz="2400" kern="1200" dirty="0"/>
        </a:p>
      </dsp:txBody>
      <dsp:txXfrm>
        <a:off x="2660754" y="334882"/>
        <a:ext cx="1374778" cy="1374778"/>
      </dsp:txXfrm>
    </dsp:sp>
    <dsp:sp modelId="{12226B0C-796F-4E59-BB93-2B6E34BACC75}">
      <dsp:nvSpPr>
        <dsp:cNvPr id="0" name=""/>
        <dsp:cNvSpPr/>
      </dsp:nvSpPr>
      <dsp:spPr>
        <a:xfrm>
          <a:off x="1180223" y="1815413"/>
          <a:ext cx="1374778" cy="1374778"/>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t>Synergy</a:t>
          </a:r>
          <a:endParaRPr lang="x-none" sz="2400" kern="1200" dirty="0"/>
        </a:p>
      </dsp:txBody>
      <dsp:txXfrm>
        <a:off x="1180223" y="1815413"/>
        <a:ext cx="1374778" cy="1374778"/>
      </dsp:txXfrm>
    </dsp:sp>
    <dsp:sp modelId="{7EBE1623-B8FE-4275-8BA1-2AE35751CBDD}">
      <dsp:nvSpPr>
        <dsp:cNvPr id="0" name=""/>
        <dsp:cNvSpPr/>
      </dsp:nvSpPr>
      <dsp:spPr>
        <a:xfrm>
          <a:off x="2660754" y="1815413"/>
          <a:ext cx="1374778" cy="1374778"/>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t>System </a:t>
          </a:r>
          <a:endParaRPr lang="x-none" sz="2400" kern="1200" dirty="0"/>
        </a:p>
      </dsp:txBody>
      <dsp:txXfrm>
        <a:off x="2660754" y="1815413"/>
        <a:ext cx="1374778" cy="1374778"/>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7" name="Google Shape;13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7" name="Google Shape;14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7" name="Google Shape;14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7" name="Google Shape;14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7" name="Google Shape;14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7" name="Google Shape;14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7" name="Google Shape;14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7" name="Google Shape;14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7" name="Google Shape;14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5" name="Google Shape;195;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7" name="Google Shape;14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7" name="Google Shape;14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7" name="Google Shape;14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7" name="Google Shape;14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7" name="Google Shape;14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7" name="Google Shape;14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7" name="Google Shape;14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7" name="Google Shape;14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a:t>
            </a:fld>
            <a:endParaRPr lang="en-US"/>
          </a:p>
        </p:txBody>
      </p:sp>
    </p:spTree>
    <p:extLst>
      <p:ext uri="{BB962C8B-B14F-4D97-AF65-F5344CB8AC3E}">
        <p14:creationId xmlns="" xmlns:p14="http://schemas.microsoft.com/office/powerpoint/2010/main" val="258608747"/>
      </p:ext>
    </p:extLst>
  </p:cSld>
  <p:clrMapOvr>
    <a:masterClrMapping/>
  </p:clrMapOvr>
  <mc:AlternateContent xmlns:mc="http://schemas.openxmlformats.org/markup-compatibility/2006">
    <mc:Choice xmlns="" xmlns:p14="http://schemas.microsoft.com/office/powerpoint/2010/main" Requires="p14">
      <p:transition spd="slow" p14:dur="2000">
        <p14:prism/>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a:t>
            </a:fld>
            <a:endParaRPr lang="en-US"/>
          </a:p>
        </p:txBody>
      </p:sp>
    </p:spTree>
    <p:extLst>
      <p:ext uri="{BB962C8B-B14F-4D97-AF65-F5344CB8AC3E}">
        <p14:creationId xmlns="" xmlns:p14="http://schemas.microsoft.com/office/powerpoint/2010/main" val="2832481034"/>
      </p:ext>
    </p:extLst>
  </p:cSld>
  <p:clrMapOvr>
    <a:masterClrMapping/>
  </p:clrMapOvr>
  <mc:AlternateContent xmlns:mc="http://schemas.openxmlformats.org/markup-compatibility/2006">
    <mc:Choice xmlns="" xmlns:p14="http://schemas.microsoft.com/office/powerpoint/2010/main" Requires="p14">
      <p:transition spd="slow" p14:dur="2000">
        <p14:prism/>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 xmlns:p14="http://schemas.microsoft.com/office/powerpoint/2010/main" val="769881868"/>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a:t>
            </a:fld>
            <a:endParaRPr lang="en-US"/>
          </a:p>
        </p:txBody>
      </p:sp>
    </p:spTree>
    <p:extLst>
      <p:ext uri="{BB962C8B-B14F-4D97-AF65-F5344CB8AC3E}">
        <p14:creationId xmlns="" xmlns:p14="http://schemas.microsoft.com/office/powerpoint/2010/main" val="1836288696"/>
      </p:ext>
    </p:extLst>
  </p:cSld>
  <p:clrMapOvr>
    <a:masterClrMapping/>
  </p:clrMapOvr>
  <mc:AlternateContent xmlns:mc="http://schemas.openxmlformats.org/markup-compatibility/2006">
    <mc:Choice xmlns="" xmlns:p14="http://schemas.microsoft.com/office/powerpoint/2010/main" Requires="p14">
      <p:transition spd="slow" p14:dur="2000">
        <p14:prism/>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 xmlns:p14="http://schemas.microsoft.com/office/powerpoint/2010/main" val="78605914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a:t>
            </a:fld>
            <a:endParaRPr lang="en-US"/>
          </a:p>
        </p:txBody>
      </p:sp>
    </p:spTree>
    <p:extLst>
      <p:ext uri="{BB962C8B-B14F-4D97-AF65-F5344CB8AC3E}">
        <p14:creationId xmlns="" xmlns:p14="http://schemas.microsoft.com/office/powerpoint/2010/main" val="2608373848"/>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a:t>
            </a:fld>
            <a:endParaRPr lang="en-US"/>
          </a:p>
        </p:txBody>
      </p:sp>
    </p:spTree>
    <p:extLst>
      <p:ext uri="{BB962C8B-B14F-4D97-AF65-F5344CB8AC3E}">
        <p14:creationId xmlns="" xmlns:p14="http://schemas.microsoft.com/office/powerpoint/2010/main" val="613008618"/>
      </p:ext>
    </p:extLst>
  </p:cSld>
  <p:clrMapOvr>
    <a:masterClrMapping/>
  </p:clrMapOvr>
  <mc:AlternateContent xmlns:mc="http://schemas.openxmlformats.org/markup-compatibility/2006">
    <mc:Choice xmlns="" xmlns:p14="http://schemas.microsoft.com/office/powerpoint/2010/main" Requires="p14">
      <p:transition spd="slow" p14:dur="2000">
        <p14:prism/>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a:t>
            </a:fld>
            <a:endParaRPr lang="en-US"/>
          </a:p>
        </p:txBody>
      </p:sp>
    </p:spTree>
    <p:extLst>
      <p:ext uri="{BB962C8B-B14F-4D97-AF65-F5344CB8AC3E}">
        <p14:creationId xmlns="" xmlns:p14="http://schemas.microsoft.com/office/powerpoint/2010/main" val="2237520420"/>
      </p:ext>
    </p:extLst>
  </p:cSld>
  <p:clrMapOvr>
    <a:masterClrMapping/>
  </p:clrMapOvr>
  <mc:AlternateContent xmlns:mc="http://schemas.openxmlformats.org/markup-compatibility/2006">
    <mc:Choice xmlns="" xmlns:p14="http://schemas.microsoft.com/office/powerpoint/2010/main" Requires="p14">
      <p:transition spd="slow" p14:dur="2000">
        <p14:prism/>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a:t>
            </a:fld>
            <a:endParaRPr lang="en-US"/>
          </a:p>
        </p:txBody>
      </p:sp>
    </p:spTree>
    <p:extLst>
      <p:ext uri="{BB962C8B-B14F-4D97-AF65-F5344CB8AC3E}">
        <p14:creationId xmlns="" xmlns:p14="http://schemas.microsoft.com/office/powerpoint/2010/main" val="4236777392"/>
      </p:ext>
    </p:extLst>
  </p:cSld>
  <p:clrMapOvr>
    <a:masterClrMapping/>
  </p:clrMapOvr>
  <mc:AlternateContent xmlns:mc="http://schemas.openxmlformats.org/markup-compatibility/2006">
    <mc:Choice xmlns="" xmlns:p14="http://schemas.microsoft.com/office/powerpoint/2010/main" Requires="p14">
      <p:transition spd="slow" p14:dur="2000">
        <p14:prism/>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a:t>
            </a:fld>
            <a:endParaRPr lang="en-US"/>
          </a:p>
        </p:txBody>
      </p:sp>
    </p:spTree>
    <p:extLst>
      <p:ext uri="{BB962C8B-B14F-4D97-AF65-F5344CB8AC3E}">
        <p14:creationId xmlns="" xmlns:p14="http://schemas.microsoft.com/office/powerpoint/2010/main" val="2279070053"/>
      </p:ext>
    </p:extLst>
  </p:cSld>
  <p:clrMapOvr>
    <a:masterClrMapping/>
  </p:clrMapOvr>
  <mc:AlternateContent xmlns:mc="http://schemas.openxmlformats.org/markup-compatibility/2006">
    <mc:Choice xmlns="" xmlns:p14="http://schemas.microsoft.com/office/powerpoint/2010/main" Requires="p14">
      <p:transition spd="slow" p14:dur="2000">
        <p14:prism/>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a:t>
            </a:fld>
            <a:endParaRPr lang="en-US"/>
          </a:p>
        </p:txBody>
      </p:sp>
    </p:spTree>
    <p:extLst>
      <p:ext uri="{BB962C8B-B14F-4D97-AF65-F5344CB8AC3E}">
        <p14:creationId xmlns="" xmlns:p14="http://schemas.microsoft.com/office/powerpoint/2010/main" val="3618533276"/>
      </p:ext>
    </p:extLst>
  </p:cSld>
  <p:clrMapOvr>
    <a:masterClrMapping/>
  </p:clrMapOvr>
  <mc:AlternateContent xmlns:mc="http://schemas.openxmlformats.org/markup-compatibility/2006">
    <mc:Choice xmlns="" xmlns:p14="http://schemas.microsoft.com/office/powerpoint/2010/main" Requires="p14">
      <p:transition spd="slow" p14:dur="2000">
        <p14:prism/>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endParaRPr lang="x-none"/>
          </a:p>
        </p:txBody>
      </p:sp>
      <p:sp>
        <p:nvSpPr>
          <p:cNvPr id="8" name="Footer Placeholder 7"/>
          <p:cNvSpPr>
            <a:spLocks noGrp="1"/>
          </p:cNvSpPr>
          <p:nvPr>
            <p:ph type="ftr" sz="quarter" idx="11"/>
          </p:nvPr>
        </p:nvSpPr>
        <p:spPr/>
        <p:txBody>
          <a:bodyPr/>
          <a:lstStyle/>
          <a:p>
            <a:endParaRPr lang="x-none"/>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a:t>
            </a:fld>
            <a:endParaRPr lang="en-US"/>
          </a:p>
        </p:txBody>
      </p:sp>
    </p:spTree>
    <p:extLst>
      <p:ext uri="{BB962C8B-B14F-4D97-AF65-F5344CB8AC3E}">
        <p14:creationId xmlns="" xmlns:p14="http://schemas.microsoft.com/office/powerpoint/2010/main" val="705741659"/>
      </p:ext>
    </p:extLst>
  </p:cSld>
  <p:clrMapOvr>
    <a:masterClrMapping/>
  </p:clrMapOvr>
  <mc:AlternateContent xmlns:mc="http://schemas.openxmlformats.org/markup-compatibility/2006">
    <mc:Choice xmlns="" xmlns:p14="http://schemas.microsoft.com/office/powerpoint/2010/main" Requires="p14">
      <p:transition spd="slow" p14:dur="2000">
        <p14:prism/>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endParaRPr lang="x-none"/>
          </a:p>
        </p:txBody>
      </p:sp>
      <p:sp>
        <p:nvSpPr>
          <p:cNvPr id="4" name="Footer Placeholder 3"/>
          <p:cNvSpPr>
            <a:spLocks noGrp="1"/>
          </p:cNvSpPr>
          <p:nvPr>
            <p:ph type="ftr" sz="quarter" idx="11"/>
          </p:nvPr>
        </p:nvSpPr>
        <p:spPr/>
        <p:txBody>
          <a:bodyPr/>
          <a:lstStyle/>
          <a:p>
            <a:endParaRPr lang="x-none"/>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a:t>
            </a:fld>
            <a:endParaRPr lang="en-US"/>
          </a:p>
        </p:txBody>
      </p:sp>
    </p:spTree>
    <p:extLst>
      <p:ext uri="{BB962C8B-B14F-4D97-AF65-F5344CB8AC3E}">
        <p14:creationId xmlns="" xmlns:p14="http://schemas.microsoft.com/office/powerpoint/2010/main" val="2507068153"/>
      </p:ext>
    </p:extLst>
  </p:cSld>
  <p:clrMapOvr>
    <a:masterClrMapping/>
  </p:clrMapOvr>
  <mc:AlternateContent xmlns:mc="http://schemas.openxmlformats.org/markup-compatibility/2006">
    <mc:Choice xmlns="" xmlns:p14="http://schemas.microsoft.com/office/powerpoint/2010/main" Requires="p14">
      <p:transition spd="slow" p14:dur="2000">
        <p14:prism/>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x-none"/>
          </a:p>
        </p:txBody>
      </p:sp>
      <p:sp>
        <p:nvSpPr>
          <p:cNvPr id="3" name="Footer Placeholder 2"/>
          <p:cNvSpPr>
            <a:spLocks noGrp="1"/>
          </p:cNvSpPr>
          <p:nvPr>
            <p:ph type="ftr" sz="quarter" idx="11"/>
          </p:nvPr>
        </p:nvSpPr>
        <p:spPr/>
        <p:txBody>
          <a:bodyPr/>
          <a:lstStyle/>
          <a:p>
            <a:endParaRPr lang="x-none"/>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a:t>
            </a:fld>
            <a:endParaRPr lang="en-US"/>
          </a:p>
        </p:txBody>
      </p:sp>
    </p:spTree>
    <p:extLst>
      <p:ext uri="{BB962C8B-B14F-4D97-AF65-F5344CB8AC3E}">
        <p14:creationId xmlns="" xmlns:p14="http://schemas.microsoft.com/office/powerpoint/2010/main" val="3090877182"/>
      </p:ext>
    </p:extLst>
  </p:cSld>
  <p:clrMapOvr>
    <a:masterClrMapping/>
  </p:clrMapOvr>
  <mc:AlternateContent xmlns:mc="http://schemas.openxmlformats.org/markup-compatibility/2006">
    <mc:Choice xmlns="" xmlns:p14="http://schemas.microsoft.com/office/powerpoint/2010/main" Requires="p14">
      <p:transition spd="slow" p14:dur="2000">
        <p14:prism/>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a:t>
            </a:fld>
            <a:endParaRPr lang="en-US"/>
          </a:p>
        </p:txBody>
      </p:sp>
    </p:spTree>
    <p:extLst>
      <p:ext uri="{BB962C8B-B14F-4D97-AF65-F5344CB8AC3E}">
        <p14:creationId xmlns="" xmlns:p14="http://schemas.microsoft.com/office/powerpoint/2010/main" val="3329550319"/>
      </p:ext>
    </p:extLst>
  </p:cSld>
  <p:clrMapOvr>
    <a:masterClrMapping/>
  </p:clrMapOvr>
  <mc:AlternateContent xmlns:mc="http://schemas.openxmlformats.org/markup-compatibility/2006">
    <mc:Choice xmlns="" xmlns:p14="http://schemas.microsoft.com/office/powerpoint/2010/main" Requires="p14">
      <p:transition spd="slow" p14:dur="2000">
        <p14:prism/>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a:t>
            </a:fld>
            <a:endParaRPr lang="en-US"/>
          </a:p>
        </p:txBody>
      </p:sp>
    </p:spTree>
    <p:extLst>
      <p:ext uri="{BB962C8B-B14F-4D97-AF65-F5344CB8AC3E}">
        <p14:creationId xmlns="" xmlns:p14="http://schemas.microsoft.com/office/powerpoint/2010/main" val="2121045275"/>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endParaRPr lang="x-none"/>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x-none"/>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a:t>
            </a:fld>
            <a:endParaRPr lang="en-US"/>
          </a:p>
        </p:txBody>
      </p:sp>
    </p:spTree>
    <p:extLst>
      <p:ext uri="{BB962C8B-B14F-4D97-AF65-F5344CB8AC3E}">
        <p14:creationId xmlns="" xmlns:p14="http://schemas.microsoft.com/office/powerpoint/2010/main" val="3550363"/>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Lst>
  <mc:AlternateContent xmlns:mc="http://schemas.openxmlformats.org/markup-compatibility/2006">
    <mc:Choice xmlns="" xmlns:p14="http://schemas.microsoft.com/office/powerpoint/2010/main" Requires="p14">
      <p:transition spd="slow" p14:dur="2000">
        <p14:prism/>
      </p:transition>
    </mc:Choice>
    <mc:Fallback>
      <p:transition spd="slow">
        <p:fade/>
      </p:transition>
    </mc:Fallback>
  </mc:AlternateConten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hyperlink" Target="https://www.wbcsd.org/" TargetMode="External"/><Relationship Id="rId5" Type="http://schemas.openxmlformats.org/officeDocument/2006/relationships/hyperlink" Target="https://www.csreurope.org/" TargetMode="Externa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Shape 138"/>
        <p:cNvGrpSpPr/>
        <p:nvPr/>
      </p:nvGrpSpPr>
      <p:grpSpPr>
        <a:xfrm>
          <a:off x="0" y="0"/>
          <a:ext cx="0" cy="0"/>
          <a:chOff x="0" y="0"/>
          <a:chExt cx="0" cy="0"/>
        </a:xfrm>
      </p:grpSpPr>
      <p:pic>
        <p:nvPicPr>
          <p:cNvPr id="139" name="Google Shape;139;p19" descr="f9"/>
          <p:cNvPicPr preferRelativeResize="0"/>
          <p:nvPr/>
        </p:nvPicPr>
        <p:blipFill rotWithShape="1">
          <a:blip r:embed="rId3">
            <a:alphaModFix/>
          </a:blip>
          <a:srcRect/>
          <a:stretch/>
        </p:blipFill>
        <p:spPr>
          <a:xfrm>
            <a:off x="7479926" y="111628"/>
            <a:ext cx="4630476" cy="4006416"/>
          </a:xfrm>
          <a:prstGeom prst="rect">
            <a:avLst/>
          </a:prstGeom>
          <a:noFill/>
          <a:ln>
            <a:noFill/>
          </a:ln>
          <a:effectLst>
            <a:outerShdw blurRad="292100" dist="139700" dir="2700000" algn="tl" rotWithShape="0">
              <a:srgbClr val="333333">
                <a:alpha val="64705"/>
              </a:srgbClr>
            </a:outerShdw>
          </a:effectLst>
        </p:spPr>
      </p:pic>
      <p:sp>
        <p:nvSpPr>
          <p:cNvPr id="140" name="Google Shape;140;p19"/>
          <p:cNvSpPr txBox="1">
            <a:spLocks noGrp="1"/>
          </p:cNvSpPr>
          <p:nvPr>
            <p:ph type="ctrTitle"/>
          </p:nvPr>
        </p:nvSpPr>
        <p:spPr>
          <a:xfrm>
            <a:off x="538799" y="406322"/>
            <a:ext cx="6941127" cy="1116568"/>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002060"/>
              </a:buClr>
              <a:buSzPts val="4800"/>
              <a:buFont typeface="Cambria"/>
              <a:buNone/>
            </a:pPr>
            <a:r>
              <a:rPr lang="en-US" sz="3600" b="1" cap="none" dirty="0">
                <a:solidFill>
                  <a:srgbClr val="002060"/>
                </a:solidFill>
                <a:latin typeface="Cambria"/>
                <a:ea typeface="Cambria"/>
                <a:cs typeface="Cambria"/>
                <a:sym typeface="Cambria"/>
              </a:rPr>
              <a:t>НАЦІОНАЛЬНИЙ</a:t>
            </a:r>
            <a:r>
              <a:rPr lang="en-US" sz="4000" b="1" cap="none" dirty="0">
                <a:solidFill>
                  <a:srgbClr val="002060"/>
                </a:solidFill>
                <a:latin typeface="Cambria"/>
                <a:ea typeface="Cambria"/>
                <a:cs typeface="Cambria"/>
                <a:sym typeface="Cambria"/>
              </a:rPr>
              <a:t> АВІАЦІЙНИЙ УНІВЕРСИТЕТ</a:t>
            </a:r>
            <a:endParaRPr cap="none" dirty="0">
              <a:solidFill>
                <a:srgbClr val="002060"/>
              </a:solidFill>
              <a:latin typeface="Arial"/>
              <a:ea typeface="Arial"/>
              <a:cs typeface="Arial"/>
              <a:sym typeface="Arial"/>
            </a:endParaRPr>
          </a:p>
        </p:txBody>
      </p:sp>
      <p:sp>
        <p:nvSpPr>
          <p:cNvPr id="142" name="Google Shape;142;p19"/>
          <p:cNvSpPr/>
          <p:nvPr/>
        </p:nvSpPr>
        <p:spPr>
          <a:xfrm>
            <a:off x="6129360" y="4673601"/>
            <a:ext cx="4183183" cy="161108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uk-UA" sz="2000" b="1" dirty="0">
                <a:latin typeface="Times New Roman" pitchFamily="18" charset="0"/>
                <a:cs typeface="Times New Roman" pitchFamily="18" charset="0"/>
              </a:rPr>
              <a:t>Чернишова  Тая Валеріївна</a:t>
            </a:r>
            <a:endParaRPr lang="uk-UA" sz="2000" dirty="0">
              <a:latin typeface="Times New Roman" pitchFamily="18" charset="0"/>
              <a:cs typeface="Times New Roman" pitchFamily="18" charset="0"/>
            </a:endParaRPr>
          </a:p>
          <a:p>
            <a:pPr marL="0" marR="0" lvl="0" indent="0" algn="ctr" rtl="0">
              <a:spcBef>
                <a:spcPts val="0"/>
              </a:spcBef>
              <a:spcAft>
                <a:spcPts val="0"/>
              </a:spcAft>
              <a:buNone/>
            </a:pPr>
            <a:r>
              <a:rPr lang="uk-UA" sz="2000" dirty="0">
                <a:latin typeface="Times New Roman" pitchFamily="18" charset="0"/>
                <a:cs typeface="Times New Roman" pitchFamily="18" charset="0"/>
              </a:rPr>
              <a:t>Здобувач третього (</a:t>
            </a:r>
            <a:r>
              <a:rPr lang="uk-UA" sz="2000" dirty="0" err="1">
                <a:latin typeface="Times New Roman" pitchFamily="18" charset="0"/>
                <a:cs typeface="Times New Roman" pitchFamily="18" charset="0"/>
              </a:rPr>
              <a:t>освітньо</a:t>
            </a:r>
            <a:r>
              <a:rPr lang="uk-UA" sz="2000" dirty="0">
                <a:latin typeface="Times New Roman" pitchFamily="18" charset="0"/>
                <a:cs typeface="Times New Roman" pitchFamily="18" charset="0"/>
              </a:rPr>
              <a:t>-наукового) рівня вищої освіти</a:t>
            </a:r>
          </a:p>
          <a:p>
            <a:pPr marL="0" marR="0" lvl="0" indent="0" algn="ctr" rtl="0">
              <a:spcBef>
                <a:spcPts val="0"/>
              </a:spcBef>
              <a:spcAft>
                <a:spcPts val="0"/>
              </a:spcAft>
              <a:buNone/>
            </a:pPr>
            <a:r>
              <a:rPr lang="uk-UA" sz="2000" dirty="0">
                <a:latin typeface="Times New Roman" pitchFamily="18" charset="0"/>
                <a:ea typeface="Arial"/>
                <a:cs typeface="Times New Roman" pitchFamily="18" charset="0"/>
                <a:sym typeface="Arial"/>
              </a:rPr>
              <a:t>Кафедри маркетингу</a:t>
            </a:r>
          </a:p>
        </p:txBody>
      </p:sp>
      <p:sp>
        <p:nvSpPr>
          <p:cNvPr id="144" name="Google Shape;144;p19"/>
          <p:cNvSpPr/>
          <p:nvPr/>
        </p:nvSpPr>
        <p:spPr>
          <a:xfrm>
            <a:off x="3283527" y="2579363"/>
            <a:ext cx="7966364" cy="1477328"/>
          </a:xfrm>
          <a:prstGeom prst="rect">
            <a:avLst/>
          </a:prstGeom>
          <a:noFill/>
          <a:ln>
            <a:noFill/>
          </a:ln>
        </p:spPr>
        <p:txBody>
          <a:bodyPr spcFirstLastPara="1" wrap="square" lIns="91425" tIns="45700" rIns="91425" bIns="45700" anchor="t" anchorCtr="0">
            <a:noAutofit/>
          </a:bodyPr>
          <a:lstStyle/>
          <a:p>
            <a:pPr lvl="0" algn="ctr" rtl="0"/>
            <a:r>
              <a:rPr lang="en-US" sz="1800" b="1" dirty="0">
                <a:solidFill>
                  <a:schemeClr val="lt1"/>
                </a:solidFill>
                <a:latin typeface="Century Gothic"/>
                <a:ea typeface="Century Gothic"/>
                <a:cs typeface="Century Gothic"/>
                <a:sym typeface="Century Gothic"/>
              </a:rPr>
              <a:t>.</a:t>
            </a:r>
            <a:br>
              <a:rPr lang="en-US" sz="1800" b="1" dirty="0">
                <a:solidFill>
                  <a:schemeClr val="lt1"/>
                </a:solidFill>
                <a:latin typeface="Century Gothic"/>
                <a:ea typeface="Century Gothic"/>
                <a:cs typeface="Century Gothic"/>
                <a:sym typeface="Century Gothic"/>
              </a:rPr>
            </a:br>
            <a:endParaRPr sz="1800" dirty="0">
              <a:solidFill>
                <a:schemeClr val="lt1"/>
              </a:solidFill>
              <a:latin typeface="Century Gothic"/>
              <a:ea typeface="Century Gothic"/>
              <a:cs typeface="Century Gothic"/>
              <a:sym typeface="Century Gothic"/>
            </a:endParaRPr>
          </a:p>
        </p:txBody>
      </p:sp>
      <p:sp>
        <p:nvSpPr>
          <p:cNvPr id="53249" name="Rectangle 1"/>
          <p:cNvSpPr>
            <a:spLocks noChangeArrowheads="1"/>
          </p:cNvSpPr>
          <p:nvPr/>
        </p:nvSpPr>
        <p:spPr bwMode="auto">
          <a:xfrm>
            <a:off x="648085" y="2722035"/>
            <a:ext cx="6511637"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uk-UA" sz="3600" dirty="0" smtClean="0">
                <a:solidFill>
                  <a:srgbClr val="202124"/>
                </a:solidFill>
                <a:latin typeface="Arial"/>
              </a:rPr>
              <a:t>Актуальні питання розвитку сталого маркетингу для малих підприємств</a:t>
            </a:r>
          </a:p>
        </p:txBody>
      </p:sp>
      <p:sp>
        <p:nvSpPr>
          <p:cNvPr id="7" name="Google Shape;142;p19"/>
          <p:cNvSpPr/>
          <p:nvPr/>
        </p:nvSpPr>
        <p:spPr>
          <a:xfrm>
            <a:off x="1027589" y="4767945"/>
            <a:ext cx="4183183" cy="161108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uk-UA" sz="2000" b="1" dirty="0" smtClean="0">
                <a:latin typeface="Times New Roman" pitchFamily="18" charset="0"/>
                <a:cs typeface="Times New Roman" pitchFamily="18" charset="0"/>
              </a:rPr>
              <a:t>Колесник Максим Віталійович</a:t>
            </a:r>
            <a:endParaRPr lang="uk-UA" sz="2000" dirty="0">
              <a:latin typeface="Times New Roman" pitchFamily="18" charset="0"/>
              <a:cs typeface="Times New Roman" pitchFamily="18" charset="0"/>
            </a:endParaRPr>
          </a:p>
          <a:p>
            <a:pPr marL="0" marR="0" lvl="0" indent="0" algn="ctr" rtl="0">
              <a:spcBef>
                <a:spcPts val="0"/>
              </a:spcBef>
              <a:spcAft>
                <a:spcPts val="0"/>
              </a:spcAft>
              <a:buNone/>
            </a:pPr>
            <a:r>
              <a:rPr lang="uk-UA" sz="2000" dirty="0" smtClean="0">
                <a:latin typeface="Times New Roman" pitchFamily="18" charset="0"/>
                <a:ea typeface="Arial"/>
                <a:cs typeface="Times New Roman" pitchFamily="18" charset="0"/>
                <a:sym typeface="Arial"/>
              </a:rPr>
              <a:t>Доцент кафедри МЗЕДП</a:t>
            </a:r>
          </a:p>
          <a:p>
            <a:pPr marL="0" marR="0" lvl="0" indent="0" algn="ctr" rtl="0">
              <a:spcBef>
                <a:spcPts val="0"/>
              </a:spcBef>
              <a:spcAft>
                <a:spcPts val="0"/>
              </a:spcAft>
              <a:buNone/>
            </a:pPr>
            <a:r>
              <a:rPr lang="uk-UA" sz="2000" dirty="0" smtClean="0">
                <a:latin typeface="Times New Roman" pitchFamily="18" charset="0"/>
                <a:ea typeface="Arial"/>
                <a:cs typeface="Times New Roman" pitchFamily="18" charset="0"/>
                <a:sym typeface="Arial"/>
              </a:rPr>
              <a:t>Кафедри </a:t>
            </a:r>
            <a:r>
              <a:rPr lang="uk-UA" sz="2000" dirty="0">
                <a:latin typeface="Times New Roman" pitchFamily="18" charset="0"/>
                <a:ea typeface="Arial"/>
                <a:cs typeface="Times New Roman" pitchFamily="18" charset="0"/>
                <a:sym typeface="Arial"/>
              </a:rPr>
              <a:t>маркетингу</a:t>
            </a:r>
          </a:p>
        </p:txBody>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0"/>
          <p:cNvSpPr/>
          <p:nvPr/>
        </p:nvSpPr>
        <p:spPr>
          <a:xfrm>
            <a:off x="1437889" y="1070826"/>
            <a:ext cx="10058400" cy="4832092"/>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Century Gothic"/>
              <a:buNone/>
            </a:pPr>
            <a:endParaRPr sz="2800" b="1" i="1" u="none" strike="noStrike" cap="none" dirty="0">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chemeClr val="lt1"/>
              </a:buClr>
              <a:buSzPts val="2800"/>
              <a:buFont typeface="Century Gothic"/>
              <a:buNone/>
            </a:pPr>
            <a:endParaRPr sz="2800" b="1" i="1" dirty="0">
              <a:solidFill>
                <a:schemeClr val="dk1"/>
              </a:solidFill>
              <a:latin typeface="Times New Roman"/>
              <a:ea typeface="Times New Roman"/>
              <a:cs typeface="Times New Roman"/>
              <a:sym typeface="Times New Roman"/>
            </a:endParaRPr>
          </a:p>
          <a:p>
            <a:pPr marL="514350" lvl="0" indent="-514350" algn="l" rtl="0">
              <a:buClr>
                <a:schemeClr val="dk1"/>
              </a:buClr>
              <a:buSzPts val="2800"/>
              <a:buFont typeface="Century Gothic"/>
              <a:buAutoNum type="arabicPeriod"/>
            </a:pPr>
            <a:endParaRPr lang="en-US" sz="2800" dirty="0">
              <a:solidFill>
                <a:schemeClr val="dk1"/>
              </a:solidFill>
              <a:latin typeface="Times New Roman"/>
              <a:ea typeface="Times New Roman"/>
              <a:cs typeface="Times New Roman"/>
              <a:sym typeface="Times New Roman"/>
            </a:endParaRPr>
          </a:p>
          <a:p>
            <a:pPr marL="514350" marR="0" lvl="0" indent="-514350" algn="l" rtl="0">
              <a:lnSpc>
                <a:spcPct val="100000"/>
              </a:lnSpc>
              <a:spcBef>
                <a:spcPts val="0"/>
              </a:spcBef>
              <a:spcAft>
                <a:spcPts val="0"/>
              </a:spcAft>
              <a:buNone/>
            </a:pPr>
            <a:r>
              <a:rPr lang="en-US" sz="2800" b="0" i="0" u="none" strike="noStrike" cap="none" dirty="0">
                <a:solidFill>
                  <a:schemeClr val="dk1"/>
                </a:solidFill>
                <a:latin typeface="Times New Roman"/>
                <a:ea typeface="Times New Roman"/>
                <a:cs typeface="Times New Roman"/>
                <a:sym typeface="Times New Roman"/>
              </a:rPr>
              <a:t>.</a:t>
            </a:r>
            <a:endParaRPr sz="2800" b="0" i="0" u="none" strike="noStrike" cap="none" dirty="0">
              <a:solidFill>
                <a:schemeClr val="dk1"/>
              </a:solidFill>
              <a:latin typeface="Times New Roman"/>
              <a:ea typeface="Times New Roman"/>
              <a:cs typeface="Times New Roman"/>
              <a:sym typeface="Times New Roman"/>
            </a:endParaRPr>
          </a:p>
        </p:txBody>
      </p:sp>
      <p:graphicFrame>
        <p:nvGraphicFramePr>
          <p:cNvPr id="4" name="Таблица 3"/>
          <p:cNvGraphicFramePr>
            <a:graphicFrameLocks noGrp="1"/>
          </p:cNvGraphicFramePr>
          <p:nvPr/>
        </p:nvGraphicFramePr>
        <p:xfrm>
          <a:off x="740228" y="327777"/>
          <a:ext cx="10638972" cy="6530223"/>
        </p:xfrm>
        <a:graphic>
          <a:graphicData uri="http://schemas.openxmlformats.org/drawingml/2006/table">
            <a:tbl>
              <a:tblPr firstRow="1" bandRow="1">
                <a:tableStyleId>{5C22544A-7EE6-4342-B048-85BDC9FD1C3A}</a:tableStyleId>
              </a:tblPr>
              <a:tblGrid>
                <a:gridCol w="2627086"/>
                <a:gridCol w="8011886"/>
              </a:tblGrid>
              <a:tr h="4049251">
                <a:tc>
                  <a:txBody>
                    <a:bodyPr/>
                    <a:lstStyle/>
                    <a:p>
                      <a:endParaRPr lang="ru-RU" dirty="0"/>
                    </a:p>
                  </a:txBody>
                  <a:tcPr/>
                </a:tc>
                <a:tc>
                  <a:txBody>
                    <a:bodyPr/>
                    <a:lstStyle/>
                    <a:p>
                      <a:endParaRPr lang="ru-RU" dirty="0"/>
                    </a:p>
                  </a:txBody>
                  <a:tcPr/>
                </a:tc>
              </a:tr>
              <a:tr h="2480972">
                <a:tc>
                  <a:txBody>
                    <a:bodyPr/>
                    <a:lstStyle/>
                    <a:p>
                      <a:r>
                        <a:rPr lang="en-AU" dirty="0" smtClean="0"/>
                        <a:t>URL:</a:t>
                      </a:r>
                      <a:r>
                        <a:rPr lang="en-AU" baseline="0" dirty="0" smtClean="0"/>
                        <a:t> </a:t>
                      </a:r>
                      <a:r>
                        <a:rPr lang="en-AU" dirty="0" smtClean="0"/>
                        <a:t>https://metinvestholding.com/ar2021/pdf/download_center/II.%20Sustainability%20report_UA.pdf</a:t>
                      </a:r>
                      <a:endParaRPr lang="ru-RU" dirty="0"/>
                    </a:p>
                  </a:txBody>
                  <a:tcPr/>
                </a:tc>
                <a:tc>
                  <a:txBody>
                    <a:bodyPr/>
                    <a:lstStyle/>
                    <a:p>
                      <a:endParaRPr lang="ru-RU" dirty="0"/>
                    </a:p>
                  </a:txBody>
                  <a:tcPr/>
                </a:tc>
              </a:tr>
            </a:tbl>
          </a:graphicData>
        </a:graphic>
      </p:graphicFrame>
      <p:pic>
        <p:nvPicPr>
          <p:cNvPr id="3075" name="Picture 3"/>
          <p:cNvPicPr>
            <a:picLocks noChangeAspect="1" noChangeArrowheads="1"/>
          </p:cNvPicPr>
          <p:nvPr/>
        </p:nvPicPr>
        <p:blipFill>
          <a:blip r:embed="rId3"/>
          <a:srcRect/>
          <a:stretch>
            <a:fillRect/>
          </a:stretch>
        </p:blipFill>
        <p:spPr bwMode="auto">
          <a:xfrm>
            <a:off x="4117975" y="4713670"/>
            <a:ext cx="5911397" cy="2144330"/>
          </a:xfrm>
          <a:prstGeom prst="rect">
            <a:avLst/>
          </a:prstGeom>
          <a:noFill/>
          <a:ln w="9525">
            <a:noFill/>
            <a:miter lim="800000"/>
            <a:headEnd/>
            <a:tailEnd/>
          </a:ln>
        </p:spPr>
      </p:pic>
      <p:pic>
        <p:nvPicPr>
          <p:cNvPr id="6" name="Picture 2"/>
          <p:cNvPicPr>
            <a:picLocks noChangeAspect="1" noChangeArrowheads="1"/>
          </p:cNvPicPr>
          <p:nvPr/>
        </p:nvPicPr>
        <p:blipFill>
          <a:blip r:embed="rId4"/>
          <a:srcRect/>
          <a:stretch>
            <a:fillRect/>
          </a:stretch>
        </p:blipFill>
        <p:spPr bwMode="auto">
          <a:xfrm>
            <a:off x="986972" y="1"/>
            <a:ext cx="10406743" cy="4673600"/>
          </a:xfrm>
          <a:prstGeom prst="rect">
            <a:avLst/>
          </a:prstGeom>
          <a:noFill/>
          <a:ln w="9525">
            <a:no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spd="slow" p14:dur="2000">
        <p14:prism/>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0"/>
          <p:cNvSpPr/>
          <p:nvPr/>
        </p:nvSpPr>
        <p:spPr>
          <a:xfrm>
            <a:off x="1437889" y="1070826"/>
            <a:ext cx="10058400" cy="4832092"/>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Century Gothic"/>
              <a:buNone/>
            </a:pPr>
            <a:endParaRPr sz="2800" b="1" i="1" u="none" strike="noStrike" cap="none" dirty="0">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chemeClr val="lt1"/>
              </a:buClr>
              <a:buSzPts val="2800"/>
              <a:buFont typeface="Century Gothic"/>
              <a:buNone/>
            </a:pPr>
            <a:endParaRPr sz="2800" b="1" i="1" dirty="0">
              <a:solidFill>
                <a:schemeClr val="dk1"/>
              </a:solidFill>
              <a:latin typeface="Times New Roman"/>
              <a:ea typeface="Times New Roman"/>
              <a:cs typeface="Times New Roman"/>
              <a:sym typeface="Times New Roman"/>
            </a:endParaRPr>
          </a:p>
          <a:p>
            <a:pPr marL="514350" lvl="0" indent="-514350" algn="l" rtl="0">
              <a:buClr>
                <a:schemeClr val="dk1"/>
              </a:buClr>
              <a:buSzPts val="2800"/>
              <a:buFont typeface="Century Gothic"/>
              <a:buAutoNum type="arabicPeriod"/>
            </a:pPr>
            <a:endParaRPr lang="en-US" sz="2800" dirty="0">
              <a:solidFill>
                <a:schemeClr val="dk1"/>
              </a:solidFill>
              <a:latin typeface="Times New Roman"/>
              <a:ea typeface="Times New Roman"/>
              <a:cs typeface="Times New Roman"/>
              <a:sym typeface="Times New Roman"/>
            </a:endParaRPr>
          </a:p>
          <a:p>
            <a:pPr marL="514350" marR="0" lvl="0" indent="-514350" algn="l" rtl="0">
              <a:lnSpc>
                <a:spcPct val="100000"/>
              </a:lnSpc>
              <a:spcBef>
                <a:spcPts val="0"/>
              </a:spcBef>
              <a:spcAft>
                <a:spcPts val="0"/>
              </a:spcAft>
              <a:buNone/>
            </a:pPr>
            <a:r>
              <a:rPr lang="en-US" sz="2800" b="0" i="0" u="none" strike="noStrike" cap="none" dirty="0">
                <a:solidFill>
                  <a:schemeClr val="dk1"/>
                </a:solidFill>
                <a:latin typeface="Times New Roman"/>
                <a:ea typeface="Times New Roman"/>
                <a:cs typeface="Times New Roman"/>
                <a:sym typeface="Times New Roman"/>
              </a:rPr>
              <a:t>.</a:t>
            </a:r>
            <a:endParaRPr sz="2800" b="0" i="0" u="none" strike="noStrike" cap="none" dirty="0">
              <a:solidFill>
                <a:schemeClr val="dk1"/>
              </a:solidFill>
              <a:latin typeface="Times New Roman"/>
              <a:ea typeface="Times New Roman"/>
              <a:cs typeface="Times New Roman"/>
              <a:sym typeface="Times New Roman"/>
            </a:endParaRPr>
          </a:p>
        </p:txBody>
      </p:sp>
      <p:graphicFrame>
        <p:nvGraphicFramePr>
          <p:cNvPr id="7" name="Таблица 6"/>
          <p:cNvGraphicFramePr>
            <a:graphicFrameLocks noGrp="1"/>
          </p:cNvGraphicFramePr>
          <p:nvPr/>
        </p:nvGraphicFramePr>
        <p:xfrm>
          <a:off x="609600" y="-2"/>
          <a:ext cx="10624457" cy="6669094"/>
        </p:xfrm>
        <a:graphic>
          <a:graphicData uri="http://schemas.openxmlformats.org/drawingml/2006/table">
            <a:tbl>
              <a:tblPr firstRow="1" bandRow="1">
                <a:tableStyleId>{5C22544A-7EE6-4342-B048-85BDC9FD1C3A}</a:tableStyleId>
              </a:tblPr>
              <a:tblGrid>
                <a:gridCol w="10624457"/>
              </a:tblGrid>
              <a:tr h="3834454">
                <a:tc>
                  <a: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ru-RU" dirty="0"/>
                    </a:p>
                  </a:txBody>
                  <a:tcPr/>
                </a:tc>
              </a:tr>
              <a:tr h="2377662">
                <a:tc>
                  <a:txBody>
                    <a:bodyPr/>
                    <a:lstStyle/>
                    <a:p>
                      <a:pPr algn="ctr"/>
                      <a:r>
                        <a:rPr lang="uk-UA" b="1" noProof="0" dirty="0" smtClean="0"/>
                        <a:t>Глобальні стандарти впливу на сталий розвиток</a:t>
                      </a:r>
                      <a:endParaRPr lang="en-US" b="1" noProof="0" dirty="0" smtClean="0"/>
                    </a:p>
                    <a:p>
                      <a:pPr algn="just"/>
                      <a:endParaRPr lang="uk-UA" noProof="0" dirty="0" smtClean="0"/>
                    </a:p>
                    <a:p>
                      <a:pPr algn="just"/>
                      <a:r>
                        <a:rPr lang="uk-UA" noProof="0" dirty="0" smtClean="0"/>
                        <a:t>Стандарти GRI дають змогу будь-якій організації - великій чи малій, приватній чи державній - розуміти та звітувати </a:t>
                      </a:r>
                      <a:r>
                        <a:rPr lang="uk-UA" b="1" noProof="0" dirty="0" smtClean="0"/>
                        <a:t>про свій вплив на економіку, довкілля та людей </a:t>
                      </a:r>
                      <a:r>
                        <a:rPr lang="uk-UA" noProof="0" dirty="0" smtClean="0"/>
                        <a:t>у </a:t>
                      </a:r>
                      <a:r>
                        <a:rPr lang="uk-UA" noProof="0" dirty="0" err="1" smtClean="0"/>
                        <a:t>співставний</a:t>
                      </a:r>
                      <a:r>
                        <a:rPr lang="uk-UA" noProof="0" dirty="0" smtClean="0"/>
                        <a:t> і достовірний спосіб, підвищуючи таким чином прозорість </a:t>
                      </a:r>
                      <a:r>
                        <a:rPr lang="uk-UA" b="1" noProof="0" dirty="0" smtClean="0"/>
                        <a:t>свого внеску у сталий розвиток</a:t>
                      </a:r>
                      <a:r>
                        <a:rPr lang="uk-UA" noProof="0" dirty="0" smtClean="0"/>
                        <a:t>. Окрім компаній, Стандарти мають велике значення для багатьох зацікавлених сторін, включаючи інвесторів, політиків, ринки капіталу та громадянське суспільство. </a:t>
                      </a:r>
                      <a:endParaRPr lang="en-US" noProof="0" dirty="0" smtClean="0"/>
                    </a:p>
                    <a:p>
                      <a:pPr algn="just"/>
                      <a:endParaRPr lang="en-US" noProof="0" dirty="0" smtClean="0"/>
                    </a:p>
                    <a:p>
                      <a:pPr algn="just"/>
                      <a:r>
                        <a:rPr lang="en-US" noProof="0" dirty="0" err="1" smtClean="0"/>
                        <a:t>URl</a:t>
                      </a:r>
                      <a:r>
                        <a:rPr lang="ru-RU" noProof="0" dirty="0" smtClean="0"/>
                        <a:t>:</a:t>
                      </a:r>
                      <a:r>
                        <a:rPr lang="ru-RU" baseline="0" noProof="0" dirty="0" smtClean="0"/>
                        <a:t> </a:t>
                      </a:r>
                      <a:r>
                        <a:rPr lang="en-AU" baseline="0" noProof="0" dirty="0" smtClean="0"/>
                        <a:t>https://www.globalreporting.org/standards/</a:t>
                      </a:r>
                      <a:endParaRPr lang="uk-UA" noProof="0" dirty="0" smtClean="0"/>
                    </a:p>
                    <a:p>
                      <a:endParaRPr lang="ru-RU" dirty="0" smtClean="0"/>
                    </a:p>
                  </a:txBody>
                  <a:tcPr/>
                </a:tc>
              </a:tr>
            </a:tbl>
          </a:graphicData>
        </a:graphic>
      </p:graphicFrame>
      <p:pic>
        <p:nvPicPr>
          <p:cNvPr id="4100" name="Picture 4"/>
          <p:cNvPicPr>
            <a:picLocks noChangeAspect="1" noChangeArrowheads="1"/>
          </p:cNvPicPr>
          <p:nvPr/>
        </p:nvPicPr>
        <p:blipFill>
          <a:blip r:embed="rId3"/>
          <a:srcRect/>
          <a:stretch>
            <a:fillRect/>
          </a:stretch>
        </p:blipFill>
        <p:spPr bwMode="auto">
          <a:xfrm>
            <a:off x="2940957" y="250144"/>
            <a:ext cx="6019800" cy="2478541"/>
          </a:xfrm>
          <a:prstGeom prst="rect">
            <a:avLst/>
          </a:prstGeom>
          <a:noFill/>
          <a:ln w="9525">
            <a:no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spd="slow" p14:dur="2000">
        <p14:prism/>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7" name="Прямоугольник 6"/>
          <p:cNvSpPr/>
          <p:nvPr/>
        </p:nvSpPr>
        <p:spPr>
          <a:xfrm>
            <a:off x="935603" y="5087647"/>
            <a:ext cx="3868625" cy="369332"/>
          </a:xfrm>
          <a:prstGeom prst="rect">
            <a:avLst/>
          </a:prstGeom>
        </p:spPr>
        <p:txBody>
          <a:bodyPr wrap="square">
            <a:spAutoFit/>
          </a:bodyPr>
          <a:lstStyle/>
          <a:p>
            <a:r>
              <a:rPr lang="en-US" b="1" dirty="0" smtClean="0"/>
              <a:t>URL: </a:t>
            </a:r>
            <a:r>
              <a:rPr lang="en-AU" b="1" dirty="0" smtClean="0"/>
              <a:t>https://unic.org.ua/</a:t>
            </a:r>
            <a:endParaRPr lang="ru-RU" b="1" dirty="0"/>
          </a:p>
        </p:txBody>
      </p:sp>
      <p:sp>
        <p:nvSpPr>
          <p:cNvPr id="6" name="Прямоугольник 5"/>
          <p:cNvSpPr/>
          <p:nvPr/>
        </p:nvSpPr>
        <p:spPr>
          <a:xfrm>
            <a:off x="4949375" y="3530939"/>
            <a:ext cx="6096000" cy="3139321"/>
          </a:xfrm>
          <a:prstGeom prst="rect">
            <a:avLst/>
          </a:prstGeom>
        </p:spPr>
        <p:txBody>
          <a:bodyPr>
            <a:spAutoFit/>
          </a:bodyPr>
          <a:lstStyle/>
          <a:p>
            <a:r>
              <a:rPr lang="uk-UA" dirty="0" smtClean="0"/>
              <a:t>Про Мережу</a:t>
            </a:r>
          </a:p>
          <a:p>
            <a:endParaRPr lang="uk-UA" dirty="0" smtClean="0"/>
          </a:p>
          <a:p>
            <a:r>
              <a:rPr lang="uk-UA" b="1" dirty="0" smtClean="0"/>
              <a:t>Всеукраїнська Мережа Доброчесності </a:t>
            </a:r>
            <a:r>
              <a:rPr lang="uk-UA" dirty="0" smtClean="0"/>
              <a:t>і </a:t>
            </a:r>
            <a:r>
              <a:rPr lang="uk-UA" dirty="0" err="1" smtClean="0"/>
              <a:t>Комплаєнсу</a:t>
            </a:r>
            <a:r>
              <a:rPr lang="uk-UA" dirty="0" smtClean="0"/>
              <a:t> була створена у 2017 році за підтримки Ради бізнес-омбудсмена, ОЕСР та ЄБРР. Метою створення спільноти UNIC є популяризація </a:t>
            </a:r>
            <a:r>
              <a:rPr lang="uk-UA" b="1" dirty="0" smtClean="0"/>
              <a:t>доброчесного ведення бізнесу задля вдосконалення бізнес-середовища України. </a:t>
            </a:r>
            <a:r>
              <a:rPr lang="uk-UA" dirty="0" smtClean="0"/>
              <a:t>Спільнота практиків в різних сферах </a:t>
            </a:r>
            <a:r>
              <a:rPr lang="uk-UA" dirty="0" err="1" smtClean="0"/>
              <a:t>комплаєнсу</a:t>
            </a:r>
            <a:r>
              <a:rPr lang="uk-UA" dirty="0" smtClean="0"/>
              <a:t> та</a:t>
            </a:r>
            <a:r>
              <a:rPr lang="uk-UA" b="1" dirty="0" smtClean="0"/>
              <a:t> ESG </a:t>
            </a:r>
            <a:r>
              <a:rPr lang="uk-UA" dirty="0" smtClean="0"/>
              <a:t>для обміну глобальними викликами, знаннями, інструментами для вирішення нових проблем з </a:t>
            </a:r>
            <a:r>
              <a:rPr lang="uk-UA" dirty="0" err="1" smtClean="0"/>
              <a:t>недоброчесним</a:t>
            </a:r>
            <a:r>
              <a:rPr lang="uk-UA" dirty="0" smtClean="0"/>
              <a:t> бізнесом</a:t>
            </a:r>
            <a:endParaRPr lang="uk-UA" b="1" dirty="0"/>
          </a:p>
        </p:txBody>
      </p:sp>
      <p:pic>
        <p:nvPicPr>
          <p:cNvPr id="50178" name="Picture 2"/>
          <p:cNvPicPr>
            <a:picLocks noChangeAspect="1" noChangeArrowheads="1"/>
          </p:cNvPicPr>
          <p:nvPr/>
        </p:nvPicPr>
        <p:blipFill>
          <a:blip r:embed="rId3"/>
          <a:srcRect/>
          <a:stretch>
            <a:fillRect/>
          </a:stretch>
        </p:blipFill>
        <p:spPr bwMode="auto">
          <a:xfrm>
            <a:off x="769257" y="3268664"/>
            <a:ext cx="3644635" cy="1927451"/>
          </a:xfrm>
          <a:prstGeom prst="rect">
            <a:avLst/>
          </a:prstGeom>
          <a:noFill/>
          <a:ln w="9525">
            <a:noFill/>
            <a:miter lim="800000"/>
            <a:headEnd/>
            <a:tailEnd/>
          </a:ln>
        </p:spPr>
      </p:pic>
      <p:pic>
        <p:nvPicPr>
          <p:cNvPr id="50179" name="Picture 3"/>
          <p:cNvPicPr>
            <a:picLocks noChangeAspect="1" noChangeArrowheads="1"/>
          </p:cNvPicPr>
          <p:nvPr/>
        </p:nvPicPr>
        <p:blipFill>
          <a:blip r:embed="rId4"/>
          <a:srcRect/>
          <a:stretch>
            <a:fillRect/>
          </a:stretch>
        </p:blipFill>
        <p:spPr bwMode="auto">
          <a:xfrm>
            <a:off x="1719036" y="1181327"/>
            <a:ext cx="1409700" cy="866775"/>
          </a:xfrm>
          <a:prstGeom prst="rect">
            <a:avLst/>
          </a:prstGeom>
          <a:noFill/>
          <a:ln w="9525">
            <a:noFill/>
            <a:miter lim="800000"/>
            <a:headEnd/>
            <a:tailEnd/>
          </a:ln>
        </p:spPr>
      </p:pic>
      <p:sp>
        <p:nvSpPr>
          <p:cNvPr id="9" name="Прямоугольник 8"/>
          <p:cNvSpPr/>
          <p:nvPr/>
        </p:nvSpPr>
        <p:spPr>
          <a:xfrm>
            <a:off x="795107" y="2808906"/>
            <a:ext cx="3227358" cy="369332"/>
          </a:xfrm>
          <a:prstGeom prst="rect">
            <a:avLst/>
          </a:prstGeom>
        </p:spPr>
        <p:txBody>
          <a:bodyPr wrap="none">
            <a:spAutoFit/>
          </a:bodyPr>
          <a:lstStyle/>
          <a:p>
            <a:r>
              <a:rPr lang="en-US" b="1" dirty="0" smtClean="0"/>
              <a:t>URL </a:t>
            </a:r>
            <a:r>
              <a:rPr lang="en-AU" b="1" dirty="0" smtClean="0"/>
              <a:t>https://csr-ukraine.org/</a:t>
            </a:r>
            <a:endParaRPr lang="ru-RU" b="1" dirty="0"/>
          </a:p>
        </p:txBody>
      </p:sp>
      <p:sp>
        <p:nvSpPr>
          <p:cNvPr id="10" name="Прямоугольник 9"/>
          <p:cNvSpPr/>
          <p:nvPr/>
        </p:nvSpPr>
        <p:spPr>
          <a:xfrm>
            <a:off x="4804229" y="934108"/>
            <a:ext cx="6096000" cy="1477328"/>
          </a:xfrm>
          <a:prstGeom prst="rect">
            <a:avLst/>
          </a:prstGeom>
        </p:spPr>
        <p:txBody>
          <a:bodyPr>
            <a:spAutoFit/>
          </a:bodyPr>
          <a:lstStyle/>
          <a:p>
            <a:r>
              <a:rPr lang="uk-UA" dirty="0" smtClean="0"/>
              <a:t>Понад 15 років ми </a:t>
            </a:r>
            <a:r>
              <a:rPr lang="uk-UA" b="1" dirty="0" smtClean="0"/>
              <a:t>впроваджуємо та розвиваємо корпоративну соціальну відповідальність </a:t>
            </a:r>
            <a:r>
              <a:rPr lang="uk-UA" dirty="0" smtClean="0"/>
              <a:t>в Україні. CSR </a:t>
            </a:r>
            <a:r>
              <a:rPr lang="uk-UA" dirty="0" err="1" smtClean="0"/>
              <a:t>Ukraine</a:t>
            </a:r>
            <a:r>
              <a:rPr lang="uk-UA" dirty="0" smtClean="0"/>
              <a:t> є національним партнером </a:t>
            </a:r>
            <a:r>
              <a:rPr lang="uk-UA" dirty="0" smtClean="0">
                <a:hlinkClick r:id="rId5"/>
              </a:rPr>
              <a:t>СSR </a:t>
            </a:r>
            <a:r>
              <a:rPr lang="uk-UA" dirty="0" err="1" smtClean="0">
                <a:hlinkClick r:id="rId5"/>
              </a:rPr>
              <a:t>Europe</a:t>
            </a:r>
            <a:r>
              <a:rPr lang="uk-UA" dirty="0" smtClean="0"/>
              <a:t> (Брюссель, Бельгія), та </a:t>
            </a:r>
            <a:r>
              <a:rPr lang="uk-UA" dirty="0" err="1" smtClean="0">
                <a:hlinkClick r:id="rId6"/>
              </a:rPr>
              <a:t>World</a:t>
            </a:r>
            <a:r>
              <a:rPr lang="uk-UA" dirty="0" smtClean="0">
                <a:hlinkClick r:id="rId6"/>
              </a:rPr>
              <a:t> </a:t>
            </a:r>
            <a:r>
              <a:rPr lang="uk-UA" dirty="0" err="1" smtClean="0">
                <a:hlinkClick r:id="rId6"/>
              </a:rPr>
              <a:t>Business</a:t>
            </a:r>
            <a:r>
              <a:rPr lang="uk-UA" dirty="0" smtClean="0">
                <a:hlinkClick r:id="rId6"/>
              </a:rPr>
              <a:t> </a:t>
            </a:r>
            <a:r>
              <a:rPr lang="uk-UA" dirty="0" err="1" smtClean="0">
                <a:hlinkClick r:id="rId6"/>
              </a:rPr>
              <a:t>Council</a:t>
            </a:r>
            <a:r>
              <a:rPr lang="uk-UA" dirty="0" smtClean="0">
                <a:hlinkClick r:id="rId6"/>
              </a:rPr>
              <a:t> </a:t>
            </a:r>
            <a:r>
              <a:rPr lang="uk-UA" dirty="0" err="1" smtClean="0">
                <a:hlinkClick r:id="rId6"/>
              </a:rPr>
              <a:t>on</a:t>
            </a:r>
            <a:r>
              <a:rPr lang="uk-UA" dirty="0" smtClean="0">
                <a:hlinkClick r:id="rId6"/>
              </a:rPr>
              <a:t> </a:t>
            </a:r>
            <a:r>
              <a:rPr lang="uk-UA" dirty="0" err="1" smtClean="0">
                <a:hlinkClick r:id="rId6"/>
              </a:rPr>
              <a:t>Sustainable</a:t>
            </a:r>
            <a:r>
              <a:rPr lang="uk-UA" dirty="0" smtClean="0">
                <a:hlinkClick r:id="rId6"/>
              </a:rPr>
              <a:t> </a:t>
            </a:r>
            <a:r>
              <a:rPr lang="uk-UA" dirty="0" err="1" smtClean="0">
                <a:hlinkClick r:id="rId6"/>
              </a:rPr>
              <a:t>Development</a:t>
            </a:r>
            <a:r>
              <a:rPr lang="uk-UA" dirty="0" smtClean="0"/>
              <a:t> (Женева, Швейцарія).  </a:t>
            </a:r>
            <a:endParaRPr lang="uk-UA" dirty="0"/>
          </a:p>
        </p:txBody>
      </p:sp>
    </p:spTree>
  </p:cSld>
  <p:clrMapOvr>
    <a:masterClrMapping/>
  </p:clrMapOvr>
  <mc:AlternateContent xmlns:mc="http://schemas.openxmlformats.org/markup-compatibility/2006">
    <mc:Choice xmlns="" xmlns:p14="http://schemas.microsoft.com/office/powerpoint/2010/main" Requires="p14">
      <p:transition spd="slow" p14:dur="2000">
        <p14:prism/>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pic>
        <p:nvPicPr>
          <p:cNvPr id="4" name="Рисунок 3"/>
          <p:cNvPicPr/>
          <p:nvPr/>
        </p:nvPicPr>
        <p:blipFill>
          <a:blip r:embed="rId3" cstate="print">
            <a:lum bright="-5000" contrast="10000"/>
          </a:blip>
          <a:srcRect l="2577"/>
          <a:stretch>
            <a:fillRect/>
          </a:stretch>
        </p:blipFill>
        <p:spPr bwMode="auto">
          <a:xfrm>
            <a:off x="6776265" y="2554514"/>
            <a:ext cx="5038363" cy="3991429"/>
          </a:xfrm>
          <a:prstGeom prst="rect">
            <a:avLst/>
          </a:prstGeom>
          <a:noFill/>
          <a:ln w="9525">
            <a:noFill/>
            <a:miter lim="800000"/>
            <a:headEnd/>
            <a:tailEnd/>
          </a:ln>
        </p:spPr>
      </p:pic>
      <p:pic>
        <p:nvPicPr>
          <p:cNvPr id="49154" name="Picture 2"/>
          <p:cNvPicPr>
            <a:picLocks noChangeAspect="1" noChangeArrowheads="1"/>
          </p:cNvPicPr>
          <p:nvPr/>
        </p:nvPicPr>
        <p:blipFill>
          <a:blip r:embed="rId4"/>
          <a:srcRect/>
          <a:stretch>
            <a:fillRect/>
          </a:stretch>
        </p:blipFill>
        <p:spPr bwMode="auto">
          <a:xfrm>
            <a:off x="0" y="0"/>
            <a:ext cx="6981371" cy="4919598"/>
          </a:xfrm>
          <a:prstGeom prst="rect">
            <a:avLst/>
          </a:prstGeom>
          <a:noFill/>
          <a:ln w="9525">
            <a:noFill/>
            <a:miter lim="800000"/>
            <a:headEnd/>
            <a:tailEnd/>
          </a:ln>
        </p:spPr>
      </p:pic>
      <p:sp>
        <p:nvSpPr>
          <p:cNvPr id="7" name="Прямоугольник 6"/>
          <p:cNvSpPr/>
          <p:nvPr/>
        </p:nvSpPr>
        <p:spPr>
          <a:xfrm>
            <a:off x="921089" y="5247304"/>
            <a:ext cx="3868625" cy="923330"/>
          </a:xfrm>
          <a:prstGeom prst="rect">
            <a:avLst/>
          </a:prstGeom>
        </p:spPr>
        <p:txBody>
          <a:bodyPr wrap="square">
            <a:spAutoFit/>
          </a:bodyPr>
          <a:lstStyle/>
          <a:p>
            <a:r>
              <a:rPr lang="en-US" b="1" dirty="0" smtClean="0"/>
              <a:t>URL: </a:t>
            </a:r>
            <a:r>
              <a:rPr lang="en-AU" b="1" dirty="0" smtClean="0"/>
              <a:t>https://globalcompact.org.ua/desjat-principiv-gd-oon/</a:t>
            </a:r>
            <a:endParaRPr lang="ru-RU" b="1" dirty="0"/>
          </a:p>
        </p:txBody>
      </p:sp>
      <p:pic>
        <p:nvPicPr>
          <p:cNvPr id="49155" name="Picture 3"/>
          <p:cNvPicPr>
            <a:picLocks noChangeAspect="1" noChangeArrowheads="1"/>
          </p:cNvPicPr>
          <p:nvPr/>
        </p:nvPicPr>
        <p:blipFill>
          <a:blip r:embed="rId5"/>
          <a:srcRect/>
          <a:stretch>
            <a:fillRect/>
          </a:stretch>
        </p:blipFill>
        <p:spPr bwMode="auto">
          <a:xfrm>
            <a:off x="7273699" y="435428"/>
            <a:ext cx="3914775" cy="1371600"/>
          </a:xfrm>
          <a:prstGeom prst="rect">
            <a:avLst/>
          </a:prstGeom>
          <a:noFill/>
          <a:ln w="9525">
            <a:no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spd="slow" p14:dur="2000">
        <p14:prism/>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0"/>
          <p:cNvSpPr/>
          <p:nvPr/>
        </p:nvSpPr>
        <p:spPr>
          <a:xfrm>
            <a:off x="1437889" y="1070826"/>
            <a:ext cx="10058400" cy="4832092"/>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Century Gothic"/>
              <a:buNone/>
            </a:pPr>
            <a:endParaRPr sz="2800" b="1" i="1" u="none" strike="noStrike" cap="none" dirty="0">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chemeClr val="lt1"/>
              </a:buClr>
              <a:buSzPts val="2800"/>
              <a:buFont typeface="Century Gothic"/>
              <a:buNone/>
            </a:pPr>
            <a:endParaRPr sz="2800" b="1" i="1" dirty="0">
              <a:solidFill>
                <a:schemeClr val="dk1"/>
              </a:solidFill>
              <a:latin typeface="Times New Roman"/>
              <a:ea typeface="Times New Roman"/>
              <a:cs typeface="Times New Roman"/>
              <a:sym typeface="Times New Roman"/>
            </a:endParaRPr>
          </a:p>
          <a:p>
            <a:pPr marL="514350" lvl="0" indent="-514350" algn="l" rtl="0">
              <a:buClr>
                <a:schemeClr val="dk1"/>
              </a:buClr>
              <a:buSzPts val="2800"/>
              <a:buFont typeface="Century Gothic"/>
              <a:buAutoNum type="arabicPeriod"/>
            </a:pPr>
            <a:endParaRPr lang="en-US" sz="2800" dirty="0">
              <a:solidFill>
                <a:schemeClr val="dk1"/>
              </a:solidFill>
              <a:latin typeface="Times New Roman"/>
              <a:ea typeface="Times New Roman"/>
              <a:cs typeface="Times New Roman"/>
              <a:sym typeface="Times New Roman"/>
            </a:endParaRPr>
          </a:p>
          <a:p>
            <a:pPr marL="514350" marR="0" lvl="0" indent="-514350" algn="l" rtl="0">
              <a:lnSpc>
                <a:spcPct val="100000"/>
              </a:lnSpc>
              <a:spcBef>
                <a:spcPts val="0"/>
              </a:spcBef>
              <a:spcAft>
                <a:spcPts val="0"/>
              </a:spcAft>
              <a:buNone/>
            </a:pPr>
            <a:r>
              <a:rPr lang="en-US" sz="2800" b="0" i="0" u="none" strike="noStrike" cap="none" dirty="0">
                <a:solidFill>
                  <a:schemeClr val="dk1"/>
                </a:solidFill>
                <a:latin typeface="Times New Roman"/>
                <a:ea typeface="Times New Roman"/>
                <a:cs typeface="Times New Roman"/>
                <a:sym typeface="Times New Roman"/>
              </a:rPr>
              <a:t>.</a:t>
            </a:r>
            <a:endParaRPr sz="2800" b="0" i="0" u="none" strike="noStrike" cap="none" dirty="0">
              <a:solidFill>
                <a:schemeClr val="dk1"/>
              </a:solidFill>
              <a:latin typeface="Times New Roman"/>
              <a:ea typeface="Times New Roman"/>
              <a:cs typeface="Times New Roman"/>
              <a:sym typeface="Times New Roman"/>
            </a:endParaRPr>
          </a:p>
        </p:txBody>
      </p:sp>
      <p:graphicFrame>
        <p:nvGraphicFramePr>
          <p:cNvPr id="11" name="Таблица 10"/>
          <p:cNvGraphicFramePr>
            <a:graphicFrameLocks noGrp="1"/>
          </p:cNvGraphicFramePr>
          <p:nvPr/>
        </p:nvGraphicFramePr>
        <p:xfrm>
          <a:off x="1175657" y="754743"/>
          <a:ext cx="8969829" cy="5029200"/>
        </p:xfrm>
        <a:graphic>
          <a:graphicData uri="http://schemas.openxmlformats.org/drawingml/2006/table">
            <a:tbl>
              <a:tblPr firstRow="1" bandRow="1">
                <a:tableStyleId>{5C22544A-7EE6-4342-B048-85BDC9FD1C3A}</a:tableStyleId>
              </a:tblPr>
              <a:tblGrid>
                <a:gridCol w="8969829"/>
              </a:tblGrid>
              <a:tr h="4997025">
                <a:tc>
                  <a:txBody>
                    <a:bodyPr/>
                    <a:lstStyle/>
                    <a:p>
                      <a:r>
                        <a:rPr lang="uk-UA" sz="1800" b="1" kern="1200" baseline="0" dirty="0" smtClean="0">
                          <a:solidFill>
                            <a:schemeClr val="tx1"/>
                          </a:solidFill>
                          <a:latin typeface="+mn-lt"/>
                          <a:ea typeface="+mn-ea"/>
                          <a:cs typeface="+mn-cs"/>
                        </a:rPr>
                        <a:t>Окрім 10 напрямків (принципів КСВ) є виокремлюють  три сфери корпоративної соціальної відповідальності:</a:t>
                      </a:r>
                    </a:p>
                    <a:p>
                      <a:endParaRPr lang="ru-RU" sz="1800" b="1" kern="1200" baseline="0" dirty="0" smtClean="0">
                        <a:solidFill>
                          <a:schemeClr val="tx1"/>
                        </a:solidFill>
                        <a:latin typeface="+mn-lt"/>
                        <a:ea typeface="+mn-ea"/>
                        <a:cs typeface="+mn-cs"/>
                      </a:endParaRPr>
                    </a:p>
                    <a:p>
                      <a:r>
                        <a:rPr lang="uk-UA" sz="1800" b="1" kern="1200" baseline="0" dirty="0" smtClean="0">
                          <a:solidFill>
                            <a:schemeClr val="tx1"/>
                          </a:solidFill>
                          <a:latin typeface="+mn-lt"/>
                          <a:ea typeface="+mn-ea"/>
                          <a:cs typeface="+mn-cs"/>
                        </a:rPr>
                        <a:t>ВНУТРІШНЯ ЗОНА ВІДПОВІДАЛЬНОСТІ. Включає всі внутрішні процеси, які впливають на етичний напрям  корпоративної стратегії.</a:t>
                      </a:r>
                    </a:p>
                    <a:p>
                      <a:endParaRPr lang="ru-RU" sz="1800" b="1" kern="1200" baseline="0" dirty="0" smtClean="0">
                        <a:solidFill>
                          <a:schemeClr val="tx1"/>
                        </a:solidFill>
                        <a:latin typeface="+mn-lt"/>
                        <a:ea typeface="+mn-ea"/>
                        <a:cs typeface="+mn-cs"/>
                      </a:endParaRPr>
                    </a:p>
                    <a:p>
                      <a:r>
                        <a:rPr lang="uk-UA" sz="1800" b="1" kern="1200" baseline="0" dirty="0" smtClean="0">
                          <a:solidFill>
                            <a:schemeClr val="tx1"/>
                          </a:solidFill>
                          <a:latin typeface="+mn-lt"/>
                          <a:ea typeface="+mn-ea"/>
                          <a:cs typeface="+mn-cs"/>
                        </a:rPr>
                        <a:t>СЕРЕДНЯ ЗОНА ВІДПОВІДАЛЬНОСТІ. Включає всі сфери, які є загальновизнаними та мають прямий вплив на довкілля, людей і суспільство залучених  в бізнес-процес підприємства.  Ця зона в сфері інтересів стейкхолдерів. </a:t>
                      </a:r>
                    </a:p>
                    <a:p>
                      <a:endParaRPr lang="ru-RU" sz="1800" b="1" kern="1200" baseline="0" dirty="0" smtClean="0">
                        <a:solidFill>
                          <a:schemeClr val="tx1"/>
                        </a:solidFill>
                        <a:latin typeface="+mn-lt"/>
                        <a:ea typeface="+mn-ea"/>
                        <a:cs typeface="+mn-cs"/>
                      </a:endParaRPr>
                    </a:p>
                    <a:p>
                      <a:r>
                        <a:rPr lang="uk-UA" sz="1800" b="1" kern="1200" baseline="0" dirty="0" smtClean="0">
                          <a:solidFill>
                            <a:schemeClr val="tx1"/>
                          </a:solidFill>
                          <a:latin typeface="+mn-lt"/>
                          <a:ea typeface="+mn-ea"/>
                          <a:cs typeface="+mn-cs"/>
                        </a:rPr>
                        <a:t>ЗОВНІШНЯ ЗОНА ВІДПОВІДАЛЬНОСТІ. У рамках своєї корпоративної соціальної відповідальності багато організацій не лише зосереджуються на внутрішніх процесах, але й беруть на себе соціальну відповідальність за межами своєї діяльності. Цю сферу часто ототожнюють із терміном «корпоративне громадянство». Це включає в себе благодійну діяльність (зазвичай соціальні зобов'язання у формі пожертвувань, спонсорства або соціальної діяльності).</a:t>
                      </a:r>
                      <a:endParaRPr lang="ru-RU" sz="1800" b="1" kern="1200" baseline="0" dirty="0" smtClean="0">
                        <a:solidFill>
                          <a:schemeClr val="tx1"/>
                        </a:solidFill>
                        <a:latin typeface="+mn-lt"/>
                        <a:ea typeface="+mn-ea"/>
                        <a:cs typeface="+mn-cs"/>
                      </a:endParaRPr>
                    </a:p>
                    <a:p>
                      <a:endParaRPr lang="ru-RU" dirty="0"/>
                    </a:p>
                  </a:txBody>
                  <a:tcPr/>
                </a:tc>
              </a:tr>
            </a:tbl>
          </a:graphicData>
        </a:graphic>
      </p:graphicFrame>
    </p:spTree>
  </p:cSld>
  <p:clrMapOvr>
    <a:masterClrMapping/>
  </p:clrMapOvr>
  <mc:AlternateContent xmlns:mc="http://schemas.openxmlformats.org/markup-compatibility/2006">
    <mc:Choice xmlns="" xmlns:p14="http://schemas.microsoft.com/office/powerpoint/2010/main" Requires="p14">
      <p:transition spd="slow" p14:dur="2000">
        <p14:prism/>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0"/>
          <p:cNvSpPr/>
          <p:nvPr/>
        </p:nvSpPr>
        <p:spPr>
          <a:xfrm>
            <a:off x="1437889" y="1070826"/>
            <a:ext cx="10058400" cy="4832092"/>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Century Gothic"/>
              <a:buNone/>
            </a:pPr>
            <a:endParaRPr sz="2800" b="1" i="1" u="none" strike="noStrike" cap="none" dirty="0">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chemeClr val="lt1"/>
              </a:buClr>
              <a:buSzPts val="2800"/>
              <a:buFont typeface="Century Gothic"/>
              <a:buNone/>
            </a:pPr>
            <a:endParaRPr sz="2800" b="1" i="1" dirty="0">
              <a:solidFill>
                <a:schemeClr val="dk1"/>
              </a:solidFill>
              <a:latin typeface="Times New Roman"/>
              <a:ea typeface="Times New Roman"/>
              <a:cs typeface="Times New Roman"/>
              <a:sym typeface="Times New Roman"/>
            </a:endParaRPr>
          </a:p>
          <a:p>
            <a:pPr marL="514350" lvl="0" indent="-514350" algn="l" rtl="0">
              <a:buClr>
                <a:schemeClr val="dk1"/>
              </a:buClr>
              <a:buSzPts val="2800"/>
              <a:buFont typeface="Century Gothic"/>
              <a:buAutoNum type="arabicPeriod"/>
            </a:pPr>
            <a:endParaRPr lang="en-US" sz="2800" dirty="0">
              <a:solidFill>
                <a:schemeClr val="dk1"/>
              </a:solidFill>
              <a:latin typeface="Times New Roman"/>
              <a:ea typeface="Times New Roman"/>
              <a:cs typeface="Times New Roman"/>
              <a:sym typeface="Times New Roman"/>
            </a:endParaRPr>
          </a:p>
          <a:p>
            <a:pPr marL="514350" marR="0" lvl="0" indent="-514350" algn="l" rtl="0">
              <a:lnSpc>
                <a:spcPct val="100000"/>
              </a:lnSpc>
              <a:spcBef>
                <a:spcPts val="0"/>
              </a:spcBef>
              <a:spcAft>
                <a:spcPts val="0"/>
              </a:spcAft>
              <a:buNone/>
            </a:pPr>
            <a:r>
              <a:rPr lang="en-US" sz="2800" b="0" i="0" u="none" strike="noStrike" cap="none" dirty="0">
                <a:solidFill>
                  <a:schemeClr val="dk1"/>
                </a:solidFill>
                <a:latin typeface="Times New Roman"/>
                <a:ea typeface="Times New Roman"/>
                <a:cs typeface="Times New Roman"/>
                <a:sym typeface="Times New Roman"/>
              </a:rPr>
              <a:t>.</a:t>
            </a:r>
            <a:endParaRPr sz="2800" b="0" i="0" u="none" strike="noStrike" cap="none" dirty="0">
              <a:solidFill>
                <a:schemeClr val="dk1"/>
              </a:solidFill>
              <a:latin typeface="Times New Roman"/>
              <a:ea typeface="Times New Roman"/>
              <a:cs typeface="Times New Roman"/>
              <a:sym typeface="Times New Roman"/>
            </a:endParaRPr>
          </a:p>
        </p:txBody>
      </p:sp>
      <p:graphicFrame>
        <p:nvGraphicFramePr>
          <p:cNvPr id="5" name="Таблица 4"/>
          <p:cNvGraphicFramePr>
            <a:graphicFrameLocks noGrp="1"/>
          </p:cNvGraphicFramePr>
          <p:nvPr/>
        </p:nvGraphicFramePr>
        <p:xfrm>
          <a:off x="711201" y="203200"/>
          <a:ext cx="10159999" cy="6675120"/>
        </p:xfrm>
        <a:graphic>
          <a:graphicData uri="http://schemas.openxmlformats.org/drawingml/2006/table">
            <a:tbl>
              <a:tblPr firstRow="1" bandRow="1">
                <a:tableStyleId>{5C22544A-7EE6-4342-B048-85BDC9FD1C3A}</a:tableStyleId>
              </a:tblPr>
              <a:tblGrid>
                <a:gridCol w="10159999"/>
              </a:tblGrid>
              <a:tr h="6313714">
                <a:tc>
                  <a:txBody>
                    <a:bodyPr/>
                    <a:lstStyle/>
                    <a:p>
                      <a:r>
                        <a:rPr lang="uk-UA" sz="1800" b="1" kern="1200" baseline="0" dirty="0" smtClean="0">
                          <a:solidFill>
                            <a:schemeClr val="tx1"/>
                          </a:solidFill>
                          <a:latin typeface="+mn-lt"/>
                          <a:ea typeface="+mn-ea"/>
                          <a:cs typeface="+mn-cs"/>
                        </a:rPr>
                        <a:t>Таким чином, можна констатувати в сталому розвитку завдання, які вирішують  наступні рівні ідейної, практичної та </a:t>
                      </a:r>
                      <a:r>
                        <a:rPr lang="uk-UA" sz="1800" b="1" kern="1200" baseline="0" dirty="0" err="1" smtClean="0">
                          <a:solidFill>
                            <a:schemeClr val="tx1"/>
                          </a:solidFill>
                          <a:latin typeface="+mn-lt"/>
                          <a:ea typeface="+mn-ea"/>
                          <a:cs typeface="+mn-cs"/>
                        </a:rPr>
                        <a:t>науково-методологічногорівня</a:t>
                      </a:r>
                      <a:r>
                        <a:rPr lang="uk-UA" sz="1800" b="1" kern="1200" baseline="0" dirty="0" smtClean="0">
                          <a:solidFill>
                            <a:schemeClr val="tx1"/>
                          </a:solidFill>
                          <a:latin typeface="+mn-lt"/>
                          <a:ea typeface="+mn-ea"/>
                          <a:cs typeface="+mn-cs"/>
                        </a:rPr>
                        <a:t> знань :</a:t>
                      </a:r>
                    </a:p>
                    <a:p>
                      <a:r>
                        <a:rPr lang="uk-UA" sz="1800" b="1" kern="1200" baseline="0" dirty="0" smtClean="0">
                          <a:solidFill>
                            <a:schemeClr val="tx1"/>
                          </a:solidFill>
                          <a:latin typeface="+mn-lt"/>
                          <a:ea typeface="+mn-ea"/>
                          <a:cs typeface="+mn-cs"/>
                        </a:rPr>
                        <a:t> </a:t>
                      </a:r>
                      <a:endParaRPr lang="ru-RU" sz="1800" b="1" kern="1200" baseline="0" dirty="0" smtClean="0">
                        <a:solidFill>
                          <a:schemeClr val="tx1"/>
                        </a:solidFill>
                        <a:latin typeface="+mn-lt"/>
                        <a:ea typeface="+mn-ea"/>
                        <a:cs typeface="+mn-cs"/>
                      </a:endParaRPr>
                    </a:p>
                    <a:p>
                      <a:pPr lvl="0"/>
                      <a:r>
                        <a:rPr lang="uk-UA" sz="1800" b="1" kern="1200" baseline="0" dirty="0" smtClean="0">
                          <a:solidFill>
                            <a:schemeClr val="tx1"/>
                          </a:solidFill>
                          <a:latin typeface="+mn-lt"/>
                          <a:ea typeface="+mn-ea"/>
                          <a:cs typeface="+mn-cs"/>
                        </a:rPr>
                        <a:t> КОНЦЕПТУАЛЬНИЙ БАЗИС ЕКОНОМІЧНОЇ СИСТЕМИ</a:t>
                      </a:r>
                      <a:endParaRPr lang="ru-RU" sz="1800" b="1" kern="1200" baseline="0" dirty="0" smtClean="0">
                        <a:solidFill>
                          <a:schemeClr val="tx1"/>
                        </a:solidFill>
                        <a:latin typeface="+mn-lt"/>
                        <a:ea typeface="+mn-ea"/>
                        <a:cs typeface="+mn-cs"/>
                      </a:endParaRPr>
                    </a:p>
                    <a:p>
                      <a:r>
                        <a:rPr lang="uk-UA" sz="1800" b="1" kern="1200" baseline="0" dirty="0" smtClean="0">
                          <a:solidFill>
                            <a:schemeClr val="tx1"/>
                          </a:solidFill>
                          <a:latin typeface="+mn-lt"/>
                          <a:ea typeface="+mn-ea"/>
                          <a:cs typeface="+mn-cs"/>
                        </a:rPr>
                        <a:t> </a:t>
                      </a:r>
                      <a:endParaRPr lang="ru-RU" sz="1800" b="1" kern="1200" baseline="0" dirty="0" smtClean="0">
                        <a:solidFill>
                          <a:schemeClr val="tx1"/>
                        </a:solidFill>
                        <a:latin typeface="+mn-lt"/>
                        <a:ea typeface="+mn-ea"/>
                        <a:cs typeface="+mn-cs"/>
                      </a:endParaRPr>
                    </a:p>
                    <a:p>
                      <a:r>
                        <a:rPr lang="uk-UA" sz="1800" b="1" kern="1200" baseline="0" dirty="0" smtClean="0">
                          <a:solidFill>
                            <a:schemeClr val="tx1"/>
                          </a:solidFill>
                          <a:latin typeface="+mn-lt"/>
                          <a:ea typeface="+mn-ea"/>
                          <a:cs typeface="+mn-cs"/>
                        </a:rPr>
                        <a:t>Цілі сталого розвитку (ЦСР або SDG)  - охоплюють широкий спектр економічних, соціальних та екологічних проблем на глобальному рівні. SDG - це 17 глобальних цілей, ухвалених ООН 2015 року для досягнення кращого майбутнього для всіх.</a:t>
                      </a:r>
                      <a:endParaRPr lang="ru-RU" sz="1800" b="1" kern="1200" baseline="0" dirty="0" smtClean="0">
                        <a:solidFill>
                          <a:schemeClr val="tx1"/>
                        </a:solidFill>
                        <a:latin typeface="+mn-lt"/>
                        <a:ea typeface="+mn-ea"/>
                        <a:cs typeface="+mn-cs"/>
                      </a:endParaRPr>
                    </a:p>
                    <a:p>
                      <a:r>
                        <a:rPr lang="uk-UA" sz="1800" b="1" kern="1200" baseline="0" dirty="0" smtClean="0">
                          <a:solidFill>
                            <a:schemeClr val="tx1"/>
                          </a:solidFill>
                          <a:latin typeface="+mn-lt"/>
                          <a:ea typeface="+mn-ea"/>
                          <a:cs typeface="+mn-cs"/>
                        </a:rPr>
                        <a:t> </a:t>
                      </a:r>
                      <a:endParaRPr lang="ru-RU" sz="1800" b="1" kern="1200" baseline="0" dirty="0" smtClean="0">
                        <a:solidFill>
                          <a:schemeClr val="tx1"/>
                        </a:solidFill>
                        <a:latin typeface="+mn-lt"/>
                        <a:ea typeface="+mn-ea"/>
                        <a:cs typeface="+mn-cs"/>
                      </a:endParaRPr>
                    </a:p>
                    <a:p>
                      <a:r>
                        <a:rPr lang="uk-UA" sz="1800" b="1" kern="1200" baseline="0" dirty="0" smtClean="0">
                          <a:solidFill>
                            <a:schemeClr val="tx1"/>
                          </a:solidFill>
                          <a:latin typeface="+mn-lt"/>
                          <a:ea typeface="+mn-ea"/>
                          <a:cs typeface="+mn-cs"/>
                        </a:rPr>
                        <a:t>ЦІЛЬОВА НАСТАНОВА – збереження ресурсів для наступних поколінь (зелена економіка)</a:t>
                      </a:r>
                      <a:endParaRPr lang="ru-RU" sz="1800" b="1" kern="1200" baseline="0" dirty="0" smtClean="0">
                        <a:solidFill>
                          <a:schemeClr val="tx1"/>
                        </a:solidFill>
                        <a:latin typeface="+mn-lt"/>
                        <a:ea typeface="+mn-ea"/>
                        <a:cs typeface="+mn-cs"/>
                      </a:endParaRPr>
                    </a:p>
                    <a:p>
                      <a:r>
                        <a:rPr lang="ru-RU" sz="1800" b="1" kern="1200" baseline="0" dirty="0" smtClean="0">
                          <a:solidFill>
                            <a:schemeClr val="tx1"/>
                          </a:solidFill>
                          <a:latin typeface="+mn-lt"/>
                          <a:ea typeface="+mn-ea"/>
                          <a:cs typeface="+mn-cs"/>
                        </a:rPr>
                        <a:t> </a:t>
                      </a:r>
                    </a:p>
                    <a:p>
                      <a:pPr lvl="0"/>
                      <a:r>
                        <a:rPr lang="uk-UA" sz="1800" b="1" kern="1200" baseline="0" dirty="0" smtClean="0">
                          <a:solidFill>
                            <a:schemeClr val="tx1"/>
                          </a:solidFill>
                          <a:latin typeface="+mn-lt"/>
                          <a:ea typeface="+mn-ea"/>
                          <a:cs typeface="+mn-cs"/>
                        </a:rPr>
                        <a:t>ПРИКЛАДНИЙ РІВЕНЬ СТАЛОГО РОЗВИТКУ</a:t>
                      </a:r>
                      <a:endParaRPr lang="ru-RU" sz="1800" b="1" kern="1200" baseline="0" dirty="0" smtClean="0">
                        <a:solidFill>
                          <a:schemeClr val="tx1"/>
                        </a:solidFill>
                        <a:latin typeface="+mn-lt"/>
                        <a:ea typeface="+mn-ea"/>
                        <a:cs typeface="+mn-cs"/>
                      </a:endParaRPr>
                    </a:p>
                    <a:p>
                      <a:r>
                        <a:rPr lang="uk-UA" sz="1800" b="1" kern="1200" baseline="0" dirty="0" smtClean="0">
                          <a:solidFill>
                            <a:schemeClr val="tx1"/>
                          </a:solidFill>
                          <a:latin typeface="+mn-lt"/>
                          <a:ea typeface="+mn-ea"/>
                          <a:cs typeface="+mn-cs"/>
                        </a:rPr>
                        <a:t> </a:t>
                      </a:r>
                      <a:endParaRPr lang="ru-RU" sz="1800" b="1" kern="1200" baseline="0" dirty="0" smtClean="0">
                        <a:solidFill>
                          <a:schemeClr val="tx1"/>
                        </a:solidFill>
                        <a:latin typeface="+mn-lt"/>
                        <a:ea typeface="+mn-ea"/>
                        <a:cs typeface="+mn-cs"/>
                      </a:endParaRPr>
                    </a:p>
                    <a:p>
                      <a:r>
                        <a:rPr lang="uk-UA" sz="1800" b="1" kern="1200" baseline="0" dirty="0" smtClean="0">
                          <a:solidFill>
                            <a:schemeClr val="tx1"/>
                          </a:solidFill>
                          <a:latin typeface="+mn-lt"/>
                          <a:ea typeface="+mn-ea"/>
                          <a:cs typeface="+mn-cs"/>
                        </a:rPr>
                        <a:t>КСВ стосується насамперед діяльності окремих компаній та їхнього впливу на суспільство і навколишнє середовище.</a:t>
                      </a:r>
                      <a:endParaRPr lang="ru-RU" sz="1800" b="1" kern="1200" baseline="0" dirty="0" smtClean="0">
                        <a:solidFill>
                          <a:schemeClr val="tx1"/>
                        </a:solidFill>
                        <a:latin typeface="+mn-lt"/>
                        <a:ea typeface="+mn-ea"/>
                        <a:cs typeface="+mn-cs"/>
                      </a:endParaRPr>
                    </a:p>
                    <a:p>
                      <a:r>
                        <a:rPr lang="uk-UA" sz="1800" b="1" kern="1200" baseline="0" dirty="0" smtClean="0">
                          <a:solidFill>
                            <a:schemeClr val="tx1"/>
                          </a:solidFill>
                          <a:latin typeface="+mn-lt"/>
                          <a:ea typeface="+mn-ea"/>
                          <a:cs typeface="+mn-cs"/>
                        </a:rPr>
                        <a:t>ТЕОРІЯ СТЕЙКХОЛДЕРІВ напрям у менеджменті, що формує стратегію розвитку фірми з погляду врахування інтересів стейкхолдерів (зацікавлених сторін).</a:t>
                      </a:r>
                      <a:endParaRPr lang="ru-RU" sz="1800" b="1" kern="1200" baseline="0" dirty="0" smtClean="0">
                        <a:solidFill>
                          <a:schemeClr val="tx1"/>
                        </a:solidFill>
                        <a:latin typeface="+mn-lt"/>
                        <a:ea typeface="+mn-ea"/>
                        <a:cs typeface="+mn-cs"/>
                      </a:endParaRPr>
                    </a:p>
                    <a:p>
                      <a:r>
                        <a:rPr lang="uk-UA" sz="1800" b="1" kern="1200" baseline="0" dirty="0" smtClean="0">
                          <a:solidFill>
                            <a:schemeClr val="tx1"/>
                          </a:solidFill>
                          <a:latin typeface="+mn-lt"/>
                          <a:ea typeface="+mn-ea"/>
                          <a:cs typeface="+mn-cs"/>
                        </a:rPr>
                        <a:t>ЦІЛЬОВА НАСТАНОВА – нівелювання </a:t>
                      </a:r>
                      <a:r>
                        <a:rPr lang="uk-UA" sz="1800" b="1" kern="1200" baseline="0" dirty="0" err="1" smtClean="0">
                          <a:solidFill>
                            <a:schemeClr val="tx1"/>
                          </a:solidFill>
                          <a:latin typeface="+mn-lt"/>
                          <a:ea typeface="+mn-ea"/>
                          <a:cs typeface="+mn-cs"/>
                        </a:rPr>
                        <a:t>супротиву</a:t>
                      </a:r>
                      <a:r>
                        <a:rPr lang="uk-UA" sz="1800" b="1" kern="1200" baseline="0" dirty="0" smtClean="0">
                          <a:solidFill>
                            <a:schemeClr val="tx1"/>
                          </a:solidFill>
                          <a:latin typeface="+mn-lt"/>
                          <a:ea typeface="+mn-ea"/>
                          <a:cs typeface="+mn-cs"/>
                        </a:rPr>
                        <a:t> середовища (внутрішнього зовнішнього)  </a:t>
                      </a:r>
                      <a:endParaRPr lang="ru-RU" sz="1800" b="1" kern="1200" baseline="0" dirty="0" smtClean="0">
                        <a:solidFill>
                          <a:schemeClr val="tx1"/>
                        </a:solidFill>
                        <a:latin typeface="+mn-lt"/>
                        <a:ea typeface="+mn-ea"/>
                        <a:cs typeface="+mn-cs"/>
                      </a:endParaRPr>
                    </a:p>
                    <a:p>
                      <a:pPr lvl="0"/>
                      <a:r>
                        <a:rPr lang="uk-UA" sz="1800" b="1" kern="1200" baseline="0" dirty="0" smtClean="0">
                          <a:solidFill>
                            <a:schemeClr val="tx1"/>
                          </a:solidFill>
                          <a:latin typeface="+mn-lt"/>
                          <a:ea typeface="+mn-ea"/>
                          <a:cs typeface="+mn-cs"/>
                        </a:rPr>
                        <a:t>СТАЛИЙ РОЗВИТОК ЯК КРИТЕРІЙ ЗАЛУЧЕННЯ РЕСУРСІВ ДЛЯ РОЗВИТКУ</a:t>
                      </a:r>
                      <a:endParaRPr lang="ru-RU" sz="1800" b="1" kern="1200" baseline="0" dirty="0" smtClean="0">
                        <a:solidFill>
                          <a:schemeClr val="tx1"/>
                        </a:solidFill>
                        <a:latin typeface="+mn-lt"/>
                        <a:ea typeface="+mn-ea"/>
                        <a:cs typeface="+mn-cs"/>
                      </a:endParaRPr>
                    </a:p>
                    <a:p>
                      <a:r>
                        <a:rPr lang="uk-UA" sz="1800" b="1" kern="1200" baseline="0" dirty="0" smtClean="0">
                          <a:solidFill>
                            <a:schemeClr val="tx1"/>
                          </a:solidFill>
                          <a:latin typeface="+mn-lt"/>
                          <a:ea typeface="+mn-ea"/>
                          <a:cs typeface="+mn-cs"/>
                        </a:rPr>
                        <a:t> </a:t>
                      </a:r>
                      <a:endParaRPr lang="ru-RU" sz="1800" b="1" kern="1200" baseline="0" dirty="0" smtClean="0">
                        <a:solidFill>
                          <a:schemeClr val="tx1"/>
                        </a:solidFill>
                        <a:latin typeface="+mn-lt"/>
                        <a:ea typeface="+mn-ea"/>
                        <a:cs typeface="+mn-cs"/>
                      </a:endParaRPr>
                    </a:p>
                    <a:p>
                      <a:r>
                        <a:rPr lang="uk-UA" sz="1800" b="1" kern="1200" baseline="0" dirty="0" smtClean="0">
                          <a:solidFill>
                            <a:schemeClr val="tx1"/>
                          </a:solidFill>
                          <a:latin typeface="+mn-lt"/>
                          <a:ea typeface="+mn-ea"/>
                          <a:cs typeface="+mn-cs"/>
                        </a:rPr>
                        <a:t>ЦІЛЬОВА НАСТАНОВА - система критеріїв ESG (екологічних, соціальних і принципів корпоративного управління), які враховуються під час оцінювання компаній інвесторами та рейтинговими агентствами </a:t>
                      </a:r>
                      <a:endParaRPr lang="ru-RU" sz="1800" b="1" kern="1200" baseline="0" dirty="0" smtClean="0">
                        <a:solidFill>
                          <a:schemeClr val="tx1"/>
                        </a:solidFill>
                        <a:latin typeface="+mn-lt"/>
                        <a:ea typeface="+mn-ea"/>
                        <a:cs typeface="+mn-cs"/>
                      </a:endParaRPr>
                    </a:p>
                    <a:p>
                      <a:endParaRPr lang="ru-RU" dirty="0"/>
                    </a:p>
                  </a:txBody>
                  <a:tcPr/>
                </a:tc>
              </a:tr>
            </a:tbl>
          </a:graphicData>
        </a:graphic>
      </p:graphicFrame>
    </p:spTree>
  </p:cSld>
  <p:clrMapOvr>
    <a:masterClrMapping/>
  </p:clrMapOvr>
  <mc:AlternateContent xmlns:mc="http://schemas.openxmlformats.org/markup-compatibility/2006">
    <mc:Choice xmlns="" xmlns:p14="http://schemas.microsoft.com/office/powerpoint/2010/main" Requires="p14">
      <p:transition spd="slow" p14:dur="2000">
        <p14:prism/>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0"/>
          <p:cNvSpPr/>
          <p:nvPr/>
        </p:nvSpPr>
        <p:spPr>
          <a:xfrm>
            <a:off x="1437889" y="1070826"/>
            <a:ext cx="10058400" cy="4832092"/>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Century Gothic"/>
              <a:buNone/>
            </a:pPr>
            <a:endParaRPr sz="2800" b="1" i="1" u="none" strike="noStrike" cap="none" dirty="0">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chemeClr val="lt1"/>
              </a:buClr>
              <a:buSzPts val="2800"/>
              <a:buFont typeface="Century Gothic"/>
              <a:buNone/>
            </a:pPr>
            <a:endParaRPr sz="2800" b="1" i="1" dirty="0">
              <a:solidFill>
                <a:schemeClr val="dk1"/>
              </a:solidFill>
              <a:latin typeface="Times New Roman"/>
              <a:ea typeface="Times New Roman"/>
              <a:cs typeface="Times New Roman"/>
              <a:sym typeface="Times New Roman"/>
            </a:endParaRPr>
          </a:p>
          <a:p>
            <a:pPr marL="514350" lvl="0" indent="-514350" algn="l" rtl="0">
              <a:buClr>
                <a:schemeClr val="dk1"/>
              </a:buClr>
              <a:buSzPts val="2800"/>
              <a:buFont typeface="Century Gothic"/>
              <a:buAutoNum type="arabicPeriod"/>
            </a:pPr>
            <a:endParaRPr lang="en-US" sz="2800" dirty="0">
              <a:solidFill>
                <a:schemeClr val="dk1"/>
              </a:solidFill>
              <a:latin typeface="Times New Roman"/>
              <a:ea typeface="Times New Roman"/>
              <a:cs typeface="Times New Roman"/>
              <a:sym typeface="Times New Roman"/>
            </a:endParaRPr>
          </a:p>
          <a:p>
            <a:pPr marL="514350" marR="0" lvl="0" indent="-514350" algn="l" rtl="0">
              <a:lnSpc>
                <a:spcPct val="100000"/>
              </a:lnSpc>
              <a:spcBef>
                <a:spcPts val="0"/>
              </a:spcBef>
              <a:spcAft>
                <a:spcPts val="0"/>
              </a:spcAft>
              <a:buNone/>
            </a:pPr>
            <a:r>
              <a:rPr lang="en-US" sz="2800" b="0" i="0" u="none" strike="noStrike" cap="none" dirty="0">
                <a:solidFill>
                  <a:schemeClr val="dk1"/>
                </a:solidFill>
                <a:latin typeface="Times New Roman"/>
                <a:ea typeface="Times New Roman"/>
                <a:cs typeface="Times New Roman"/>
                <a:sym typeface="Times New Roman"/>
              </a:rPr>
              <a:t>.</a:t>
            </a:r>
            <a:endParaRPr sz="2800" b="0" i="0" u="none" strike="noStrike" cap="none" dirty="0">
              <a:solidFill>
                <a:schemeClr val="dk1"/>
              </a:solidFill>
              <a:latin typeface="Times New Roman"/>
              <a:ea typeface="Times New Roman"/>
              <a:cs typeface="Times New Roman"/>
              <a:sym typeface="Times New Roman"/>
            </a:endParaRPr>
          </a:p>
        </p:txBody>
      </p:sp>
      <p:sp>
        <p:nvSpPr>
          <p:cNvPr id="3" name="Прямоугольник 2"/>
          <p:cNvSpPr/>
          <p:nvPr/>
        </p:nvSpPr>
        <p:spPr>
          <a:xfrm>
            <a:off x="1013692" y="2301304"/>
            <a:ext cx="8104908" cy="4524315"/>
          </a:xfrm>
          <a:prstGeom prst="rect">
            <a:avLst/>
          </a:prstGeom>
        </p:spPr>
        <p:txBody>
          <a:bodyPr wrap="square">
            <a:spAutoFit/>
          </a:bodyPr>
          <a:lstStyle/>
          <a:p>
            <a:pPr algn="ctr"/>
            <a:endParaRPr lang="uk-UA" sz="2400" dirty="0">
              <a:latin typeface="Times New Roman" pitchFamily="18" charset="0"/>
              <a:cs typeface="Times New Roman" pitchFamily="18" charset="0"/>
            </a:endParaRPr>
          </a:p>
          <a:p>
            <a:pPr algn="just"/>
            <a:r>
              <a:rPr lang="uk-UA" sz="2400" dirty="0">
                <a:latin typeface="Times New Roman" pitchFamily="18" charset="0"/>
                <a:cs typeface="Times New Roman" pitchFamily="18" charset="0"/>
              </a:rPr>
              <a:t>Варіації визначень компонентів маркетингового комплексу:</a:t>
            </a:r>
          </a:p>
          <a:p>
            <a:pPr algn="just">
              <a:buFont typeface="Wingdings" pitchFamily="2" charset="2"/>
              <a:buChar char="ü"/>
            </a:pPr>
            <a:r>
              <a:rPr lang="uk-UA" sz="2400" dirty="0">
                <a:latin typeface="Times New Roman" pitchFamily="18" charset="0"/>
                <a:cs typeface="Times New Roman" pitchFamily="18" charset="0"/>
              </a:rPr>
              <a:t>Набір контрольованих змінних </a:t>
            </a:r>
          </a:p>
          <a:p>
            <a:pPr algn="just">
              <a:buFont typeface="Wingdings" pitchFamily="2" charset="2"/>
              <a:buChar char="ü"/>
            </a:pPr>
            <a:r>
              <a:rPr lang="uk-UA" sz="2400" dirty="0">
                <a:latin typeface="Times New Roman" pitchFamily="18" charset="0"/>
                <a:cs typeface="Times New Roman" pitchFamily="18" charset="0"/>
              </a:rPr>
              <a:t>Елементи маркетингу</a:t>
            </a:r>
          </a:p>
          <a:p>
            <a:pPr algn="just">
              <a:buFont typeface="Wingdings" pitchFamily="2" charset="2"/>
              <a:buChar char="ü"/>
            </a:pPr>
            <a:r>
              <a:rPr lang="uk-UA" sz="2400" dirty="0">
                <a:latin typeface="Times New Roman" pitchFamily="18" charset="0"/>
                <a:cs typeface="Times New Roman" pitchFamily="18" charset="0"/>
              </a:rPr>
              <a:t>Сфера прийняття рішень з маркетингу</a:t>
            </a:r>
          </a:p>
          <a:p>
            <a:pPr algn="just">
              <a:buFont typeface="Wingdings" pitchFamily="2" charset="2"/>
              <a:buChar char="ü"/>
            </a:pPr>
            <a:r>
              <a:rPr lang="uk-UA" sz="2400" dirty="0" err="1">
                <a:latin typeface="Times New Roman" pitchFamily="18" charset="0"/>
                <a:cs typeface="Times New Roman" pitchFamily="18" charset="0"/>
              </a:rPr>
              <a:t>Підфункції</a:t>
            </a:r>
            <a:endParaRPr lang="uk-UA" sz="2400" dirty="0">
              <a:latin typeface="Times New Roman" pitchFamily="18" charset="0"/>
              <a:cs typeface="Times New Roman" pitchFamily="18" charset="0"/>
            </a:endParaRPr>
          </a:p>
          <a:p>
            <a:pPr algn="just">
              <a:buFont typeface="Wingdings" pitchFamily="2" charset="2"/>
              <a:buChar char="ü"/>
            </a:pPr>
            <a:r>
              <a:rPr lang="uk-UA" sz="2400" dirty="0">
                <a:latin typeface="Times New Roman" pitchFamily="18" charset="0"/>
                <a:cs typeface="Times New Roman" pitchFamily="18" charset="0"/>
              </a:rPr>
              <a:t>тощо</a:t>
            </a:r>
          </a:p>
          <a:p>
            <a:pPr algn="ctr"/>
            <a:endParaRPr lang="uk-UA" sz="2400" dirty="0">
              <a:latin typeface="Times New Roman" pitchFamily="18" charset="0"/>
              <a:cs typeface="Times New Roman" pitchFamily="18" charset="0"/>
            </a:endParaRPr>
          </a:p>
          <a:p>
            <a:pPr algn="ctr"/>
            <a:endParaRPr lang="uk-UA" sz="2400" dirty="0">
              <a:latin typeface="Times New Roman" pitchFamily="18" charset="0"/>
              <a:cs typeface="Times New Roman" pitchFamily="18" charset="0"/>
            </a:endParaRPr>
          </a:p>
          <a:p>
            <a:pPr algn="ctr"/>
            <a:endParaRPr lang="ru-RU" sz="2400" dirty="0">
              <a:latin typeface="Times New Roman" pitchFamily="18" charset="0"/>
              <a:cs typeface="Times New Roman" pitchFamily="18" charset="0"/>
            </a:endParaRPr>
          </a:p>
          <a:p>
            <a:pPr algn="ctr"/>
            <a:endParaRPr lang="uk-UA" sz="2400" dirty="0">
              <a:latin typeface="Times New Roman" pitchFamily="18" charset="0"/>
              <a:cs typeface="Times New Roman" pitchFamily="18" charset="0"/>
            </a:endParaRPr>
          </a:p>
          <a:p>
            <a:pPr algn="ctr"/>
            <a:endParaRPr lang="ru-RU" sz="2400" dirty="0">
              <a:latin typeface="Times New Roman" pitchFamily="18" charset="0"/>
              <a:cs typeface="Times New Roman" pitchFamily="18" charset="0"/>
            </a:endParaRPr>
          </a:p>
        </p:txBody>
      </p:sp>
      <p:sp>
        <p:nvSpPr>
          <p:cNvPr id="2" name="Свиток: горизонтальный 1">
            <a:extLst>
              <a:ext uri="{FF2B5EF4-FFF2-40B4-BE49-F238E27FC236}">
                <a16:creationId xmlns="" xmlns:a16="http://schemas.microsoft.com/office/drawing/2014/main" id="{8EABAE2D-85F7-9B58-86E2-422A65C07A31}"/>
              </a:ext>
            </a:extLst>
          </p:cNvPr>
          <p:cNvSpPr/>
          <p:nvPr/>
        </p:nvSpPr>
        <p:spPr>
          <a:xfrm>
            <a:off x="1550720" y="623906"/>
            <a:ext cx="7967133" cy="1735667"/>
          </a:xfrm>
          <a:prstGeom prst="horizontalScroll">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2000" b="1" dirty="0">
                <a:solidFill>
                  <a:schemeClr val="tx1">
                    <a:lumMod val="95000"/>
                    <a:lumOff val="5000"/>
                  </a:schemeClr>
                </a:solidFill>
                <a:latin typeface="Times New Roman" pitchFamily="18" charset="0"/>
                <a:cs typeface="Times New Roman" pitchFamily="18" charset="0"/>
              </a:rPr>
              <a:t>Маркетинг-</a:t>
            </a:r>
            <a:r>
              <a:rPr lang="uk-UA" sz="2000" b="1" dirty="0" err="1">
                <a:solidFill>
                  <a:schemeClr val="tx1">
                    <a:lumMod val="95000"/>
                    <a:lumOff val="5000"/>
                  </a:schemeClr>
                </a:solidFill>
                <a:latin typeface="Times New Roman" pitchFamily="18" charset="0"/>
                <a:cs typeface="Times New Roman" pitchFamily="18" charset="0"/>
              </a:rPr>
              <a:t>мікс</a:t>
            </a:r>
            <a:r>
              <a:rPr lang="uk-UA" sz="2000" b="1" dirty="0">
                <a:solidFill>
                  <a:schemeClr val="tx1">
                    <a:lumMod val="95000"/>
                    <a:lumOff val="5000"/>
                  </a:schemeClr>
                </a:solidFill>
                <a:latin typeface="Times New Roman" pitchFamily="18" charset="0"/>
                <a:cs typeface="Times New Roman" pitchFamily="18" charset="0"/>
              </a:rPr>
              <a:t> - це набір контрольованих змінних, які фірма може використовувати для впливу на реакцію покупця»</a:t>
            </a:r>
          </a:p>
          <a:p>
            <a:pPr algn="ctr"/>
            <a:r>
              <a:rPr lang="uk-UA" sz="2000" b="1" dirty="0">
                <a:solidFill>
                  <a:schemeClr val="tx1">
                    <a:lumMod val="95000"/>
                    <a:lumOff val="5000"/>
                  </a:schemeClr>
                </a:solidFill>
                <a:latin typeface="Times New Roman" pitchFamily="18" charset="0"/>
                <a:cs typeface="Times New Roman" pitchFamily="18" charset="0"/>
              </a:rPr>
              <a:t>Філіп </a:t>
            </a:r>
            <a:r>
              <a:rPr lang="uk-UA" sz="2000" b="1" dirty="0" err="1">
                <a:solidFill>
                  <a:schemeClr val="tx1">
                    <a:lumMod val="95000"/>
                    <a:lumOff val="5000"/>
                  </a:schemeClr>
                </a:solidFill>
                <a:latin typeface="Times New Roman" pitchFamily="18" charset="0"/>
                <a:cs typeface="Times New Roman" pitchFamily="18" charset="0"/>
              </a:rPr>
              <a:t>Котлер</a:t>
            </a:r>
            <a:endParaRPr lang="uk-UA" sz="2000" b="1" dirty="0">
              <a:solidFill>
                <a:schemeClr val="tx1">
                  <a:lumMod val="95000"/>
                  <a:lumOff val="5000"/>
                </a:schemeClr>
              </a:solidFill>
              <a:latin typeface="Times New Roman" pitchFamily="18" charset="0"/>
              <a:cs typeface="Times New Roman" pitchFamily="18" charset="0"/>
            </a:endParaRPr>
          </a:p>
        </p:txBody>
      </p:sp>
    </p:spTree>
  </p:cSld>
  <p:clrMapOvr>
    <a:masterClrMapping/>
  </p:clrMapOvr>
  <mc:AlternateContent xmlns:mc="http://schemas.openxmlformats.org/markup-compatibility/2006">
    <mc:Choice xmlns="" xmlns:p14="http://schemas.microsoft.com/office/powerpoint/2010/main" Requires="p14">
      <p:transition spd="slow" p14:dur="2000">
        <p14:prism/>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0"/>
          <p:cNvSpPr/>
          <p:nvPr/>
        </p:nvSpPr>
        <p:spPr>
          <a:xfrm>
            <a:off x="1437889" y="1070826"/>
            <a:ext cx="10058400" cy="4832092"/>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Century Gothic"/>
              <a:buNone/>
            </a:pPr>
            <a:endParaRPr sz="1600" b="1" i="1" u="none" strike="noStrike" cap="none" dirty="0">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chemeClr val="lt1"/>
              </a:buClr>
              <a:buSzPts val="2800"/>
              <a:buFont typeface="Century Gothic"/>
              <a:buNone/>
            </a:pPr>
            <a:endParaRPr sz="1600" b="1" i="1" dirty="0">
              <a:solidFill>
                <a:schemeClr val="dk1"/>
              </a:solidFill>
              <a:latin typeface="Times New Roman"/>
              <a:ea typeface="Times New Roman"/>
              <a:cs typeface="Times New Roman"/>
              <a:sym typeface="Times New Roman"/>
            </a:endParaRPr>
          </a:p>
        </p:txBody>
      </p:sp>
      <p:sp>
        <p:nvSpPr>
          <p:cNvPr id="78849" name="Rectangle 1"/>
          <p:cNvSpPr>
            <a:spLocks noChangeArrowheads="1"/>
          </p:cNvSpPr>
          <p:nvPr/>
        </p:nvSpPr>
        <p:spPr bwMode="auto">
          <a:xfrm>
            <a:off x="227214" y="200379"/>
            <a:ext cx="8091055"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uk-UA" sz="1600" b="1" i="0" u="none" strike="noStrike" cap="none" normalizeH="0" baseline="0" dirty="0">
                <a:ln>
                  <a:noFill/>
                </a:ln>
                <a:solidFill>
                  <a:schemeClr val="accent2">
                    <a:lumMod val="50000"/>
                  </a:schemeClr>
                </a:solidFill>
                <a:effectLst/>
                <a:latin typeface="Times New Roman" pitchFamily="18" charset="0"/>
                <a:ea typeface="Calibri" pitchFamily="34" charset="0"/>
                <a:cs typeface="Times New Roman" pitchFamily="18" charset="0"/>
              </a:rPr>
              <a:t>Маркетинговий комплекс </a:t>
            </a:r>
            <a:r>
              <a:rPr kumimoji="0" lang="en-US" sz="1600" b="1" i="0" u="none" strike="noStrike" cap="none" normalizeH="0" baseline="0" dirty="0">
                <a:ln>
                  <a:noFill/>
                </a:ln>
                <a:solidFill>
                  <a:schemeClr val="accent2">
                    <a:lumMod val="50000"/>
                  </a:schemeClr>
                </a:solidFill>
                <a:effectLst/>
                <a:latin typeface="Times New Roman" pitchFamily="18" charset="0"/>
                <a:ea typeface="Calibri" pitchFamily="34" charset="0"/>
                <a:cs typeface="Times New Roman" pitchFamily="18" charset="0"/>
              </a:rPr>
              <a:t>c</a:t>
            </a:r>
            <a:r>
              <a:rPr kumimoji="0" lang="uk-UA" sz="1600" b="1" i="0" u="none" strike="noStrike" cap="none" normalizeH="0" baseline="0" dirty="0" err="1">
                <a:ln>
                  <a:noFill/>
                </a:ln>
                <a:solidFill>
                  <a:schemeClr val="accent2">
                    <a:lumMod val="50000"/>
                  </a:schemeClr>
                </a:solidFill>
                <a:effectLst/>
                <a:latin typeface="Times New Roman" pitchFamily="18" charset="0"/>
                <a:ea typeface="Calibri" pitchFamily="34" charset="0"/>
                <a:cs typeface="Times New Roman" pitchFamily="18" charset="0"/>
              </a:rPr>
              <a:t>оціально</a:t>
            </a:r>
            <a:r>
              <a:rPr kumimoji="0" lang="uk-UA" sz="1600" b="1" i="0" u="none" strike="noStrike" cap="none" normalizeH="0" baseline="0" dirty="0">
                <a:ln>
                  <a:noFill/>
                </a:ln>
                <a:solidFill>
                  <a:schemeClr val="accent2">
                    <a:lumMod val="50000"/>
                  </a:schemeClr>
                </a:solidFill>
                <a:effectLst/>
                <a:latin typeface="Times New Roman" pitchFamily="18" charset="0"/>
                <a:ea typeface="Calibri" pitchFamily="34" charset="0"/>
                <a:cs typeface="Times New Roman" pitchFamily="18" charset="0"/>
              </a:rPr>
              <a:t>-відповідального маркетингу</a:t>
            </a:r>
          </a:p>
          <a:p>
            <a:pPr marL="0" marR="0" lvl="0" indent="0" defTabSz="914400" rtl="0" eaLnBrk="1" fontAlgn="base" latinLnBrk="0" hangingPunct="1">
              <a:lnSpc>
                <a:spcPct val="100000"/>
              </a:lnSpc>
              <a:spcBef>
                <a:spcPct val="0"/>
              </a:spcBef>
              <a:spcAft>
                <a:spcPct val="0"/>
              </a:spcAft>
              <a:buClrTx/>
              <a:buSzTx/>
              <a:buFontTx/>
              <a:buNone/>
              <a:tabLst/>
            </a:pPr>
            <a:r>
              <a:rPr kumimoji="0" lang="uk-UA" sz="1600" b="1" i="0" u="none" strike="noStrike" cap="none" normalizeH="0" baseline="0" dirty="0">
                <a:ln>
                  <a:noFill/>
                </a:ln>
                <a:solidFill>
                  <a:schemeClr val="accent2">
                    <a:lumMod val="50000"/>
                  </a:schemeClr>
                </a:solidFill>
                <a:effectLst/>
                <a:latin typeface="Times New Roman" pitchFamily="18" charset="0"/>
                <a:ea typeface="Calibri" pitchFamily="34" charset="0"/>
                <a:cs typeface="Times New Roman" pitchFamily="18" charset="0"/>
              </a:rPr>
              <a:t> (автор Гладка В</a:t>
            </a:r>
            <a:r>
              <a:rPr lang="uk-UA" sz="1600" b="1" dirty="0">
                <a:solidFill>
                  <a:schemeClr val="accent2">
                    <a:lumMod val="50000"/>
                  </a:schemeClr>
                </a:solidFill>
                <a:latin typeface="Times New Roman" pitchFamily="18" charset="0"/>
                <a:ea typeface="Calibri" pitchFamily="34" charset="0"/>
                <a:cs typeface="Times New Roman" pitchFamily="18" charset="0"/>
              </a:rPr>
              <a:t>ікторія Олександрівна)</a:t>
            </a:r>
            <a:endParaRPr kumimoji="0" lang="uk-UA" sz="1600" b="1" i="0" u="none" strike="noStrike" cap="none" normalizeH="0" baseline="0" dirty="0">
              <a:ln>
                <a:noFill/>
              </a:ln>
              <a:solidFill>
                <a:schemeClr val="accent2">
                  <a:lumMod val="50000"/>
                </a:schemeClr>
              </a:solidFill>
              <a:effectLst/>
              <a:latin typeface="Times New Roman" pitchFamily="18" charset="0"/>
              <a:cs typeface="Times New Roman" pitchFamily="18" charset="0"/>
            </a:endParaRPr>
          </a:p>
        </p:txBody>
      </p:sp>
      <p:graphicFrame>
        <p:nvGraphicFramePr>
          <p:cNvPr id="5" name="Таблица 4">
            <a:extLst>
              <a:ext uri="{FF2B5EF4-FFF2-40B4-BE49-F238E27FC236}">
                <a16:creationId xmlns="" xmlns:a16="http://schemas.microsoft.com/office/drawing/2014/main" id="{DF7ED3C0-35C3-05BD-7C2B-8BAD61BEF968}"/>
              </a:ext>
            </a:extLst>
          </p:cNvPr>
          <p:cNvGraphicFramePr>
            <a:graphicFrameLocks noGrp="1"/>
          </p:cNvGraphicFramePr>
          <p:nvPr>
            <p:extLst>
              <p:ext uri="{D42A27DB-BD31-4B8C-83A1-F6EECF244321}">
                <p14:modId xmlns="" xmlns:p14="http://schemas.microsoft.com/office/powerpoint/2010/main" val="322954665"/>
              </p:ext>
            </p:extLst>
          </p:nvPr>
        </p:nvGraphicFramePr>
        <p:xfrm>
          <a:off x="227214" y="785154"/>
          <a:ext cx="9266375" cy="6012408"/>
        </p:xfrm>
        <a:graphic>
          <a:graphicData uri="http://schemas.openxmlformats.org/drawingml/2006/table">
            <a:tbl>
              <a:tblPr firstRow="1" firstCol="1" lastRow="1" lastCol="1" bandRow="1" bandCol="1">
                <a:tableStyleId>{69012ECD-51FC-41F1-AA8D-1B2483CD663E}</a:tableStyleId>
              </a:tblPr>
              <a:tblGrid>
                <a:gridCol w="2324987">
                  <a:extLst>
                    <a:ext uri="{9D8B030D-6E8A-4147-A177-3AD203B41FA5}">
                      <a16:colId xmlns="" xmlns:a16="http://schemas.microsoft.com/office/drawing/2014/main" val="4209660886"/>
                    </a:ext>
                  </a:extLst>
                </a:gridCol>
                <a:gridCol w="2476999">
                  <a:extLst>
                    <a:ext uri="{9D8B030D-6E8A-4147-A177-3AD203B41FA5}">
                      <a16:colId xmlns="" xmlns:a16="http://schemas.microsoft.com/office/drawing/2014/main" val="2176921876"/>
                    </a:ext>
                  </a:extLst>
                </a:gridCol>
                <a:gridCol w="4464389">
                  <a:extLst>
                    <a:ext uri="{9D8B030D-6E8A-4147-A177-3AD203B41FA5}">
                      <a16:colId xmlns="" xmlns:a16="http://schemas.microsoft.com/office/drawing/2014/main" val="1488971100"/>
                    </a:ext>
                  </a:extLst>
                </a:gridCol>
              </a:tblGrid>
              <a:tr h="766008">
                <a:tc>
                  <a:txBody>
                    <a:bodyPr/>
                    <a:lstStyle/>
                    <a:p>
                      <a:pPr marL="107950" marR="101600" algn="ctr">
                        <a:spcAft>
                          <a:spcPts val="0"/>
                        </a:spcAft>
                      </a:pPr>
                      <a:r>
                        <a:rPr lang="uk-UA" sz="1400" dirty="0">
                          <a:effectLst/>
                          <a:latin typeface="Times New Roman" panose="02020603050405020304" pitchFamily="18" charset="0"/>
                          <a:cs typeface="Times New Roman" panose="02020603050405020304" pitchFamily="18" charset="0"/>
                        </a:rPr>
                        <a:t>Елементи</a:t>
                      </a:r>
                      <a:r>
                        <a:rPr lang="uk-UA" sz="1400" spc="5" dirty="0">
                          <a:effectLst/>
                          <a:latin typeface="Times New Roman" panose="02020603050405020304" pitchFamily="18" charset="0"/>
                          <a:cs typeface="Times New Roman" panose="02020603050405020304" pitchFamily="18" charset="0"/>
                        </a:rPr>
                        <a:t> </a:t>
                      </a:r>
                      <a:r>
                        <a:rPr lang="uk-UA" sz="1400" dirty="0">
                          <a:effectLst/>
                          <a:latin typeface="Times New Roman" panose="02020603050405020304" pitchFamily="18" charset="0"/>
                          <a:cs typeface="Times New Roman" panose="02020603050405020304" pitchFamily="18" charset="0"/>
                        </a:rPr>
                        <a:t>класичної</a:t>
                      </a:r>
                      <a:r>
                        <a:rPr lang="uk-UA" sz="1400" spc="5" dirty="0">
                          <a:effectLst/>
                          <a:latin typeface="Times New Roman" panose="02020603050405020304" pitchFamily="18" charset="0"/>
                          <a:cs typeface="Times New Roman" panose="02020603050405020304" pitchFamily="18" charset="0"/>
                        </a:rPr>
                        <a:t> </a:t>
                      </a:r>
                      <a:r>
                        <a:rPr lang="uk-UA" sz="1400" dirty="0">
                          <a:effectLst/>
                          <a:latin typeface="Times New Roman" panose="02020603050405020304" pitchFamily="18" charset="0"/>
                          <a:cs typeface="Times New Roman" panose="02020603050405020304" pitchFamily="18" charset="0"/>
                        </a:rPr>
                        <a:t>класифікації</a:t>
                      </a:r>
                      <a:r>
                        <a:rPr lang="uk-UA" sz="1400" spc="-335" dirty="0">
                          <a:effectLst/>
                          <a:latin typeface="Times New Roman" panose="02020603050405020304" pitchFamily="18" charset="0"/>
                          <a:cs typeface="Times New Roman" panose="02020603050405020304" pitchFamily="18" charset="0"/>
                        </a:rPr>
                        <a:t> </a:t>
                      </a:r>
                      <a:r>
                        <a:rPr lang="uk-UA" sz="1400" dirty="0">
                          <a:effectLst/>
                          <a:latin typeface="Times New Roman" panose="02020603050405020304" pitchFamily="18" charset="0"/>
                          <a:cs typeface="Times New Roman" panose="02020603050405020304" pitchFamily="18" charset="0"/>
                        </a:rPr>
                        <a:t>маркетингу-</a:t>
                      </a:r>
                      <a:endParaRPr lang="x-none" sz="1400" dirty="0">
                        <a:effectLst/>
                        <a:latin typeface="Times New Roman" panose="02020603050405020304" pitchFamily="18" charset="0"/>
                        <a:cs typeface="Times New Roman" panose="02020603050405020304" pitchFamily="18" charset="0"/>
                      </a:endParaRPr>
                    </a:p>
                    <a:p>
                      <a:pPr marL="107315" marR="101600" algn="ctr">
                        <a:spcAft>
                          <a:spcPts val="0"/>
                        </a:spcAft>
                      </a:pPr>
                      <a:r>
                        <a:rPr lang="uk-UA" sz="1400" dirty="0" err="1">
                          <a:effectLst/>
                          <a:latin typeface="Times New Roman" panose="02020603050405020304" pitchFamily="18" charset="0"/>
                          <a:cs typeface="Times New Roman" panose="02020603050405020304" pitchFamily="18" charset="0"/>
                        </a:rPr>
                        <a:t>мікс</a:t>
                      </a:r>
                      <a:endParaRPr lang="x-none"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24790" marR="218440" indent="-2540" algn="ctr">
                        <a:spcBef>
                          <a:spcPts val="1020"/>
                        </a:spcBef>
                        <a:spcAft>
                          <a:spcPts val="0"/>
                        </a:spcAft>
                      </a:pPr>
                      <a:r>
                        <a:rPr lang="uk-UA" sz="1400" dirty="0">
                          <a:effectLst/>
                          <a:latin typeface="Times New Roman" panose="02020603050405020304" pitchFamily="18" charset="0"/>
                          <a:cs typeface="Times New Roman" panose="02020603050405020304" pitchFamily="18" charset="0"/>
                        </a:rPr>
                        <a:t>Елементи</a:t>
                      </a:r>
                      <a:r>
                        <a:rPr lang="uk-UA" sz="1400" spc="5" dirty="0">
                          <a:effectLst/>
                          <a:latin typeface="Times New Roman" panose="02020603050405020304" pitchFamily="18" charset="0"/>
                          <a:cs typeface="Times New Roman" panose="02020603050405020304" pitchFamily="18" charset="0"/>
                        </a:rPr>
                        <a:t> </a:t>
                      </a:r>
                      <a:r>
                        <a:rPr lang="uk-UA" sz="1400" dirty="0">
                          <a:effectLst/>
                          <a:latin typeface="Times New Roman" panose="02020603050405020304" pitchFamily="18" charset="0"/>
                          <a:cs typeface="Times New Roman" panose="02020603050405020304" pitchFamily="18" charset="0"/>
                        </a:rPr>
                        <a:t>альтернативних</a:t>
                      </a:r>
                      <a:r>
                        <a:rPr lang="uk-UA" sz="1400" spc="5" dirty="0">
                          <a:effectLst/>
                          <a:latin typeface="Times New Roman" panose="02020603050405020304" pitchFamily="18" charset="0"/>
                          <a:cs typeface="Times New Roman" panose="02020603050405020304" pitchFamily="18" charset="0"/>
                        </a:rPr>
                        <a:t> </a:t>
                      </a:r>
                      <a:r>
                        <a:rPr lang="uk-UA" sz="1400" dirty="0">
                          <a:effectLst/>
                          <a:latin typeface="Times New Roman" panose="02020603050405020304" pitchFamily="18" charset="0"/>
                          <a:cs typeface="Times New Roman" panose="02020603050405020304" pitchFamily="18" charset="0"/>
                        </a:rPr>
                        <a:t>класифікацій</a:t>
                      </a:r>
                      <a:r>
                        <a:rPr lang="uk-UA" sz="1400" spc="5" dirty="0">
                          <a:effectLst/>
                          <a:latin typeface="Times New Roman" panose="02020603050405020304" pitchFamily="18" charset="0"/>
                          <a:cs typeface="Times New Roman" panose="02020603050405020304" pitchFamily="18" charset="0"/>
                        </a:rPr>
                        <a:t> </a:t>
                      </a:r>
                      <a:r>
                        <a:rPr lang="uk-UA" sz="1400" dirty="0">
                          <a:effectLst/>
                          <a:latin typeface="Times New Roman" panose="02020603050405020304" pitchFamily="18" charset="0"/>
                          <a:cs typeface="Times New Roman" panose="02020603050405020304" pitchFamily="18" charset="0"/>
                        </a:rPr>
                        <a:t>маркетингу-</a:t>
                      </a:r>
                      <a:r>
                        <a:rPr lang="uk-UA" sz="1400" dirty="0" err="1">
                          <a:effectLst/>
                          <a:latin typeface="Times New Roman" panose="02020603050405020304" pitchFamily="18" charset="0"/>
                          <a:cs typeface="Times New Roman" panose="02020603050405020304" pitchFamily="18" charset="0"/>
                        </a:rPr>
                        <a:t>мікс</a:t>
                      </a:r>
                      <a:endParaRPr lang="x-none"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65100" algn="l"/>
                      <a:r>
                        <a:rPr lang="uk-UA" sz="1400" dirty="0">
                          <a:effectLst/>
                          <a:latin typeface="Times New Roman" panose="02020603050405020304" pitchFamily="18" charset="0"/>
                          <a:cs typeface="Times New Roman" panose="02020603050405020304" pitchFamily="18" charset="0"/>
                        </a:rPr>
                        <a:t> </a:t>
                      </a:r>
                      <a:endParaRPr lang="x-none" sz="1400" dirty="0">
                        <a:effectLst/>
                        <a:latin typeface="Times New Roman" panose="02020603050405020304" pitchFamily="18" charset="0"/>
                        <a:cs typeface="Times New Roman" panose="02020603050405020304" pitchFamily="18" charset="0"/>
                      </a:endParaRPr>
                    </a:p>
                    <a:p>
                      <a:pPr marL="165100" algn="l"/>
                      <a:r>
                        <a:rPr lang="uk-UA" sz="1400" dirty="0">
                          <a:effectLst/>
                          <a:latin typeface="Times New Roman" panose="02020603050405020304" pitchFamily="18" charset="0"/>
                          <a:cs typeface="Times New Roman" panose="02020603050405020304" pitchFamily="18" charset="0"/>
                        </a:rPr>
                        <a:t> </a:t>
                      </a:r>
                      <a:endParaRPr lang="x-none" sz="1400" dirty="0">
                        <a:effectLst/>
                        <a:latin typeface="Times New Roman" panose="02020603050405020304" pitchFamily="18" charset="0"/>
                        <a:cs typeface="Times New Roman" panose="02020603050405020304" pitchFamily="18" charset="0"/>
                      </a:endParaRPr>
                    </a:p>
                    <a:p>
                      <a:pPr marL="253365" marR="213360" indent="-24765" algn="l">
                        <a:spcAft>
                          <a:spcPts val="0"/>
                        </a:spcAft>
                      </a:pPr>
                      <a:r>
                        <a:rPr lang="uk-UA" sz="1400" dirty="0">
                          <a:effectLst/>
                          <a:latin typeface="Times New Roman" panose="02020603050405020304" pitchFamily="18" charset="0"/>
                          <a:cs typeface="Times New Roman" panose="02020603050405020304" pitchFamily="18" charset="0"/>
                        </a:rPr>
                        <a:t>Окремі напрямки реалізації соціально-</a:t>
                      </a:r>
                      <a:r>
                        <a:rPr lang="uk-UA" sz="1400" spc="-335" dirty="0">
                          <a:effectLst/>
                          <a:latin typeface="Times New Roman" panose="02020603050405020304" pitchFamily="18" charset="0"/>
                          <a:cs typeface="Times New Roman" panose="02020603050405020304" pitchFamily="18" charset="0"/>
                        </a:rPr>
                        <a:t> </a:t>
                      </a:r>
                      <a:r>
                        <a:rPr lang="uk-UA" sz="1400" dirty="0">
                          <a:effectLst/>
                          <a:latin typeface="Times New Roman" panose="02020603050405020304" pitchFamily="18" charset="0"/>
                          <a:cs typeface="Times New Roman" panose="02020603050405020304" pitchFamily="18" charset="0"/>
                        </a:rPr>
                        <a:t>відповідальних</a:t>
                      </a:r>
                      <a:r>
                        <a:rPr lang="uk-UA" sz="1400" spc="-15" dirty="0">
                          <a:effectLst/>
                          <a:latin typeface="Times New Roman" panose="02020603050405020304" pitchFamily="18" charset="0"/>
                          <a:cs typeface="Times New Roman" panose="02020603050405020304" pitchFamily="18" charset="0"/>
                        </a:rPr>
                        <a:t> </a:t>
                      </a:r>
                      <a:r>
                        <a:rPr lang="uk-UA" sz="1400" dirty="0">
                          <a:effectLst/>
                          <a:latin typeface="Times New Roman" panose="02020603050405020304" pitchFamily="18" charset="0"/>
                          <a:cs typeface="Times New Roman" panose="02020603050405020304" pitchFamily="18" charset="0"/>
                        </a:rPr>
                        <a:t>підходів</a:t>
                      </a:r>
                      <a:r>
                        <a:rPr lang="uk-UA" sz="1400" spc="-20" dirty="0">
                          <a:effectLst/>
                          <a:latin typeface="Times New Roman" panose="02020603050405020304" pitchFamily="18" charset="0"/>
                          <a:cs typeface="Times New Roman" panose="02020603050405020304" pitchFamily="18" charset="0"/>
                        </a:rPr>
                        <a:t> </a:t>
                      </a:r>
                      <a:r>
                        <a:rPr lang="uk-UA" sz="1400" dirty="0">
                          <a:effectLst/>
                          <a:latin typeface="Times New Roman" panose="02020603050405020304" pitchFamily="18" charset="0"/>
                          <a:cs typeface="Times New Roman" panose="02020603050405020304" pitchFamily="18" charset="0"/>
                        </a:rPr>
                        <a:t>у</a:t>
                      </a:r>
                      <a:r>
                        <a:rPr lang="uk-UA" sz="1400" spc="-35" dirty="0">
                          <a:effectLst/>
                          <a:latin typeface="Times New Roman" panose="02020603050405020304" pitchFamily="18" charset="0"/>
                          <a:cs typeface="Times New Roman" panose="02020603050405020304" pitchFamily="18" charset="0"/>
                        </a:rPr>
                        <a:t> </a:t>
                      </a:r>
                      <a:r>
                        <a:rPr lang="uk-UA" sz="1400" dirty="0">
                          <a:effectLst/>
                          <a:latin typeface="Times New Roman" panose="02020603050405020304" pitchFamily="18" charset="0"/>
                          <a:cs typeface="Times New Roman" panose="02020603050405020304" pitchFamily="18" charset="0"/>
                        </a:rPr>
                        <a:t>маркетингу</a:t>
                      </a:r>
                      <a:endParaRPr lang="x-none"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 xmlns:a16="http://schemas.microsoft.com/office/drawing/2014/main" val="3643396932"/>
                  </a:ext>
                </a:extLst>
              </a:tr>
              <a:tr h="1378663">
                <a:tc>
                  <a:txBody>
                    <a:bodyPr/>
                    <a:lstStyle/>
                    <a:p>
                      <a:pPr marL="254635" marR="235585" indent="5715" algn="l">
                        <a:spcAft>
                          <a:spcPts val="0"/>
                        </a:spcAft>
                      </a:pPr>
                      <a:r>
                        <a:rPr lang="uk-UA" sz="1400">
                          <a:effectLst/>
                          <a:latin typeface="Times New Roman" panose="02020603050405020304" pitchFamily="18" charset="0"/>
                          <a:cs typeface="Times New Roman" panose="02020603050405020304" pitchFamily="18" charset="0"/>
                        </a:rPr>
                        <a:t>Продукт</a:t>
                      </a:r>
                      <a:r>
                        <a:rPr lang="uk-UA" sz="1400" spc="-335">
                          <a:effectLst/>
                          <a:latin typeface="Times New Roman" panose="02020603050405020304" pitchFamily="18" charset="0"/>
                          <a:cs typeface="Times New Roman" panose="02020603050405020304" pitchFamily="18" charset="0"/>
                        </a:rPr>
                        <a:t> </a:t>
                      </a:r>
                      <a:r>
                        <a:rPr lang="uk-UA" sz="1400">
                          <a:effectLst/>
                          <a:latin typeface="Times New Roman" panose="02020603050405020304" pitchFamily="18" charset="0"/>
                          <a:cs typeface="Times New Roman" panose="02020603050405020304" pitchFamily="18" charset="0"/>
                        </a:rPr>
                        <a:t>(product)</a:t>
                      </a:r>
                      <a:endParaRPr lang="x-none"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505460" marR="385445" indent="-105410" algn="l">
                        <a:spcAft>
                          <a:spcPts val="0"/>
                        </a:spcAft>
                      </a:pPr>
                      <a:r>
                        <a:rPr lang="uk-UA" sz="1400">
                          <a:effectLst/>
                          <a:latin typeface="Times New Roman" panose="02020603050405020304" pitchFamily="18" charset="0"/>
                          <a:cs typeface="Times New Roman" panose="02020603050405020304" pitchFamily="18" charset="0"/>
                        </a:rPr>
                        <a:t>Упакування</a:t>
                      </a:r>
                      <a:r>
                        <a:rPr lang="uk-UA" sz="1400" spc="-335">
                          <a:effectLst/>
                          <a:latin typeface="Times New Roman" panose="02020603050405020304" pitchFamily="18" charset="0"/>
                          <a:cs typeface="Times New Roman" panose="02020603050405020304" pitchFamily="18" charset="0"/>
                        </a:rPr>
                        <a:t> </a:t>
                      </a:r>
                      <a:r>
                        <a:rPr lang="uk-UA" sz="1400">
                          <a:effectLst/>
                          <a:latin typeface="Times New Roman" panose="02020603050405020304" pitchFamily="18" charset="0"/>
                          <a:cs typeface="Times New Roman" panose="02020603050405020304" pitchFamily="18" charset="0"/>
                        </a:rPr>
                        <a:t>(рackage)</a:t>
                      </a:r>
                      <a:endParaRPr lang="x-none"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42900" marR="62230" lvl="0" indent="-342900" algn="just">
                        <a:buSzPts val="1200"/>
                        <a:buFont typeface="Calibri" panose="020F0502020204030204" pitchFamily="34" charset="0"/>
                        <a:buChar char="-"/>
                        <a:tabLst>
                          <a:tab pos="165735" algn="l"/>
                        </a:tabLst>
                      </a:pPr>
                      <a:r>
                        <a:rPr lang="uk-UA" sz="1400">
                          <a:effectLst/>
                          <a:latin typeface="Times New Roman" panose="02020603050405020304" pitchFamily="18" charset="0"/>
                          <a:cs typeface="Times New Roman" panose="02020603050405020304" pitchFamily="18" charset="0"/>
                        </a:rPr>
                        <a:t>побудова</a:t>
                      </a:r>
                      <a:r>
                        <a:rPr lang="uk-UA" sz="1400" spc="5">
                          <a:effectLst/>
                          <a:latin typeface="Times New Roman" panose="02020603050405020304" pitchFamily="18" charset="0"/>
                          <a:cs typeface="Times New Roman" panose="02020603050405020304" pitchFamily="18" charset="0"/>
                        </a:rPr>
                        <a:t> </a:t>
                      </a:r>
                      <a:r>
                        <a:rPr lang="uk-UA" sz="1400">
                          <a:effectLst/>
                          <a:latin typeface="Times New Roman" panose="02020603050405020304" pitchFamily="18" charset="0"/>
                          <a:cs typeface="Times New Roman" panose="02020603050405020304" pitchFamily="18" charset="0"/>
                        </a:rPr>
                        <a:t>системи</a:t>
                      </a:r>
                      <a:r>
                        <a:rPr lang="uk-UA" sz="1400" spc="5">
                          <a:effectLst/>
                          <a:latin typeface="Times New Roman" panose="02020603050405020304" pitchFamily="18" charset="0"/>
                          <a:cs typeface="Times New Roman" panose="02020603050405020304" pitchFamily="18" charset="0"/>
                        </a:rPr>
                        <a:t> </a:t>
                      </a:r>
                      <a:r>
                        <a:rPr lang="uk-UA" sz="1400">
                          <a:effectLst/>
                          <a:latin typeface="Times New Roman" panose="02020603050405020304" pitchFamily="18" charset="0"/>
                          <a:cs typeface="Times New Roman" panose="02020603050405020304" pitchFamily="18" charset="0"/>
                        </a:rPr>
                        <a:t>R&amp;D</a:t>
                      </a:r>
                      <a:r>
                        <a:rPr lang="uk-UA" sz="1400" spc="5">
                          <a:effectLst/>
                          <a:latin typeface="Times New Roman" panose="02020603050405020304" pitchFamily="18" charset="0"/>
                          <a:cs typeface="Times New Roman" panose="02020603050405020304" pitchFamily="18" charset="0"/>
                        </a:rPr>
                        <a:t> </a:t>
                      </a:r>
                      <a:r>
                        <a:rPr lang="uk-UA" sz="1400">
                          <a:effectLst/>
                          <a:latin typeface="Times New Roman" panose="02020603050405020304" pitchFamily="18" charset="0"/>
                          <a:cs typeface="Times New Roman" panose="02020603050405020304" pitchFamily="18" charset="0"/>
                        </a:rPr>
                        <a:t>на</a:t>
                      </a:r>
                      <a:r>
                        <a:rPr lang="uk-UA" sz="1400" spc="5">
                          <a:effectLst/>
                          <a:latin typeface="Times New Roman" panose="02020603050405020304" pitchFamily="18" charset="0"/>
                          <a:cs typeface="Times New Roman" panose="02020603050405020304" pitchFamily="18" charset="0"/>
                        </a:rPr>
                        <a:t> </a:t>
                      </a:r>
                      <a:r>
                        <a:rPr lang="uk-UA" sz="1400">
                          <a:effectLst/>
                          <a:latin typeface="Times New Roman" panose="02020603050405020304" pitchFamily="18" charset="0"/>
                          <a:cs typeface="Times New Roman" panose="02020603050405020304" pitchFamily="18" charset="0"/>
                        </a:rPr>
                        <a:t>засадах</a:t>
                      </a:r>
                      <a:r>
                        <a:rPr lang="uk-UA" sz="1400" spc="-335">
                          <a:effectLst/>
                          <a:latin typeface="Times New Roman" panose="02020603050405020304" pitchFamily="18" charset="0"/>
                          <a:cs typeface="Times New Roman" panose="02020603050405020304" pitchFamily="18" charset="0"/>
                        </a:rPr>
                        <a:t> </a:t>
                      </a:r>
                      <a:r>
                        <a:rPr lang="uk-UA" sz="1400">
                          <a:effectLst/>
                          <a:latin typeface="Times New Roman" panose="02020603050405020304" pitchFamily="18" charset="0"/>
                          <a:cs typeface="Times New Roman" panose="02020603050405020304" pitchFamily="18" charset="0"/>
                        </a:rPr>
                        <a:t>відповідальності</a:t>
                      </a:r>
                      <a:r>
                        <a:rPr lang="uk-UA" sz="1400" spc="5">
                          <a:effectLst/>
                          <a:latin typeface="Times New Roman" panose="02020603050405020304" pitchFamily="18" charset="0"/>
                          <a:cs typeface="Times New Roman" panose="02020603050405020304" pitchFamily="18" charset="0"/>
                        </a:rPr>
                        <a:t> </a:t>
                      </a:r>
                      <a:r>
                        <a:rPr lang="uk-UA" sz="1400">
                          <a:effectLst/>
                          <a:latin typeface="Times New Roman" panose="02020603050405020304" pitchFamily="18" charset="0"/>
                          <a:cs typeface="Times New Roman" panose="02020603050405020304" pitchFamily="18" charset="0"/>
                        </a:rPr>
                        <a:t>перед</a:t>
                      </a:r>
                      <a:r>
                        <a:rPr lang="uk-UA" sz="1400" spc="5">
                          <a:effectLst/>
                          <a:latin typeface="Times New Roman" panose="02020603050405020304" pitchFamily="18" charset="0"/>
                          <a:cs typeface="Times New Roman" panose="02020603050405020304" pitchFamily="18" charset="0"/>
                        </a:rPr>
                        <a:t> </a:t>
                      </a:r>
                      <a:r>
                        <a:rPr lang="uk-UA" sz="1400">
                          <a:effectLst/>
                          <a:latin typeface="Times New Roman" panose="02020603050405020304" pitchFamily="18" charset="0"/>
                          <a:cs typeface="Times New Roman" panose="02020603050405020304" pitchFamily="18" charset="0"/>
                        </a:rPr>
                        <a:t>споживачами</a:t>
                      </a:r>
                      <a:r>
                        <a:rPr lang="uk-UA" sz="1400" spc="5">
                          <a:effectLst/>
                          <a:latin typeface="Times New Roman" panose="02020603050405020304" pitchFamily="18" charset="0"/>
                          <a:cs typeface="Times New Roman" panose="02020603050405020304" pitchFamily="18" charset="0"/>
                        </a:rPr>
                        <a:t> </a:t>
                      </a:r>
                      <a:r>
                        <a:rPr lang="uk-UA" sz="1400">
                          <a:effectLst/>
                          <a:latin typeface="Times New Roman" panose="02020603050405020304" pitchFamily="18" charset="0"/>
                          <a:cs typeface="Times New Roman" panose="02020603050405020304" pitchFamily="18" charset="0"/>
                        </a:rPr>
                        <a:t>і</a:t>
                      </a:r>
                      <a:r>
                        <a:rPr lang="uk-UA" sz="1400" spc="5">
                          <a:effectLst/>
                          <a:latin typeface="Times New Roman" panose="02020603050405020304" pitchFamily="18" charset="0"/>
                          <a:cs typeface="Times New Roman" panose="02020603050405020304" pitchFamily="18" charset="0"/>
                        </a:rPr>
                        <a:t> </a:t>
                      </a:r>
                      <a:r>
                        <a:rPr lang="uk-UA" sz="1400">
                          <a:effectLst/>
                          <a:latin typeface="Times New Roman" panose="02020603050405020304" pitchFamily="18" charset="0"/>
                          <a:cs typeface="Times New Roman" panose="02020603050405020304" pitchFamily="18" charset="0"/>
                        </a:rPr>
                        <a:t>довкіллям;</a:t>
                      </a:r>
                      <a:endParaRPr lang="x-none" sz="1400">
                        <a:effectLst/>
                        <a:latin typeface="Times New Roman" panose="02020603050405020304" pitchFamily="18" charset="0"/>
                        <a:cs typeface="Times New Roman" panose="02020603050405020304" pitchFamily="18" charset="0"/>
                      </a:endParaRPr>
                    </a:p>
                    <a:p>
                      <a:pPr marL="342900" marR="60325" lvl="0" indent="-342900" algn="just">
                        <a:buSzPts val="1200"/>
                        <a:buFont typeface="Calibri" panose="020F0502020204030204" pitchFamily="34" charset="0"/>
                        <a:buChar char="-"/>
                        <a:tabLst>
                          <a:tab pos="165735" algn="l"/>
                        </a:tabLst>
                      </a:pPr>
                      <a:r>
                        <a:rPr lang="uk-UA" sz="1400">
                          <a:effectLst/>
                          <a:latin typeface="Times New Roman" panose="02020603050405020304" pitchFamily="18" charset="0"/>
                          <a:cs typeface="Times New Roman" panose="02020603050405020304" pitchFamily="18" charset="0"/>
                        </a:rPr>
                        <a:t>відмова від використання у виробництві</a:t>
                      </a:r>
                      <a:r>
                        <a:rPr lang="uk-UA" sz="1400" spc="5">
                          <a:effectLst/>
                          <a:latin typeface="Times New Roman" panose="02020603050405020304" pitchFamily="18" charset="0"/>
                          <a:cs typeface="Times New Roman" panose="02020603050405020304" pitchFamily="18" charset="0"/>
                        </a:rPr>
                        <a:t> </a:t>
                      </a:r>
                      <a:r>
                        <a:rPr lang="uk-UA" sz="1400">
                          <a:effectLst/>
                          <a:latin typeface="Times New Roman" panose="02020603050405020304" pitchFamily="18" charset="0"/>
                          <a:cs typeface="Times New Roman" panose="02020603050405020304" pitchFamily="18" charset="0"/>
                        </a:rPr>
                        <a:t>екологічно</a:t>
                      </a:r>
                      <a:r>
                        <a:rPr lang="uk-UA" sz="1400" spc="-5">
                          <a:effectLst/>
                          <a:latin typeface="Times New Roman" panose="02020603050405020304" pitchFamily="18" charset="0"/>
                          <a:cs typeface="Times New Roman" panose="02020603050405020304" pitchFamily="18" charset="0"/>
                        </a:rPr>
                        <a:t> </a:t>
                      </a:r>
                      <a:r>
                        <a:rPr lang="uk-UA" sz="1400">
                          <a:effectLst/>
                          <a:latin typeface="Times New Roman" panose="02020603050405020304" pitchFamily="18" charset="0"/>
                          <a:cs typeface="Times New Roman" panose="02020603050405020304" pitchFamily="18" charset="0"/>
                        </a:rPr>
                        <a:t>шкідливих елементів;</a:t>
                      </a:r>
                      <a:endParaRPr lang="x-none" sz="1400">
                        <a:effectLst/>
                        <a:latin typeface="Times New Roman" panose="02020603050405020304" pitchFamily="18" charset="0"/>
                        <a:cs typeface="Times New Roman" panose="02020603050405020304" pitchFamily="18" charset="0"/>
                      </a:endParaRPr>
                    </a:p>
                    <a:p>
                      <a:pPr marL="342900" marR="64770" lvl="0" indent="-342900" algn="just">
                        <a:buSzPts val="1200"/>
                        <a:buFont typeface="Calibri" panose="020F0502020204030204" pitchFamily="34" charset="0"/>
                        <a:buChar char="-"/>
                        <a:tabLst>
                          <a:tab pos="165735" algn="l"/>
                          <a:tab pos="1710690" algn="l"/>
                          <a:tab pos="2458720" algn="l"/>
                        </a:tabLst>
                      </a:pPr>
                      <a:r>
                        <a:rPr lang="uk-UA" sz="1400">
                          <a:effectLst/>
                          <a:latin typeface="Times New Roman" panose="02020603050405020304" pitchFamily="18" charset="0"/>
                          <a:cs typeface="Times New Roman" panose="02020603050405020304" pitchFamily="18" charset="0"/>
                        </a:rPr>
                        <a:t>скорочення або відмова від використання</a:t>
                      </a:r>
                      <a:r>
                        <a:rPr lang="uk-UA" sz="1400" spc="-335">
                          <a:effectLst/>
                          <a:latin typeface="Times New Roman" panose="02020603050405020304" pitchFamily="18" charset="0"/>
                          <a:cs typeface="Times New Roman" panose="02020603050405020304" pitchFamily="18" charset="0"/>
                        </a:rPr>
                        <a:t> </a:t>
                      </a:r>
                      <a:r>
                        <a:rPr lang="uk-UA" sz="1400">
                          <a:effectLst/>
                          <a:latin typeface="Times New Roman" panose="02020603050405020304" pitchFamily="18" charset="0"/>
                          <a:cs typeface="Times New Roman" panose="02020603050405020304" pitchFamily="18" charset="0"/>
                        </a:rPr>
                        <a:t>непридатних	до	</a:t>
                      </a:r>
                      <a:r>
                        <a:rPr lang="uk-UA" sz="1400" spc="-5">
                          <a:effectLst/>
                          <a:latin typeface="Times New Roman" panose="02020603050405020304" pitchFamily="18" charset="0"/>
                          <a:cs typeface="Times New Roman" panose="02020603050405020304" pitchFamily="18" charset="0"/>
                        </a:rPr>
                        <a:t>вторинного</a:t>
                      </a:r>
                      <a:endParaRPr lang="x-none" sz="1400">
                        <a:effectLst/>
                        <a:latin typeface="Times New Roman" panose="02020603050405020304" pitchFamily="18" charset="0"/>
                        <a:cs typeface="Times New Roman" panose="02020603050405020304" pitchFamily="18" charset="0"/>
                      </a:endParaRPr>
                    </a:p>
                    <a:p>
                      <a:pPr marL="165100" algn="just"/>
                      <a:r>
                        <a:rPr lang="uk-UA" sz="1400">
                          <a:effectLst/>
                          <a:latin typeface="Times New Roman" panose="02020603050405020304" pitchFamily="18" charset="0"/>
                          <a:cs typeface="Times New Roman" panose="02020603050405020304" pitchFamily="18" charset="0"/>
                        </a:rPr>
                        <a:t>використання</a:t>
                      </a:r>
                      <a:r>
                        <a:rPr lang="uk-UA" sz="1400" spc="-30">
                          <a:effectLst/>
                          <a:latin typeface="Times New Roman" panose="02020603050405020304" pitchFamily="18" charset="0"/>
                          <a:cs typeface="Times New Roman" panose="02020603050405020304" pitchFamily="18" charset="0"/>
                        </a:rPr>
                        <a:t> </a:t>
                      </a:r>
                      <a:r>
                        <a:rPr lang="uk-UA" sz="1400">
                          <a:effectLst/>
                          <a:latin typeface="Times New Roman" panose="02020603050405020304" pitchFamily="18" charset="0"/>
                          <a:cs typeface="Times New Roman" panose="02020603050405020304" pitchFamily="18" charset="0"/>
                        </a:rPr>
                        <a:t>пакувальних</a:t>
                      </a:r>
                      <a:r>
                        <a:rPr lang="uk-UA" sz="1400" spc="-20">
                          <a:effectLst/>
                          <a:latin typeface="Times New Roman" panose="02020603050405020304" pitchFamily="18" charset="0"/>
                          <a:cs typeface="Times New Roman" panose="02020603050405020304" pitchFamily="18" charset="0"/>
                        </a:rPr>
                        <a:t> </a:t>
                      </a:r>
                      <a:r>
                        <a:rPr lang="uk-UA" sz="1400">
                          <a:effectLst/>
                          <a:latin typeface="Times New Roman" panose="02020603050405020304" pitchFamily="18" charset="0"/>
                          <a:cs typeface="Times New Roman" panose="02020603050405020304" pitchFamily="18" charset="0"/>
                        </a:rPr>
                        <a:t>матеріалів</a:t>
                      </a:r>
                      <a:endParaRPr lang="x-none"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 xmlns:a16="http://schemas.microsoft.com/office/drawing/2014/main" val="4251428787"/>
                  </a:ext>
                </a:extLst>
              </a:tr>
              <a:tr h="383004">
                <a:tc>
                  <a:txBody>
                    <a:bodyPr/>
                    <a:lstStyle/>
                    <a:p>
                      <a:pPr marL="89535" marR="85090" algn="ctr">
                        <a:spcAft>
                          <a:spcPts val="0"/>
                        </a:spcAft>
                      </a:pPr>
                      <a:r>
                        <a:rPr lang="uk-UA" sz="1400" dirty="0">
                          <a:effectLst/>
                          <a:latin typeface="Times New Roman" panose="02020603050405020304" pitchFamily="18" charset="0"/>
                          <a:cs typeface="Times New Roman" panose="02020603050405020304" pitchFamily="18" charset="0"/>
                        </a:rPr>
                        <a:t>Ціноутворення</a:t>
                      </a:r>
                      <a:r>
                        <a:rPr lang="uk-UA" sz="1400" spc="-10" dirty="0">
                          <a:effectLst/>
                          <a:latin typeface="Times New Roman" panose="02020603050405020304" pitchFamily="18" charset="0"/>
                          <a:cs typeface="Times New Roman" panose="02020603050405020304" pitchFamily="18" charset="0"/>
                        </a:rPr>
                        <a:t> </a:t>
                      </a:r>
                      <a:r>
                        <a:rPr lang="uk-UA" sz="1400" dirty="0">
                          <a:effectLst/>
                          <a:latin typeface="Times New Roman" panose="02020603050405020304" pitchFamily="18" charset="0"/>
                          <a:cs typeface="Times New Roman" panose="02020603050405020304" pitchFamily="18" charset="0"/>
                        </a:rPr>
                        <a:t>(</a:t>
                      </a:r>
                      <a:r>
                        <a:rPr lang="uk-UA" sz="1400" dirty="0" err="1">
                          <a:effectLst/>
                          <a:latin typeface="Times New Roman" panose="02020603050405020304" pitchFamily="18" charset="0"/>
                          <a:cs typeface="Times New Roman" panose="02020603050405020304" pitchFamily="18" charset="0"/>
                        </a:rPr>
                        <a:t>price</a:t>
                      </a:r>
                      <a:r>
                        <a:rPr lang="uk-UA" sz="1400" dirty="0">
                          <a:effectLst/>
                          <a:latin typeface="Times New Roman" panose="02020603050405020304" pitchFamily="18" charset="0"/>
                          <a:cs typeface="Times New Roman" panose="02020603050405020304" pitchFamily="18" charset="0"/>
                        </a:rPr>
                        <a:t>)</a:t>
                      </a:r>
                      <a:endParaRPr lang="x-none"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65100" algn="l"/>
                      <a:r>
                        <a:rPr lang="uk-UA" sz="1400">
                          <a:effectLst/>
                          <a:latin typeface="Times New Roman" panose="02020603050405020304" pitchFamily="18" charset="0"/>
                          <a:cs typeface="Times New Roman" panose="02020603050405020304" pitchFamily="18" charset="0"/>
                        </a:rPr>
                        <a:t> </a:t>
                      </a:r>
                      <a:endParaRPr lang="x-none"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7310" algn="l"/>
                      <a:r>
                        <a:rPr lang="uk-UA" sz="1400" dirty="0">
                          <a:effectLst/>
                          <a:latin typeface="Times New Roman" panose="02020603050405020304" pitchFamily="18" charset="0"/>
                          <a:cs typeface="Times New Roman" panose="02020603050405020304" pitchFamily="18" charset="0"/>
                        </a:rPr>
                        <a:t>  справедливе</a:t>
                      </a:r>
                      <a:r>
                        <a:rPr lang="uk-UA" sz="1400" spc="-5" dirty="0">
                          <a:effectLst/>
                          <a:latin typeface="Times New Roman" panose="02020603050405020304" pitchFamily="18" charset="0"/>
                          <a:cs typeface="Times New Roman" panose="02020603050405020304" pitchFamily="18" charset="0"/>
                        </a:rPr>
                        <a:t> </a:t>
                      </a:r>
                      <a:r>
                        <a:rPr lang="uk-UA" sz="1400" dirty="0">
                          <a:effectLst/>
                          <a:latin typeface="Times New Roman" panose="02020603050405020304" pitchFamily="18" charset="0"/>
                          <a:cs typeface="Times New Roman" panose="02020603050405020304" pitchFamily="18" charset="0"/>
                        </a:rPr>
                        <a:t>по відношенню</a:t>
                      </a:r>
                      <a:r>
                        <a:rPr lang="uk-UA" sz="1400" spc="-10" dirty="0">
                          <a:effectLst/>
                          <a:latin typeface="Times New Roman" panose="02020603050405020304" pitchFamily="18" charset="0"/>
                          <a:cs typeface="Times New Roman" panose="02020603050405020304" pitchFamily="18" charset="0"/>
                        </a:rPr>
                        <a:t> </a:t>
                      </a:r>
                      <a:r>
                        <a:rPr lang="uk-UA" sz="1400" dirty="0">
                          <a:effectLst/>
                          <a:latin typeface="Times New Roman" panose="02020603050405020304" pitchFamily="18" charset="0"/>
                          <a:cs typeface="Times New Roman" panose="02020603050405020304" pitchFamily="18" charset="0"/>
                        </a:rPr>
                        <a:t>до</a:t>
                      </a:r>
                      <a:r>
                        <a:rPr lang="uk-UA" sz="1400" spc="-5" dirty="0">
                          <a:effectLst/>
                          <a:latin typeface="Times New Roman" panose="02020603050405020304" pitchFamily="18" charset="0"/>
                          <a:cs typeface="Times New Roman" panose="02020603050405020304" pitchFamily="18" charset="0"/>
                        </a:rPr>
                        <a:t> </a:t>
                      </a:r>
                      <a:r>
                        <a:rPr lang="uk-UA" sz="1400" dirty="0">
                          <a:effectLst/>
                          <a:latin typeface="Times New Roman" panose="02020603050405020304" pitchFamily="18" charset="0"/>
                          <a:cs typeface="Times New Roman" panose="02020603050405020304" pitchFamily="18" charset="0"/>
                        </a:rPr>
                        <a:t>партнерів</a:t>
                      </a:r>
                      <a:r>
                        <a:rPr lang="uk-UA" sz="1400" spc="-10" dirty="0">
                          <a:effectLst/>
                          <a:latin typeface="Times New Roman" panose="02020603050405020304" pitchFamily="18" charset="0"/>
                          <a:cs typeface="Times New Roman" panose="02020603050405020304" pitchFamily="18" charset="0"/>
                        </a:rPr>
                        <a:t> </a:t>
                      </a:r>
                      <a:r>
                        <a:rPr lang="uk-UA" sz="1400" dirty="0">
                          <a:effectLst/>
                          <a:latin typeface="Times New Roman" panose="02020603050405020304" pitchFamily="18" charset="0"/>
                          <a:cs typeface="Times New Roman" panose="02020603050405020304" pitchFamily="18" charset="0"/>
                        </a:rPr>
                        <a:t>і споживачів</a:t>
                      </a:r>
                      <a:r>
                        <a:rPr lang="uk-UA" sz="1400" spc="-25" dirty="0">
                          <a:effectLst/>
                          <a:latin typeface="Times New Roman" panose="02020603050405020304" pitchFamily="18" charset="0"/>
                          <a:cs typeface="Times New Roman" panose="02020603050405020304" pitchFamily="18" charset="0"/>
                        </a:rPr>
                        <a:t> </a:t>
                      </a:r>
                      <a:r>
                        <a:rPr lang="uk-UA" sz="1400" dirty="0">
                          <a:effectLst/>
                          <a:latin typeface="Times New Roman" panose="02020603050405020304" pitchFamily="18" charset="0"/>
                          <a:cs typeface="Times New Roman" panose="02020603050405020304" pitchFamily="18" charset="0"/>
                        </a:rPr>
                        <a:t>цін,</a:t>
                      </a:r>
                      <a:r>
                        <a:rPr lang="uk-UA" sz="1400" spc="-5" dirty="0">
                          <a:effectLst/>
                          <a:latin typeface="Times New Roman" panose="02020603050405020304" pitchFamily="18" charset="0"/>
                          <a:cs typeface="Times New Roman" panose="02020603050405020304" pitchFamily="18" charset="0"/>
                        </a:rPr>
                        <a:t> </a:t>
                      </a:r>
                      <a:r>
                        <a:rPr lang="uk-UA" sz="1400" dirty="0">
                          <a:effectLst/>
                          <a:latin typeface="Times New Roman" panose="02020603050405020304" pitchFamily="18" charset="0"/>
                          <a:cs typeface="Times New Roman" panose="02020603050405020304" pitchFamily="18" charset="0"/>
                        </a:rPr>
                        <a:t>націнок,</a:t>
                      </a:r>
                      <a:r>
                        <a:rPr lang="uk-UA" sz="1400" spc="-5" dirty="0">
                          <a:effectLst/>
                          <a:latin typeface="Times New Roman" panose="02020603050405020304" pitchFamily="18" charset="0"/>
                          <a:cs typeface="Times New Roman" panose="02020603050405020304" pitchFamily="18" charset="0"/>
                        </a:rPr>
                        <a:t> </a:t>
                      </a:r>
                      <a:r>
                        <a:rPr lang="uk-UA" sz="1400" dirty="0">
                          <a:effectLst/>
                          <a:latin typeface="Times New Roman" panose="02020603050405020304" pitchFamily="18" charset="0"/>
                          <a:cs typeface="Times New Roman" panose="02020603050405020304" pitchFamily="18" charset="0"/>
                        </a:rPr>
                        <a:t>знижок</a:t>
                      </a:r>
                      <a:r>
                        <a:rPr lang="uk-UA" sz="1400" spc="-10" dirty="0">
                          <a:effectLst/>
                          <a:latin typeface="Times New Roman" panose="02020603050405020304" pitchFamily="18" charset="0"/>
                          <a:cs typeface="Times New Roman" panose="02020603050405020304" pitchFamily="18" charset="0"/>
                        </a:rPr>
                        <a:t> </a:t>
                      </a:r>
                      <a:r>
                        <a:rPr lang="uk-UA" sz="1400" dirty="0">
                          <a:effectLst/>
                          <a:latin typeface="Times New Roman" panose="02020603050405020304" pitchFamily="18" charset="0"/>
                          <a:cs typeface="Times New Roman" panose="02020603050405020304" pitchFamily="18" charset="0"/>
                        </a:rPr>
                        <a:t>і</a:t>
                      </a:r>
                      <a:r>
                        <a:rPr lang="uk-UA" sz="1400" spc="5" dirty="0">
                          <a:effectLst/>
                          <a:latin typeface="Times New Roman" panose="02020603050405020304" pitchFamily="18" charset="0"/>
                          <a:cs typeface="Times New Roman" panose="02020603050405020304" pitchFamily="18" charset="0"/>
                        </a:rPr>
                        <a:t> </a:t>
                      </a:r>
                      <a:r>
                        <a:rPr lang="uk-UA" sz="1400" dirty="0">
                          <a:effectLst/>
                          <a:latin typeface="Times New Roman" panose="02020603050405020304" pitchFamily="18" charset="0"/>
                          <a:cs typeface="Times New Roman" panose="02020603050405020304" pitchFamily="18" charset="0"/>
                        </a:rPr>
                        <a:t>т.</a:t>
                      </a:r>
                      <a:r>
                        <a:rPr lang="uk-UA" sz="1400" spc="-5" dirty="0">
                          <a:effectLst/>
                          <a:latin typeface="Times New Roman" panose="02020603050405020304" pitchFamily="18" charset="0"/>
                          <a:cs typeface="Times New Roman" panose="02020603050405020304" pitchFamily="18" charset="0"/>
                        </a:rPr>
                        <a:t> </a:t>
                      </a:r>
                      <a:r>
                        <a:rPr lang="uk-UA" sz="1400" dirty="0">
                          <a:effectLst/>
                          <a:latin typeface="Times New Roman" panose="02020603050405020304" pitchFamily="18" charset="0"/>
                          <a:cs typeface="Times New Roman" panose="02020603050405020304" pitchFamily="18" charset="0"/>
                        </a:rPr>
                        <a:t>і.</a:t>
                      </a:r>
                      <a:endParaRPr lang="x-none"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 xmlns:a16="http://schemas.microsoft.com/office/drawing/2014/main" val="470132638"/>
                  </a:ext>
                </a:extLst>
              </a:tr>
              <a:tr h="574506">
                <a:tc rowSpan="2">
                  <a:txBody>
                    <a:bodyPr/>
                    <a:lstStyle/>
                    <a:p>
                      <a:pPr marL="123190" marR="117475" indent="-1270" algn="ctr">
                        <a:spcAft>
                          <a:spcPts val="0"/>
                        </a:spcAft>
                      </a:pPr>
                      <a:r>
                        <a:rPr lang="uk-UA" sz="1400" dirty="0">
                          <a:effectLst/>
                          <a:latin typeface="Times New Roman" panose="02020603050405020304" pitchFamily="18" charset="0"/>
                          <a:cs typeface="Times New Roman" panose="02020603050405020304" pitchFamily="18" charset="0"/>
                        </a:rPr>
                        <a:t>Вибір</a:t>
                      </a:r>
                      <a:r>
                        <a:rPr lang="uk-UA" sz="1400" spc="5" dirty="0">
                          <a:effectLst/>
                          <a:latin typeface="Times New Roman" panose="02020603050405020304" pitchFamily="18" charset="0"/>
                          <a:cs typeface="Times New Roman" panose="02020603050405020304" pitchFamily="18" charset="0"/>
                        </a:rPr>
                        <a:t> </a:t>
                      </a:r>
                      <a:r>
                        <a:rPr lang="uk-UA" sz="1400" dirty="0">
                          <a:effectLst/>
                          <a:latin typeface="Times New Roman" panose="02020603050405020304" pitchFamily="18" charset="0"/>
                          <a:cs typeface="Times New Roman" panose="02020603050405020304" pitchFamily="18" charset="0"/>
                        </a:rPr>
                        <a:t>каналів</a:t>
                      </a:r>
                      <a:r>
                        <a:rPr lang="uk-UA" sz="1400" spc="5" dirty="0">
                          <a:effectLst/>
                          <a:latin typeface="Times New Roman" panose="02020603050405020304" pitchFamily="18" charset="0"/>
                          <a:cs typeface="Times New Roman" panose="02020603050405020304" pitchFamily="18" charset="0"/>
                        </a:rPr>
                        <a:t> </a:t>
                      </a:r>
                      <a:r>
                        <a:rPr lang="uk-UA" sz="1400" dirty="0">
                          <a:effectLst/>
                          <a:latin typeface="Times New Roman" panose="02020603050405020304" pitchFamily="18" charset="0"/>
                          <a:cs typeface="Times New Roman" panose="02020603050405020304" pitchFamily="18" charset="0"/>
                        </a:rPr>
                        <a:t>збуту, місць</a:t>
                      </a:r>
                      <a:r>
                        <a:rPr lang="uk-UA" sz="1400" spc="-340" dirty="0">
                          <a:effectLst/>
                          <a:latin typeface="Times New Roman" panose="02020603050405020304" pitchFamily="18" charset="0"/>
                          <a:cs typeface="Times New Roman" panose="02020603050405020304" pitchFamily="18" charset="0"/>
                        </a:rPr>
                        <a:t> </a:t>
                      </a:r>
                      <a:r>
                        <a:rPr lang="uk-UA" sz="1400" dirty="0">
                          <a:effectLst/>
                          <a:latin typeface="Times New Roman" panose="02020603050405020304" pitchFamily="18" charset="0"/>
                          <a:cs typeface="Times New Roman" panose="02020603050405020304" pitchFamily="18" charset="0"/>
                        </a:rPr>
                        <a:t>продажу</a:t>
                      </a:r>
                      <a:r>
                        <a:rPr lang="uk-UA" sz="1400" spc="5" dirty="0">
                          <a:effectLst/>
                          <a:latin typeface="Times New Roman" panose="02020603050405020304" pitchFamily="18" charset="0"/>
                          <a:cs typeface="Times New Roman" panose="02020603050405020304" pitchFamily="18" charset="0"/>
                        </a:rPr>
                        <a:t> </a:t>
                      </a:r>
                      <a:r>
                        <a:rPr lang="uk-UA" sz="1400" dirty="0">
                          <a:effectLst/>
                          <a:latin typeface="Times New Roman" panose="02020603050405020304" pitchFamily="18" charset="0"/>
                          <a:cs typeface="Times New Roman" panose="02020603050405020304" pitchFamily="18" charset="0"/>
                        </a:rPr>
                        <a:t>(</a:t>
                      </a:r>
                      <a:r>
                        <a:rPr lang="uk-UA" sz="1400" dirty="0" err="1">
                          <a:effectLst/>
                          <a:latin typeface="Times New Roman" panose="02020603050405020304" pitchFamily="18" charset="0"/>
                          <a:cs typeface="Times New Roman" panose="02020603050405020304" pitchFamily="18" charset="0"/>
                        </a:rPr>
                        <a:t>place</a:t>
                      </a:r>
                      <a:r>
                        <a:rPr lang="uk-UA" sz="1400" dirty="0">
                          <a:effectLst/>
                          <a:latin typeface="Times New Roman" panose="02020603050405020304" pitchFamily="18" charset="0"/>
                          <a:cs typeface="Times New Roman" panose="02020603050405020304" pitchFamily="18" charset="0"/>
                        </a:rPr>
                        <a:t>)</a:t>
                      </a:r>
                      <a:endParaRPr lang="x-none"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52095" marR="189230" indent="-47625" algn="l">
                        <a:spcAft>
                          <a:spcPts val="0"/>
                        </a:spcAft>
                      </a:pPr>
                      <a:r>
                        <a:rPr lang="uk-UA" sz="1400">
                          <a:effectLst/>
                          <a:latin typeface="Times New Roman" panose="02020603050405020304" pitchFamily="18" charset="0"/>
                          <a:cs typeface="Times New Roman" panose="02020603050405020304" pitchFamily="18" charset="0"/>
                        </a:rPr>
                        <a:t>Процес продажу,</a:t>
                      </a:r>
                      <a:r>
                        <a:rPr lang="uk-UA" sz="1400" spc="-340">
                          <a:effectLst/>
                          <a:latin typeface="Times New Roman" panose="02020603050405020304" pitchFamily="18" charset="0"/>
                          <a:cs typeface="Times New Roman" panose="02020603050405020304" pitchFamily="18" charset="0"/>
                        </a:rPr>
                        <a:t> </a:t>
                      </a:r>
                      <a:r>
                        <a:rPr lang="uk-UA" sz="1400">
                          <a:effectLst/>
                          <a:latin typeface="Times New Roman" panose="02020603050405020304" pitchFamily="18" charset="0"/>
                          <a:cs typeface="Times New Roman" panose="02020603050405020304" pitchFamily="18" charset="0"/>
                        </a:rPr>
                        <a:t>обслуговування</a:t>
                      </a:r>
                      <a:endParaRPr lang="x-none" sz="1400">
                        <a:effectLst/>
                        <a:latin typeface="Times New Roman" panose="02020603050405020304" pitchFamily="18" charset="0"/>
                        <a:cs typeface="Times New Roman" panose="02020603050405020304" pitchFamily="18" charset="0"/>
                      </a:endParaRPr>
                    </a:p>
                    <a:p>
                      <a:pPr marL="238760" algn="l"/>
                      <a:r>
                        <a:rPr lang="uk-UA" sz="1400">
                          <a:effectLst/>
                          <a:latin typeface="Times New Roman" panose="02020603050405020304" pitchFamily="18" charset="0"/>
                          <a:cs typeface="Times New Roman" panose="02020603050405020304" pitchFamily="18" charset="0"/>
                        </a:rPr>
                        <a:t>(рrocess</a:t>
                      </a:r>
                      <a:r>
                        <a:rPr lang="uk-UA" sz="1400" spc="-30">
                          <a:effectLst/>
                          <a:latin typeface="Times New Roman" panose="02020603050405020304" pitchFamily="18" charset="0"/>
                          <a:cs typeface="Times New Roman" panose="02020603050405020304" pitchFamily="18" charset="0"/>
                        </a:rPr>
                        <a:t> </a:t>
                      </a:r>
                      <a:r>
                        <a:rPr lang="uk-UA" sz="1400">
                          <a:effectLst/>
                          <a:latin typeface="Times New Roman" panose="02020603050405020304" pitchFamily="18" charset="0"/>
                          <a:cs typeface="Times New Roman" panose="02020603050405020304" pitchFamily="18" charset="0"/>
                        </a:rPr>
                        <a:t>of</a:t>
                      </a:r>
                      <a:r>
                        <a:rPr lang="uk-UA" sz="1400" spc="-10">
                          <a:effectLst/>
                          <a:latin typeface="Times New Roman" panose="02020603050405020304" pitchFamily="18" charset="0"/>
                          <a:cs typeface="Times New Roman" panose="02020603050405020304" pitchFamily="18" charset="0"/>
                        </a:rPr>
                        <a:t> </a:t>
                      </a:r>
                      <a:r>
                        <a:rPr lang="uk-UA" sz="1400">
                          <a:effectLst/>
                          <a:latin typeface="Times New Roman" panose="02020603050405020304" pitchFamily="18" charset="0"/>
                          <a:cs typeface="Times New Roman" panose="02020603050405020304" pitchFamily="18" charset="0"/>
                        </a:rPr>
                        <a:t>sales)</a:t>
                      </a:r>
                      <a:endParaRPr lang="x-none"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rowSpan="2">
                  <a:txBody>
                    <a:bodyPr/>
                    <a:lstStyle/>
                    <a:p>
                      <a:pPr marL="342900" marR="62865" lvl="0" indent="-342900" algn="just">
                        <a:buSzPts val="1200"/>
                        <a:buFont typeface="Calibri" panose="020F0502020204030204" pitchFamily="34" charset="0"/>
                        <a:buChar char="-"/>
                        <a:tabLst>
                          <a:tab pos="165735" algn="l"/>
                        </a:tabLst>
                      </a:pPr>
                      <a:r>
                        <a:rPr lang="uk-UA" sz="1400" dirty="0">
                          <a:effectLst/>
                          <a:latin typeface="Times New Roman" panose="02020603050405020304" pitchFamily="18" charset="0"/>
                          <a:cs typeface="Times New Roman" panose="02020603050405020304" pitchFamily="18" charset="0"/>
                        </a:rPr>
                        <a:t>програма</a:t>
                      </a:r>
                      <a:r>
                        <a:rPr lang="uk-UA" sz="1400" spc="5" dirty="0">
                          <a:effectLst/>
                          <a:latin typeface="Times New Roman" panose="02020603050405020304" pitchFamily="18" charset="0"/>
                          <a:cs typeface="Times New Roman" panose="02020603050405020304" pitchFamily="18" charset="0"/>
                        </a:rPr>
                        <a:t> </a:t>
                      </a:r>
                      <a:r>
                        <a:rPr lang="uk-UA" sz="1400" dirty="0">
                          <a:effectLst/>
                          <a:latin typeface="Times New Roman" panose="02020603050405020304" pitchFamily="18" charset="0"/>
                          <a:cs typeface="Times New Roman" panose="02020603050405020304" pitchFamily="18" charset="0"/>
                        </a:rPr>
                        <a:t>співпраці</a:t>
                      </a:r>
                      <a:r>
                        <a:rPr lang="uk-UA" sz="1400" spc="5" dirty="0">
                          <a:effectLst/>
                          <a:latin typeface="Times New Roman" panose="02020603050405020304" pitchFamily="18" charset="0"/>
                          <a:cs typeface="Times New Roman" panose="02020603050405020304" pitchFamily="18" charset="0"/>
                        </a:rPr>
                        <a:t> </a:t>
                      </a:r>
                      <a:r>
                        <a:rPr lang="uk-UA" sz="1400" dirty="0">
                          <a:effectLst/>
                          <a:latin typeface="Times New Roman" panose="02020603050405020304" pitchFamily="18" charset="0"/>
                          <a:cs typeface="Times New Roman" panose="02020603050405020304" pitchFamily="18" charset="0"/>
                        </a:rPr>
                        <a:t>із</a:t>
                      </a:r>
                      <a:r>
                        <a:rPr lang="uk-UA" sz="1400" spc="5" dirty="0">
                          <a:effectLst/>
                          <a:latin typeface="Times New Roman" panose="02020603050405020304" pitchFamily="18" charset="0"/>
                          <a:cs typeface="Times New Roman" panose="02020603050405020304" pitchFamily="18" charset="0"/>
                        </a:rPr>
                        <a:t> </a:t>
                      </a:r>
                      <a:r>
                        <a:rPr lang="uk-UA" sz="1400" dirty="0">
                          <a:effectLst/>
                          <a:latin typeface="Times New Roman" panose="02020603050405020304" pitchFamily="18" charset="0"/>
                          <a:cs typeface="Times New Roman" panose="02020603050405020304" pitchFamily="18" charset="0"/>
                        </a:rPr>
                        <a:t>дистриб‘юторами</a:t>
                      </a:r>
                      <a:r>
                        <a:rPr lang="uk-UA" sz="1400" spc="-335" dirty="0">
                          <a:effectLst/>
                          <a:latin typeface="Times New Roman" panose="02020603050405020304" pitchFamily="18" charset="0"/>
                          <a:cs typeface="Times New Roman" panose="02020603050405020304" pitchFamily="18" charset="0"/>
                        </a:rPr>
                        <a:t> </a:t>
                      </a:r>
                      <a:r>
                        <a:rPr lang="uk-UA" sz="1400" dirty="0">
                          <a:effectLst/>
                          <a:latin typeface="Times New Roman" panose="02020603050405020304" pitchFamily="18" charset="0"/>
                          <a:cs typeface="Times New Roman" panose="02020603050405020304" pitchFamily="18" charset="0"/>
                        </a:rPr>
                        <a:t>щодо</a:t>
                      </a:r>
                      <a:r>
                        <a:rPr lang="uk-UA" sz="1400" spc="5" dirty="0">
                          <a:effectLst/>
                          <a:latin typeface="Times New Roman" panose="02020603050405020304" pitchFamily="18" charset="0"/>
                          <a:cs typeface="Times New Roman" panose="02020603050405020304" pitchFamily="18" charset="0"/>
                        </a:rPr>
                        <a:t> </a:t>
                      </a:r>
                      <a:r>
                        <a:rPr lang="uk-UA" sz="1400" dirty="0">
                          <a:effectLst/>
                          <a:latin typeface="Times New Roman" panose="02020603050405020304" pitchFamily="18" charset="0"/>
                          <a:cs typeface="Times New Roman" panose="02020603050405020304" pitchFamily="18" charset="0"/>
                        </a:rPr>
                        <a:t>спільного</a:t>
                      </a:r>
                      <a:r>
                        <a:rPr lang="uk-UA" sz="1400" spc="5" dirty="0">
                          <a:effectLst/>
                          <a:latin typeface="Times New Roman" panose="02020603050405020304" pitchFamily="18" charset="0"/>
                          <a:cs typeface="Times New Roman" panose="02020603050405020304" pitchFamily="18" charset="0"/>
                        </a:rPr>
                        <a:t> </a:t>
                      </a:r>
                      <a:r>
                        <a:rPr lang="uk-UA" sz="1400" dirty="0">
                          <a:effectLst/>
                          <a:latin typeface="Times New Roman" panose="02020603050405020304" pitchFamily="18" charset="0"/>
                          <a:cs typeface="Times New Roman" panose="02020603050405020304" pitchFamily="18" charset="0"/>
                        </a:rPr>
                        <a:t>дотримання</a:t>
                      </a:r>
                      <a:r>
                        <a:rPr lang="uk-UA" sz="1400" spc="5" dirty="0">
                          <a:effectLst/>
                          <a:latin typeface="Times New Roman" panose="02020603050405020304" pitchFamily="18" charset="0"/>
                          <a:cs typeface="Times New Roman" panose="02020603050405020304" pitchFamily="18" charset="0"/>
                        </a:rPr>
                        <a:t> </a:t>
                      </a:r>
                      <a:r>
                        <a:rPr lang="uk-UA" sz="1400" dirty="0">
                          <a:effectLst/>
                          <a:latin typeface="Times New Roman" panose="02020603050405020304" pitchFamily="18" charset="0"/>
                          <a:cs typeface="Times New Roman" panose="02020603050405020304" pitchFamily="18" charset="0"/>
                        </a:rPr>
                        <a:t>принципів</a:t>
                      </a:r>
                      <a:r>
                        <a:rPr lang="uk-UA" sz="1400" spc="5" dirty="0">
                          <a:effectLst/>
                          <a:latin typeface="Times New Roman" panose="02020603050405020304" pitchFamily="18" charset="0"/>
                          <a:cs typeface="Times New Roman" panose="02020603050405020304" pitchFamily="18" charset="0"/>
                        </a:rPr>
                        <a:t> </a:t>
                      </a:r>
                      <a:r>
                        <a:rPr lang="uk-UA" sz="1400" dirty="0">
                          <a:effectLst/>
                          <a:latin typeface="Times New Roman" panose="02020603050405020304" pitchFamily="18" charset="0"/>
                          <a:cs typeface="Times New Roman" panose="02020603050405020304" pitchFamily="18" charset="0"/>
                        </a:rPr>
                        <a:t>соціальної відповідальності;</a:t>
                      </a:r>
                      <a:endParaRPr lang="x-none" sz="1400" dirty="0">
                        <a:effectLst/>
                        <a:latin typeface="Times New Roman" panose="02020603050405020304" pitchFamily="18" charset="0"/>
                        <a:cs typeface="Times New Roman" panose="02020603050405020304" pitchFamily="18" charset="0"/>
                      </a:endParaRPr>
                    </a:p>
                    <a:p>
                      <a:pPr marL="342900" marR="60325" lvl="0" indent="-342900" algn="just">
                        <a:buSzPts val="1200"/>
                        <a:buFont typeface="Calibri" panose="020F0502020204030204" pitchFamily="34" charset="0"/>
                        <a:buChar char="-"/>
                        <a:tabLst>
                          <a:tab pos="165735" algn="l"/>
                        </a:tabLst>
                      </a:pPr>
                      <a:r>
                        <a:rPr lang="uk-UA" sz="1400" dirty="0">
                          <a:effectLst/>
                          <a:latin typeface="Times New Roman" panose="02020603050405020304" pitchFamily="18" charset="0"/>
                          <a:cs typeface="Times New Roman" panose="02020603050405020304" pitchFamily="18" charset="0"/>
                        </a:rPr>
                        <a:t>перехід</a:t>
                      </a:r>
                      <a:r>
                        <a:rPr lang="uk-UA" sz="1400" spc="5" dirty="0">
                          <a:effectLst/>
                          <a:latin typeface="Times New Roman" panose="02020603050405020304" pitchFamily="18" charset="0"/>
                          <a:cs typeface="Times New Roman" panose="02020603050405020304" pitchFamily="18" charset="0"/>
                        </a:rPr>
                        <a:t> </a:t>
                      </a:r>
                      <a:r>
                        <a:rPr lang="uk-UA" sz="1400" dirty="0">
                          <a:effectLst/>
                          <a:latin typeface="Times New Roman" panose="02020603050405020304" pitchFamily="18" charset="0"/>
                          <a:cs typeface="Times New Roman" panose="02020603050405020304" pitchFamily="18" charset="0"/>
                        </a:rPr>
                        <a:t>до</a:t>
                      </a:r>
                      <a:r>
                        <a:rPr lang="uk-UA" sz="1400" spc="5" dirty="0">
                          <a:effectLst/>
                          <a:latin typeface="Times New Roman" panose="02020603050405020304" pitchFamily="18" charset="0"/>
                          <a:cs typeface="Times New Roman" panose="02020603050405020304" pitchFamily="18" charset="0"/>
                        </a:rPr>
                        <a:t> </a:t>
                      </a:r>
                      <a:r>
                        <a:rPr lang="uk-UA" sz="1400" dirty="0">
                          <a:effectLst/>
                          <a:latin typeface="Times New Roman" panose="02020603050405020304" pitchFamily="18" charset="0"/>
                          <a:cs typeface="Times New Roman" panose="02020603050405020304" pitchFamily="18" charset="0"/>
                        </a:rPr>
                        <a:t>безпечних</a:t>
                      </a:r>
                      <a:r>
                        <a:rPr lang="uk-UA" sz="1400" spc="5" dirty="0">
                          <a:effectLst/>
                          <a:latin typeface="Times New Roman" panose="02020603050405020304" pitchFamily="18" charset="0"/>
                          <a:cs typeface="Times New Roman" panose="02020603050405020304" pitchFamily="18" charset="0"/>
                        </a:rPr>
                        <a:t> </a:t>
                      </a:r>
                      <a:r>
                        <a:rPr lang="uk-UA" sz="1400" dirty="0">
                          <a:effectLst/>
                          <a:latin typeface="Times New Roman" panose="02020603050405020304" pitchFamily="18" charset="0"/>
                          <a:cs typeface="Times New Roman" panose="02020603050405020304" pitchFamily="18" charset="0"/>
                        </a:rPr>
                        <a:t>технологій</a:t>
                      </a:r>
                      <a:r>
                        <a:rPr lang="uk-UA" sz="1400" spc="-335" dirty="0">
                          <a:effectLst/>
                          <a:latin typeface="Times New Roman" panose="02020603050405020304" pitchFamily="18" charset="0"/>
                          <a:cs typeface="Times New Roman" panose="02020603050405020304" pitchFamily="18" charset="0"/>
                        </a:rPr>
                        <a:t> </a:t>
                      </a:r>
                      <a:r>
                        <a:rPr lang="uk-UA" sz="1400" dirty="0">
                          <a:effectLst/>
                          <a:latin typeface="Times New Roman" panose="02020603050405020304" pitchFamily="18" charset="0"/>
                          <a:cs typeface="Times New Roman" panose="02020603050405020304" pitchFamily="18" charset="0"/>
                        </a:rPr>
                        <a:t>транспортування</a:t>
                      </a:r>
                      <a:r>
                        <a:rPr lang="uk-UA" sz="1400" spc="-5" dirty="0">
                          <a:effectLst/>
                          <a:latin typeface="Times New Roman" panose="02020603050405020304" pitchFamily="18" charset="0"/>
                          <a:cs typeface="Times New Roman" panose="02020603050405020304" pitchFamily="18" charset="0"/>
                        </a:rPr>
                        <a:t> </a:t>
                      </a:r>
                      <a:r>
                        <a:rPr lang="uk-UA" sz="1400" dirty="0">
                          <a:effectLst/>
                          <a:latin typeface="Times New Roman" panose="02020603050405020304" pitchFamily="18" charset="0"/>
                          <a:cs typeface="Times New Roman" panose="02020603050405020304" pitchFamily="18" charset="0"/>
                        </a:rPr>
                        <a:t>і</a:t>
                      </a:r>
                      <a:r>
                        <a:rPr lang="uk-UA" sz="1400" spc="-10" dirty="0">
                          <a:effectLst/>
                          <a:latin typeface="Times New Roman" panose="02020603050405020304" pitchFamily="18" charset="0"/>
                          <a:cs typeface="Times New Roman" panose="02020603050405020304" pitchFamily="18" charset="0"/>
                        </a:rPr>
                        <a:t> </a:t>
                      </a:r>
                      <a:r>
                        <a:rPr lang="uk-UA" sz="1400" dirty="0">
                          <a:effectLst/>
                          <a:latin typeface="Times New Roman" panose="02020603050405020304" pitchFamily="18" charset="0"/>
                          <a:cs typeface="Times New Roman" panose="02020603050405020304" pitchFamily="18" charset="0"/>
                        </a:rPr>
                        <a:t>збуту</a:t>
                      </a:r>
                      <a:r>
                        <a:rPr lang="uk-UA" sz="1400" spc="-20" dirty="0">
                          <a:effectLst/>
                          <a:latin typeface="Times New Roman" panose="02020603050405020304" pitchFamily="18" charset="0"/>
                          <a:cs typeface="Times New Roman" panose="02020603050405020304" pitchFamily="18" charset="0"/>
                        </a:rPr>
                        <a:t> </a:t>
                      </a:r>
                      <a:r>
                        <a:rPr lang="uk-UA" sz="1400" dirty="0">
                          <a:effectLst/>
                          <a:latin typeface="Times New Roman" panose="02020603050405020304" pitchFamily="18" charset="0"/>
                          <a:cs typeface="Times New Roman" panose="02020603050405020304" pitchFamily="18" charset="0"/>
                        </a:rPr>
                        <a:t>продукції;</a:t>
                      </a:r>
                      <a:endParaRPr lang="x-none" sz="1400" dirty="0">
                        <a:effectLst/>
                        <a:latin typeface="Times New Roman" panose="02020603050405020304" pitchFamily="18" charset="0"/>
                        <a:cs typeface="Times New Roman" panose="02020603050405020304" pitchFamily="18" charset="0"/>
                      </a:endParaRPr>
                    </a:p>
                    <a:p>
                      <a:pPr marL="230505" marR="62865" indent="-163195" algn="just">
                        <a:spcBef>
                          <a:spcPts val="45"/>
                        </a:spcBef>
                        <a:spcAft>
                          <a:spcPts val="0"/>
                        </a:spcAft>
                        <a:tabLst>
                          <a:tab pos="2255520" algn="l"/>
                        </a:tabLst>
                      </a:pPr>
                      <a:r>
                        <a:rPr lang="uk-UA" sz="1400" dirty="0">
                          <a:effectLst/>
                          <a:latin typeface="Times New Roman" panose="02020603050405020304" pitchFamily="18" charset="0"/>
                          <a:cs typeface="Times New Roman" panose="02020603050405020304" pitchFamily="18" charset="0"/>
                        </a:rPr>
                        <a:t>-</a:t>
                      </a:r>
                      <a:r>
                        <a:rPr lang="uk-UA" sz="1400" spc="5" dirty="0">
                          <a:effectLst/>
                          <a:latin typeface="Times New Roman" panose="02020603050405020304" pitchFamily="18" charset="0"/>
                          <a:cs typeface="Times New Roman" panose="02020603050405020304" pitchFamily="18" charset="0"/>
                        </a:rPr>
                        <a:t> </a:t>
                      </a:r>
                      <a:r>
                        <a:rPr lang="uk-UA" sz="1400" dirty="0">
                          <a:effectLst/>
                          <a:latin typeface="Times New Roman" panose="02020603050405020304" pitchFamily="18" charset="0"/>
                          <a:cs typeface="Times New Roman" panose="02020603050405020304" pitchFamily="18" charset="0"/>
                        </a:rPr>
                        <a:t>співпраця</a:t>
                      </a:r>
                      <a:r>
                        <a:rPr lang="uk-UA" sz="1400" spc="5" dirty="0">
                          <a:effectLst/>
                          <a:latin typeface="Times New Roman" panose="02020603050405020304" pitchFamily="18" charset="0"/>
                          <a:cs typeface="Times New Roman" panose="02020603050405020304" pitchFamily="18" charset="0"/>
                        </a:rPr>
                        <a:t> </a:t>
                      </a:r>
                      <a:r>
                        <a:rPr lang="uk-UA" sz="1400" dirty="0">
                          <a:effectLst/>
                          <a:latin typeface="Times New Roman" panose="02020603050405020304" pitchFamily="18" charset="0"/>
                          <a:cs typeface="Times New Roman" panose="02020603050405020304" pitchFamily="18" charset="0"/>
                        </a:rPr>
                        <a:t>із</a:t>
                      </a:r>
                      <a:r>
                        <a:rPr lang="uk-UA" sz="1400" spc="5" dirty="0">
                          <a:effectLst/>
                          <a:latin typeface="Times New Roman" panose="02020603050405020304" pitchFamily="18" charset="0"/>
                          <a:cs typeface="Times New Roman" panose="02020603050405020304" pitchFamily="18" charset="0"/>
                        </a:rPr>
                        <a:t> </a:t>
                      </a:r>
                      <a:r>
                        <a:rPr lang="uk-UA" sz="1400" dirty="0">
                          <a:effectLst/>
                          <a:latin typeface="Times New Roman" panose="02020603050405020304" pitchFamily="18" charset="0"/>
                          <a:cs typeface="Times New Roman" panose="02020603050405020304" pitchFamily="18" charset="0"/>
                        </a:rPr>
                        <a:t>місцями</a:t>
                      </a:r>
                      <a:r>
                        <a:rPr lang="uk-UA" sz="1400" spc="5" dirty="0">
                          <a:effectLst/>
                          <a:latin typeface="Times New Roman" panose="02020603050405020304" pitchFamily="18" charset="0"/>
                          <a:cs typeface="Times New Roman" panose="02020603050405020304" pitchFamily="18" charset="0"/>
                        </a:rPr>
                        <a:t> </a:t>
                      </a:r>
                      <a:r>
                        <a:rPr lang="uk-UA" sz="1400" dirty="0">
                          <a:effectLst/>
                          <a:latin typeface="Times New Roman" panose="02020603050405020304" pitchFamily="18" charset="0"/>
                          <a:cs typeface="Times New Roman" panose="02020603050405020304" pitchFamily="18" charset="0"/>
                        </a:rPr>
                        <a:t>продажу</a:t>
                      </a:r>
                      <a:r>
                        <a:rPr lang="uk-UA" sz="1400" spc="5" dirty="0">
                          <a:effectLst/>
                          <a:latin typeface="Times New Roman" panose="02020603050405020304" pitchFamily="18" charset="0"/>
                          <a:cs typeface="Times New Roman" panose="02020603050405020304" pitchFamily="18" charset="0"/>
                        </a:rPr>
                        <a:t> </a:t>
                      </a:r>
                      <a:r>
                        <a:rPr lang="uk-UA" sz="1400" dirty="0">
                          <a:effectLst/>
                          <a:latin typeface="Times New Roman" panose="02020603050405020304" pitchFamily="18" charset="0"/>
                          <a:cs typeface="Times New Roman" panose="02020603050405020304" pitchFamily="18" charset="0"/>
                        </a:rPr>
                        <a:t>для</a:t>
                      </a:r>
                      <a:r>
                        <a:rPr lang="uk-UA" sz="1400" spc="5" dirty="0">
                          <a:effectLst/>
                          <a:latin typeface="Times New Roman" panose="02020603050405020304" pitchFamily="18" charset="0"/>
                          <a:cs typeface="Times New Roman" panose="02020603050405020304" pitchFamily="18" charset="0"/>
                        </a:rPr>
                        <a:t> </a:t>
                      </a:r>
                      <a:r>
                        <a:rPr lang="uk-UA" sz="1400" dirty="0">
                          <a:effectLst/>
                          <a:latin typeface="Times New Roman" panose="02020603050405020304" pitchFamily="18" charset="0"/>
                          <a:cs typeface="Times New Roman" panose="02020603050405020304" pitchFamily="18" charset="0"/>
                        </a:rPr>
                        <a:t>організації	</a:t>
                      </a:r>
                      <a:r>
                        <a:rPr lang="uk-UA" sz="1400" spc="-5" dirty="0">
                          <a:effectLst/>
                          <a:latin typeface="Times New Roman" panose="02020603050405020304" pitchFamily="18" charset="0"/>
                          <a:cs typeface="Times New Roman" panose="02020603050405020304" pitchFamily="18" charset="0"/>
                        </a:rPr>
                        <a:t>якнайкращого</a:t>
                      </a:r>
                      <a:r>
                        <a:rPr lang="uk-UA" sz="1400" spc="-340" dirty="0">
                          <a:effectLst/>
                          <a:latin typeface="Times New Roman" panose="02020603050405020304" pitchFamily="18" charset="0"/>
                          <a:cs typeface="Times New Roman" panose="02020603050405020304" pitchFamily="18" charset="0"/>
                        </a:rPr>
                        <a:t> </a:t>
                      </a:r>
                      <a:r>
                        <a:rPr lang="uk-UA" sz="1400" dirty="0">
                          <a:effectLst/>
                          <a:latin typeface="Times New Roman" panose="02020603050405020304" pitchFamily="18" charset="0"/>
                          <a:cs typeface="Times New Roman" panose="02020603050405020304" pitchFamily="18" charset="0"/>
                        </a:rPr>
                        <a:t>обслуговування</a:t>
                      </a:r>
                      <a:r>
                        <a:rPr lang="uk-UA" sz="1400" spc="-5" dirty="0">
                          <a:effectLst/>
                          <a:latin typeface="Times New Roman" panose="02020603050405020304" pitchFamily="18" charset="0"/>
                          <a:cs typeface="Times New Roman" panose="02020603050405020304" pitchFamily="18" charset="0"/>
                        </a:rPr>
                        <a:t> </a:t>
                      </a:r>
                      <a:r>
                        <a:rPr lang="uk-UA" sz="1400" dirty="0">
                          <a:effectLst/>
                          <a:latin typeface="Times New Roman" panose="02020603050405020304" pitchFamily="18" charset="0"/>
                          <a:cs typeface="Times New Roman" panose="02020603050405020304" pitchFamily="18" charset="0"/>
                        </a:rPr>
                        <a:t>клієнтів</a:t>
                      </a:r>
                      <a:endParaRPr lang="x-none"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 xmlns:a16="http://schemas.microsoft.com/office/drawing/2014/main" val="1297226985"/>
                  </a:ext>
                </a:extLst>
              </a:tr>
              <a:tr h="957510">
                <a:tc vMerge="1">
                  <a:txBody>
                    <a:bodyPr/>
                    <a:lstStyle/>
                    <a:p>
                      <a:endParaRPr lang="x-none"/>
                    </a:p>
                  </a:txBody>
                  <a:tcPr/>
                </a:tc>
                <a:tc>
                  <a:txBody>
                    <a:bodyPr/>
                    <a:lstStyle/>
                    <a:p>
                      <a:pPr marL="106045" marR="100330" indent="-2540" algn="ctr">
                        <a:spcAft>
                          <a:spcPts val="0"/>
                        </a:spcAft>
                      </a:pPr>
                      <a:r>
                        <a:rPr lang="uk-UA" sz="1400" dirty="0">
                          <a:effectLst/>
                          <a:latin typeface="Times New Roman" panose="02020603050405020304" pitchFamily="18" charset="0"/>
                          <a:cs typeface="Times New Roman" panose="02020603050405020304" pitchFamily="18" charset="0"/>
                        </a:rPr>
                        <a:t>Фізичні умови,</a:t>
                      </a:r>
                      <a:r>
                        <a:rPr lang="uk-UA" sz="1400" spc="5" dirty="0">
                          <a:effectLst/>
                          <a:latin typeface="Times New Roman" panose="02020603050405020304" pitchFamily="18" charset="0"/>
                          <a:cs typeface="Times New Roman" panose="02020603050405020304" pitchFamily="18" charset="0"/>
                        </a:rPr>
                        <a:t> </a:t>
                      </a:r>
                      <a:r>
                        <a:rPr lang="uk-UA" sz="1400" dirty="0">
                          <a:effectLst/>
                          <a:latin typeface="Times New Roman" panose="02020603050405020304" pitchFamily="18" charset="0"/>
                          <a:cs typeface="Times New Roman" panose="02020603050405020304" pitchFamily="18" charset="0"/>
                        </a:rPr>
                        <a:t>створені продавцем</a:t>
                      </a:r>
                      <a:r>
                        <a:rPr lang="uk-UA" sz="1400" spc="-335" dirty="0">
                          <a:effectLst/>
                          <a:latin typeface="Times New Roman" panose="02020603050405020304" pitchFamily="18" charset="0"/>
                          <a:cs typeface="Times New Roman" panose="02020603050405020304" pitchFamily="18" charset="0"/>
                        </a:rPr>
                        <a:t> </a:t>
                      </a:r>
                      <a:r>
                        <a:rPr lang="uk-UA" sz="1400" dirty="0">
                          <a:effectLst/>
                          <a:latin typeface="Times New Roman" panose="02020603050405020304" pitchFamily="18" charset="0"/>
                          <a:cs typeface="Times New Roman" panose="02020603050405020304" pitchFamily="18" charset="0"/>
                        </a:rPr>
                        <a:t>для підвищення</a:t>
                      </a:r>
                      <a:r>
                        <a:rPr lang="uk-UA" sz="1400" spc="5" dirty="0">
                          <a:effectLst/>
                          <a:latin typeface="Times New Roman" panose="02020603050405020304" pitchFamily="18" charset="0"/>
                          <a:cs typeface="Times New Roman" panose="02020603050405020304" pitchFamily="18" charset="0"/>
                        </a:rPr>
                        <a:t> </a:t>
                      </a:r>
                      <a:r>
                        <a:rPr lang="uk-UA" sz="1400" dirty="0">
                          <a:effectLst/>
                          <a:latin typeface="Times New Roman" panose="02020603050405020304" pitchFamily="18" charset="0"/>
                          <a:cs typeface="Times New Roman" panose="02020603050405020304" pitchFamily="18" charset="0"/>
                        </a:rPr>
                        <a:t>ефективності</a:t>
                      </a:r>
                      <a:r>
                        <a:rPr lang="uk-UA" sz="1400" spc="5" dirty="0">
                          <a:effectLst/>
                          <a:latin typeface="Times New Roman" panose="02020603050405020304" pitchFamily="18" charset="0"/>
                          <a:cs typeface="Times New Roman" panose="02020603050405020304" pitchFamily="18" charset="0"/>
                        </a:rPr>
                        <a:t> </a:t>
                      </a:r>
                      <a:r>
                        <a:rPr lang="uk-UA" sz="1400" dirty="0">
                          <a:effectLst/>
                          <a:latin typeface="Times New Roman" panose="02020603050405020304" pitchFamily="18" charset="0"/>
                          <a:cs typeface="Times New Roman" panose="02020603050405020304" pitchFamily="18" charset="0"/>
                        </a:rPr>
                        <a:t>продажів</a:t>
                      </a:r>
                      <a:r>
                        <a:rPr lang="uk-UA" sz="1400" spc="-25" dirty="0">
                          <a:effectLst/>
                          <a:latin typeface="Times New Roman" panose="02020603050405020304" pitchFamily="18" charset="0"/>
                          <a:cs typeface="Times New Roman" panose="02020603050405020304" pitchFamily="18" charset="0"/>
                        </a:rPr>
                        <a:t> </a:t>
                      </a:r>
                      <a:r>
                        <a:rPr lang="uk-UA" sz="1400" dirty="0">
                          <a:effectLst/>
                          <a:latin typeface="Times New Roman" panose="02020603050405020304" pitchFamily="18" charset="0"/>
                          <a:cs typeface="Times New Roman" panose="02020603050405020304" pitchFamily="18" charset="0"/>
                        </a:rPr>
                        <a:t>(</a:t>
                      </a:r>
                      <a:r>
                        <a:rPr lang="uk-UA" sz="1400" dirty="0" err="1">
                          <a:effectLst/>
                          <a:latin typeface="Times New Roman" panose="02020603050405020304" pitchFamily="18" charset="0"/>
                          <a:cs typeface="Times New Roman" panose="02020603050405020304" pitchFamily="18" charset="0"/>
                        </a:rPr>
                        <a:t>physical</a:t>
                      </a:r>
                      <a:endParaRPr lang="x-none" sz="1400" dirty="0">
                        <a:effectLst/>
                        <a:latin typeface="Times New Roman" panose="02020603050405020304" pitchFamily="18" charset="0"/>
                        <a:cs typeface="Times New Roman" panose="02020603050405020304" pitchFamily="18" charset="0"/>
                      </a:endParaRPr>
                    </a:p>
                    <a:p>
                      <a:pPr marL="248920" marR="245110" algn="ctr">
                        <a:spcAft>
                          <a:spcPts val="0"/>
                        </a:spcAft>
                      </a:pPr>
                      <a:r>
                        <a:rPr lang="uk-UA" sz="1400" dirty="0" err="1">
                          <a:effectLst/>
                          <a:latin typeface="Times New Roman" panose="02020603050405020304" pitchFamily="18" charset="0"/>
                          <a:cs typeface="Times New Roman" panose="02020603050405020304" pitchFamily="18" charset="0"/>
                        </a:rPr>
                        <a:t>premises</a:t>
                      </a:r>
                      <a:r>
                        <a:rPr lang="uk-UA" sz="1400" dirty="0">
                          <a:effectLst/>
                          <a:latin typeface="Times New Roman" panose="02020603050405020304" pitchFamily="18" charset="0"/>
                          <a:cs typeface="Times New Roman" panose="02020603050405020304" pitchFamily="18" charset="0"/>
                        </a:rPr>
                        <a:t>)</a:t>
                      </a:r>
                      <a:endParaRPr lang="x-none"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vMerge="1">
                  <a:txBody>
                    <a:bodyPr/>
                    <a:lstStyle/>
                    <a:p>
                      <a:endParaRPr lang="x-none"/>
                    </a:p>
                  </a:txBody>
                  <a:tcPr/>
                </a:tc>
                <a:extLst>
                  <a:ext uri="{0D108BD9-81ED-4DB2-BD59-A6C34878D82A}">
                    <a16:rowId xmlns="" xmlns:a16="http://schemas.microsoft.com/office/drawing/2014/main" val="4150044892"/>
                  </a:ext>
                </a:extLst>
              </a:tr>
              <a:tr h="1531848">
                <a:tc>
                  <a:txBody>
                    <a:bodyPr/>
                    <a:lstStyle/>
                    <a:p>
                      <a:pPr marL="123190" marR="116840" indent="-1270" algn="ctr">
                        <a:spcAft>
                          <a:spcPts val="0"/>
                        </a:spcAft>
                      </a:pPr>
                      <a:r>
                        <a:rPr lang="uk-UA" sz="1400" dirty="0">
                          <a:effectLst/>
                          <a:latin typeface="Times New Roman" panose="02020603050405020304" pitchFamily="18" charset="0"/>
                          <a:cs typeface="Times New Roman" panose="02020603050405020304" pitchFamily="18" charset="0"/>
                        </a:rPr>
                        <a:t>Просування</a:t>
                      </a:r>
                      <a:r>
                        <a:rPr lang="uk-UA" sz="1400" spc="-335" dirty="0">
                          <a:effectLst/>
                          <a:latin typeface="Times New Roman" panose="02020603050405020304" pitchFamily="18" charset="0"/>
                          <a:cs typeface="Times New Roman" panose="02020603050405020304" pitchFamily="18" charset="0"/>
                        </a:rPr>
                        <a:t> </a:t>
                      </a:r>
                      <a:r>
                        <a:rPr lang="uk-UA" sz="1400" dirty="0">
                          <a:effectLst/>
                          <a:latin typeface="Times New Roman" panose="02020603050405020304" pitchFamily="18" charset="0"/>
                          <a:cs typeface="Times New Roman" panose="02020603050405020304" pitchFamily="18" charset="0"/>
                        </a:rPr>
                        <a:t>продукту</a:t>
                      </a:r>
                      <a:r>
                        <a:rPr lang="uk-UA" sz="1400" spc="-80" dirty="0">
                          <a:effectLst/>
                          <a:latin typeface="Times New Roman" panose="02020603050405020304" pitchFamily="18" charset="0"/>
                          <a:cs typeface="Times New Roman" panose="02020603050405020304" pitchFamily="18" charset="0"/>
                        </a:rPr>
                        <a:t> </a:t>
                      </a:r>
                      <a:r>
                        <a:rPr lang="uk-UA" sz="1400" dirty="0">
                          <a:effectLst/>
                          <a:latin typeface="Times New Roman" panose="02020603050405020304" pitchFamily="18" charset="0"/>
                          <a:cs typeface="Times New Roman" panose="02020603050405020304" pitchFamily="18" charset="0"/>
                        </a:rPr>
                        <a:t>на</a:t>
                      </a:r>
                      <a:r>
                        <a:rPr lang="uk-UA" sz="1400" spc="-335" dirty="0">
                          <a:effectLst/>
                          <a:latin typeface="Times New Roman" panose="02020603050405020304" pitchFamily="18" charset="0"/>
                          <a:cs typeface="Times New Roman" panose="02020603050405020304" pitchFamily="18" charset="0"/>
                        </a:rPr>
                        <a:t> </a:t>
                      </a:r>
                      <a:r>
                        <a:rPr lang="uk-UA" sz="1400" dirty="0">
                          <a:effectLst/>
                          <a:latin typeface="Times New Roman" panose="02020603050405020304" pitchFamily="18" charset="0"/>
                          <a:cs typeface="Times New Roman" panose="02020603050405020304" pitchFamily="18" charset="0"/>
                        </a:rPr>
                        <a:t>ринку</a:t>
                      </a:r>
                      <a:r>
                        <a:rPr lang="uk-UA" sz="1400" spc="5" dirty="0">
                          <a:effectLst/>
                          <a:latin typeface="Times New Roman" panose="02020603050405020304" pitchFamily="18" charset="0"/>
                          <a:cs typeface="Times New Roman" panose="02020603050405020304" pitchFamily="18" charset="0"/>
                        </a:rPr>
                        <a:t> </a:t>
                      </a:r>
                      <a:r>
                        <a:rPr lang="uk-UA" sz="1400" dirty="0">
                          <a:effectLst/>
                          <a:latin typeface="Times New Roman" panose="02020603050405020304" pitchFamily="18" charset="0"/>
                          <a:cs typeface="Times New Roman" panose="02020603050405020304" pitchFamily="18" charset="0"/>
                        </a:rPr>
                        <a:t>(</a:t>
                      </a:r>
                      <a:r>
                        <a:rPr lang="uk-UA" sz="1400" dirty="0" err="1">
                          <a:effectLst/>
                          <a:latin typeface="Times New Roman" panose="02020603050405020304" pitchFamily="18" charset="0"/>
                          <a:cs typeface="Times New Roman" panose="02020603050405020304" pitchFamily="18" charset="0"/>
                        </a:rPr>
                        <a:t>promotion</a:t>
                      </a:r>
                      <a:r>
                        <a:rPr lang="uk-UA" sz="1400" dirty="0">
                          <a:effectLst/>
                          <a:latin typeface="Times New Roman" panose="02020603050405020304" pitchFamily="18" charset="0"/>
                          <a:cs typeface="Times New Roman" panose="02020603050405020304" pitchFamily="18" charset="0"/>
                        </a:rPr>
                        <a:t>)</a:t>
                      </a:r>
                      <a:endParaRPr lang="x-none"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98425" marR="92710" indent="-1905" algn="ctr">
                        <a:spcAft>
                          <a:spcPts val="0"/>
                        </a:spcAft>
                      </a:pPr>
                      <a:r>
                        <a:rPr lang="uk-UA" sz="1400" b="0" dirty="0">
                          <a:effectLst/>
                          <a:latin typeface="Times New Roman" panose="02020603050405020304" pitchFamily="18" charset="0"/>
                          <a:cs typeface="Times New Roman" panose="02020603050405020304" pitchFamily="18" charset="0"/>
                        </a:rPr>
                        <a:t>Акт придбання</a:t>
                      </a:r>
                      <a:r>
                        <a:rPr lang="uk-UA" sz="1400" b="0" spc="5" dirty="0">
                          <a:effectLst/>
                          <a:latin typeface="Times New Roman" panose="02020603050405020304" pitchFamily="18" charset="0"/>
                          <a:cs typeface="Times New Roman" panose="02020603050405020304" pitchFamily="18" charset="0"/>
                        </a:rPr>
                        <a:t> </a:t>
                      </a:r>
                      <a:r>
                        <a:rPr lang="uk-UA" sz="1400" b="0" dirty="0">
                          <a:effectLst/>
                          <a:latin typeface="Times New Roman" panose="02020603050405020304" pitchFamily="18" charset="0"/>
                          <a:cs typeface="Times New Roman" panose="02020603050405020304" pitchFamily="18" charset="0"/>
                        </a:rPr>
                        <a:t>продукту,</a:t>
                      </a:r>
                      <a:r>
                        <a:rPr lang="uk-UA" sz="1400" b="0" spc="5" dirty="0">
                          <a:effectLst/>
                          <a:latin typeface="Times New Roman" panose="02020603050405020304" pitchFamily="18" charset="0"/>
                          <a:cs typeface="Times New Roman" panose="02020603050405020304" pitchFamily="18" charset="0"/>
                        </a:rPr>
                        <a:t> </a:t>
                      </a:r>
                      <a:r>
                        <a:rPr lang="uk-UA" sz="1400" b="0" dirty="0">
                          <a:effectLst/>
                          <a:latin typeface="Times New Roman" panose="02020603050405020304" pitchFamily="18" charset="0"/>
                          <a:cs typeface="Times New Roman" panose="02020603050405020304" pitchFamily="18" charset="0"/>
                        </a:rPr>
                        <a:t>передумови до його</a:t>
                      </a:r>
                      <a:r>
                        <a:rPr lang="uk-UA" sz="1400" b="0" spc="-340" dirty="0">
                          <a:effectLst/>
                          <a:latin typeface="Times New Roman" panose="02020603050405020304" pitchFamily="18" charset="0"/>
                          <a:cs typeface="Times New Roman" panose="02020603050405020304" pitchFamily="18" charset="0"/>
                        </a:rPr>
                        <a:t> </a:t>
                      </a:r>
                      <a:r>
                        <a:rPr lang="uk-UA" sz="1400" b="0" dirty="0">
                          <a:effectLst/>
                          <a:latin typeface="Times New Roman" panose="02020603050405020304" pitchFamily="18" charset="0"/>
                          <a:cs typeface="Times New Roman" panose="02020603050405020304" pitchFamily="18" charset="0"/>
                        </a:rPr>
                        <a:t>здійснення, а також</a:t>
                      </a:r>
                      <a:r>
                        <a:rPr lang="uk-UA" sz="1400" b="0" spc="-335" dirty="0">
                          <a:effectLst/>
                          <a:latin typeface="Times New Roman" panose="02020603050405020304" pitchFamily="18" charset="0"/>
                          <a:cs typeface="Times New Roman" panose="02020603050405020304" pitchFamily="18" charset="0"/>
                        </a:rPr>
                        <a:t> </a:t>
                      </a:r>
                      <a:r>
                        <a:rPr lang="uk-UA" sz="1400" b="0" dirty="0">
                          <a:effectLst/>
                          <a:latin typeface="Times New Roman" panose="02020603050405020304" pitchFamily="18" charset="0"/>
                          <a:cs typeface="Times New Roman" panose="02020603050405020304" pitchFamily="18" charset="0"/>
                        </a:rPr>
                        <a:t>наслідки цього</a:t>
                      </a:r>
                      <a:r>
                        <a:rPr lang="uk-UA" sz="1400" b="0" spc="5" dirty="0">
                          <a:effectLst/>
                          <a:latin typeface="Times New Roman" panose="02020603050405020304" pitchFamily="18" charset="0"/>
                          <a:cs typeface="Times New Roman" panose="02020603050405020304" pitchFamily="18" charset="0"/>
                        </a:rPr>
                        <a:t> </a:t>
                      </a:r>
                      <a:r>
                        <a:rPr lang="uk-UA" sz="1400" b="0" dirty="0">
                          <a:effectLst/>
                          <a:latin typeface="Times New Roman" panose="02020603050405020304" pitchFamily="18" charset="0"/>
                          <a:cs typeface="Times New Roman" panose="02020603050405020304" pitchFamily="18" charset="0"/>
                        </a:rPr>
                        <a:t>рішення</a:t>
                      </a:r>
                      <a:r>
                        <a:rPr lang="uk-UA" sz="1400" b="0" spc="-15" dirty="0">
                          <a:effectLst/>
                          <a:latin typeface="Times New Roman" panose="02020603050405020304" pitchFamily="18" charset="0"/>
                          <a:cs typeface="Times New Roman" panose="02020603050405020304" pitchFamily="18" charset="0"/>
                        </a:rPr>
                        <a:t> </a:t>
                      </a:r>
                      <a:r>
                        <a:rPr lang="uk-UA" sz="1400" b="0" dirty="0">
                          <a:effectLst/>
                          <a:latin typeface="Times New Roman" panose="02020603050405020304" pitchFamily="18" charset="0"/>
                          <a:cs typeface="Times New Roman" panose="02020603050405020304" pitchFamily="18" charset="0"/>
                        </a:rPr>
                        <a:t>(</a:t>
                      </a:r>
                      <a:r>
                        <a:rPr lang="uk-UA" sz="1400" b="0" dirty="0" err="1">
                          <a:effectLst/>
                          <a:latin typeface="Times New Roman" panose="02020603050405020304" pitchFamily="18" charset="0"/>
                          <a:cs typeface="Times New Roman" panose="02020603050405020304" pitchFamily="18" charset="0"/>
                        </a:rPr>
                        <a:t>purchase</a:t>
                      </a:r>
                      <a:r>
                        <a:rPr lang="uk-UA" sz="1400" b="0" dirty="0">
                          <a:effectLst/>
                          <a:latin typeface="Times New Roman" panose="02020603050405020304" pitchFamily="18" charset="0"/>
                          <a:cs typeface="Times New Roman" panose="02020603050405020304" pitchFamily="18" charset="0"/>
                        </a:rPr>
                        <a:t>)</a:t>
                      </a:r>
                      <a:endParaRPr lang="x-none" sz="1400" b="0" dirty="0">
                        <a:effectLst/>
                        <a:latin typeface="Times New Roman" panose="02020603050405020304" pitchFamily="18" charset="0"/>
                        <a:cs typeface="Times New Roman" panose="02020603050405020304" pitchFamily="18" charset="0"/>
                      </a:endParaRPr>
                    </a:p>
                    <a:p>
                      <a:pPr marL="98425" marR="92710" indent="-1905" algn="ctr">
                        <a:spcAft>
                          <a:spcPts val="0"/>
                        </a:spcAft>
                      </a:pPr>
                      <a:r>
                        <a:rPr lang="uk-UA" sz="1400" b="0" dirty="0">
                          <a:effectLst/>
                          <a:latin typeface="Times New Roman" panose="02020603050405020304" pitchFamily="18" charset="0"/>
                          <a:cs typeface="Times New Roman" panose="02020603050405020304" pitchFamily="18" charset="0"/>
                        </a:rPr>
                        <a:t>Зв‘язки	із громадськістю і пабліситі (PR,</a:t>
                      </a:r>
                      <a:endParaRPr lang="x-none" sz="1400" b="0" dirty="0">
                        <a:effectLst/>
                        <a:latin typeface="Times New Roman" panose="02020603050405020304" pitchFamily="18" charset="0"/>
                        <a:cs typeface="Times New Roman" panose="02020603050405020304" pitchFamily="18" charset="0"/>
                      </a:endParaRPr>
                    </a:p>
                    <a:p>
                      <a:pPr marL="98425" marR="92710" indent="-1905" algn="ctr">
                        <a:spcAft>
                          <a:spcPts val="0"/>
                        </a:spcAft>
                      </a:pPr>
                      <a:r>
                        <a:rPr lang="uk-UA" sz="1400" b="0" dirty="0" err="1">
                          <a:effectLst/>
                          <a:latin typeface="Times New Roman" panose="02020603050405020304" pitchFamily="18" charset="0"/>
                          <a:cs typeface="Times New Roman" panose="02020603050405020304" pitchFamily="18" charset="0"/>
                        </a:rPr>
                        <a:t>publicity</a:t>
                      </a:r>
                      <a:r>
                        <a:rPr lang="uk-UA" sz="1400" b="0" dirty="0">
                          <a:effectLst/>
                          <a:latin typeface="Times New Roman" panose="02020603050405020304" pitchFamily="18" charset="0"/>
                          <a:cs typeface="Times New Roman" panose="02020603050405020304" pitchFamily="18" charset="0"/>
                        </a:rPr>
                        <a:t>)</a:t>
                      </a:r>
                      <a:endParaRPr lang="x-none" sz="14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42900" marR="63500" lvl="0" indent="-342900" algn="just">
                        <a:spcAft>
                          <a:spcPts val="0"/>
                        </a:spcAft>
                        <a:buSzPts val="1200"/>
                        <a:buFont typeface="Calibri" panose="020F0502020204030204" pitchFamily="34" charset="0"/>
                        <a:buChar char="-"/>
                        <a:tabLst>
                          <a:tab pos="179705" algn="l"/>
                        </a:tabLst>
                      </a:pPr>
                      <a:r>
                        <a:rPr lang="uk-UA" sz="1400" dirty="0">
                          <a:effectLst/>
                          <a:latin typeface="Times New Roman" panose="02020603050405020304" pitchFamily="18" charset="0"/>
                          <a:cs typeface="Times New Roman" panose="02020603050405020304" pitchFamily="18" charset="0"/>
                        </a:rPr>
                        <a:t>надання повної і об‘єктивної інформації</a:t>
                      </a:r>
                      <a:r>
                        <a:rPr lang="uk-UA" sz="1400" spc="5" dirty="0">
                          <a:effectLst/>
                          <a:latin typeface="Times New Roman" panose="02020603050405020304" pitchFamily="18" charset="0"/>
                          <a:cs typeface="Times New Roman" panose="02020603050405020304" pitchFamily="18" charset="0"/>
                        </a:rPr>
                        <a:t> </a:t>
                      </a:r>
                      <a:r>
                        <a:rPr lang="uk-UA" sz="1400" dirty="0">
                          <a:effectLst/>
                          <a:latin typeface="Times New Roman" panose="02020603050405020304" pitchFamily="18" charset="0"/>
                          <a:cs typeface="Times New Roman" panose="02020603050405020304" pitchFamily="18" charset="0"/>
                        </a:rPr>
                        <a:t>на</a:t>
                      </a:r>
                      <a:r>
                        <a:rPr lang="uk-UA" sz="1400" spc="5" dirty="0">
                          <a:effectLst/>
                          <a:latin typeface="Times New Roman" panose="02020603050405020304" pitchFamily="18" charset="0"/>
                          <a:cs typeface="Times New Roman" panose="02020603050405020304" pitchFamily="18" charset="0"/>
                        </a:rPr>
                        <a:t> </a:t>
                      </a:r>
                      <a:r>
                        <a:rPr lang="uk-UA" sz="1400" dirty="0">
                          <a:effectLst/>
                          <a:latin typeface="Times New Roman" panose="02020603050405020304" pitchFamily="18" charset="0"/>
                          <a:cs typeface="Times New Roman" panose="02020603050405020304" pitchFamily="18" charset="0"/>
                        </a:rPr>
                        <a:t>упаковці</a:t>
                      </a:r>
                      <a:r>
                        <a:rPr lang="uk-UA" sz="1400" spc="5" dirty="0">
                          <a:effectLst/>
                          <a:latin typeface="Times New Roman" panose="02020603050405020304" pitchFamily="18" charset="0"/>
                          <a:cs typeface="Times New Roman" panose="02020603050405020304" pitchFamily="18" charset="0"/>
                        </a:rPr>
                        <a:t> </a:t>
                      </a:r>
                      <a:r>
                        <a:rPr lang="uk-UA" sz="1400" dirty="0">
                          <a:effectLst/>
                          <a:latin typeface="Times New Roman" panose="02020603050405020304" pitchFamily="18" charset="0"/>
                          <a:cs typeface="Times New Roman" panose="02020603050405020304" pitchFamily="18" charset="0"/>
                        </a:rPr>
                        <a:t>товару</a:t>
                      </a:r>
                      <a:r>
                        <a:rPr lang="uk-UA" sz="1400" spc="5" dirty="0">
                          <a:effectLst/>
                          <a:latin typeface="Times New Roman" panose="02020603050405020304" pitchFamily="18" charset="0"/>
                          <a:cs typeface="Times New Roman" panose="02020603050405020304" pitchFamily="18" charset="0"/>
                        </a:rPr>
                        <a:t> </a:t>
                      </a:r>
                      <a:r>
                        <a:rPr lang="uk-UA" sz="1400" dirty="0">
                          <a:effectLst/>
                          <a:latin typeface="Times New Roman" panose="02020603050405020304" pitchFamily="18" charset="0"/>
                          <a:cs typeface="Times New Roman" panose="02020603050405020304" pitchFamily="18" charset="0"/>
                        </a:rPr>
                        <a:t>і</a:t>
                      </a:r>
                      <a:r>
                        <a:rPr lang="uk-UA" sz="1400" spc="355" dirty="0">
                          <a:effectLst/>
                          <a:latin typeface="Times New Roman" panose="02020603050405020304" pitchFamily="18" charset="0"/>
                          <a:cs typeface="Times New Roman" panose="02020603050405020304" pitchFamily="18" charset="0"/>
                        </a:rPr>
                        <a:t> </a:t>
                      </a:r>
                      <a:r>
                        <a:rPr lang="uk-UA" sz="1400" dirty="0">
                          <a:effectLst/>
                          <a:latin typeface="Times New Roman" panose="02020603050405020304" pitchFamily="18" charset="0"/>
                          <a:cs typeface="Times New Roman" panose="02020603050405020304" pitchFamily="18" charset="0"/>
                        </a:rPr>
                        <a:t>у</a:t>
                      </a:r>
                      <a:r>
                        <a:rPr lang="uk-UA" sz="1400" spc="5" dirty="0">
                          <a:effectLst/>
                          <a:latin typeface="Times New Roman" panose="02020603050405020304" pitchFamily="18" charset="0"/>
                          <a:cs typeface="Times New Roman" panose="02020603050405020304" pitchFamily="18" charset="0"/>
                        </a:rPr>
                        <a:t> </a:t>
                      </a:r>
                      <a:r>
                        <a:rPr lang="uk-UA" sz="1400" dirty="0">
                          <a:effectLst/>
                          <a:latin typeface="Times New Roman" panose="02020603050405020304" pitchFamily="18" charset="0"/>
                          <a:cs typeface="Times New Roman" panose="02020603050405020304" pitchFamily="18" charset="0"/>
                        </a:rPr>
                        <a:t>товаросупровідних</a:t>
                      </a:r>
                      <a:r>
                        <a:rPr lang="uk-UA" sz="1400" spc="-20" dirty="0">
                          <a:effectLst/>
                          <a:latin typeface="Times New Roman" panose="02020603050405020304" pitchFamily="18" charset="0"/>
                          <a:cs typeface="Times New Roman" panose="02020603050405020304" pitchFamily="18" charset="0"/>
                        </a:rPr>
                        <a:t> </a:t>
                      </a:r>
                      <a:r>
                        <a:rPr lang="uk-UA" sz="1400" dirty="0">
                          <a:effectLst/>
                          <a:latin typeface="Times New Roman" panose="02020603050405020304" pitchFamily="18" charset="0"/>
                          <a:cs typeface="Times New Roman" panose="02020603050405020304" pitchFamily="18" charset="0"/>
                        </a:rPr>
                        <a:t>документах;</a:t>
                      </a:r>
                      <a:endParaRPr lang="x-none" sz="1400" dirty="0">
                        <a:effectLst/>
                        <a:latin typeface="Times New Roman" panose="02020603050405020304" pitchFamily="18" charset="0"/>
                        <a:cs typeface="Times New Roman" panose="02020603050405020304" pitchFamily="18" charset="0"/>
                      </a:endParaRPr>
                    </a:p>
                    <a:p>
                      <a:pPr marL="342900" marR="60960" lvl="0" indent="-342900" algn="just">
                        <a:spcAft>
                          <a:spcPts val="0"/>
                        </a:spcAft>
                        <a:buSzPts val="1200"/>
                        <a:buFont typeface="Calibri" panose="020F0502020204030204" pitchFamily="34" charset="0"/>
                        <a:buChar char="-"/>
                        <a:tabLst>
                          <a:tab pos="179705" algn="l"/>
                        </a:tabLst>
                      </a:pPr>
                      <a:r>
                        <a:rPr lang="uk-UA" sz="1400" dirty="0">
                          <a:effectLst/>
                          <a:latin typeface="Times New Roman" panose="02020603050405020304" pitchFamily="18" charset="0"/>
                          <a:cs typeface="Times New Roman" panose="02020603050405020304" pitchFamily="18" charset="0"/>
                        </a:rPr>
                        <a:t>етична</a:t>
                      </a:r>
                      <a:r>
                        <a:rPr lang="uk-UA" sz="1400" spc="5" dirty="0">
                          <a:effectLst/>
                          <a:latin typeface="Times New Roman" panose="02020603050405020304" pitchFamily="18" charset="0"/>
                          <a:cs typeface="Times New Roman" panose="02020603050405020304" pitchFamily="18" charset="0"/>
                        </a:rPr>
                        <a:t> </a:t>
                      </a:r>
                      <a:r>
                        <a:rPr lang="uk-UA" sz="1400" dirty="0">
                          <a:effectLst/>
                          <a:latin typeface="Times New Roman" panose="02020603050405020304" pitchFamily="18" charset="0"/>
                          <a:cs typeface="Times New Roman" panose="02020603050405020304" pitchFamily="18" charset="0"/>
                        </a:rPr>
                        <a:t>кампанія</a:t>
                      </a:r>
                      <a:r>
                        <a:rPr lang="uk-UA" sz="1400" spc="5" dirty="0">
                          <a:effectLst/>
                          <a:latin typeface="Times New Roman" panose="02020603050405020304" pitchFamily="18" charset="0"/>
                          <a:cs typeface="Times New Roman" panose="02020603050405020304" pitchFamily="18" charset="0"/>
                        </a:rPr>
                        <a:t> </a:t>
                      </a:r>
                      <a:r>
                        <a:rPr lang="uk-UA" sz="1400" dirty="0">
                          <a:effectLst/>
                          <a:latin typeface="Times New Roman" panose="02020603050405020304" pitchFamily="18" charset="0"/>
                          <a:cs typeface="Times New Roman" panose="02020603050405020304" pitchFamily="18" charset="0"/>
                        </a:rPr>
                        <a:t>з</a:t>
                      </a:r>
                      <a:r>
                        <a:rPr lang="uk-UA" sz="1400" spc="5" dirty="0">
                          <a:effectLst/>
                          <a:latin typeface="Times New Roman" panose="02020603050405020304" pitchFamily="18" charset="0"/>
                          <a:cs typeface="Times New Roman" panose="02020603050405020304" pitchFamily="18" charset="0"/>
                        </a:rPr>
                        <a:t> </a:t>
                      </a:r>
                      <a:r>
                        <a:rPr lang="uk-UA" sz="1400" dirty="0">
                          <a:effectLst/>
                          <a:latin typeface="Times New Roman" panose="02020603050405020304" pitchFamily="18" charset="0"/>
                          <a:cs typeface="Times New Roman" panose="02020603050405020304" pitchFamily="18" charset="0"/>
                        </a:rPr>
                        <a:t>реклами,</a:t>
                      </a:r>
                      <a:r>
                        <a:rPr lang="uk-UA" sz="1400" spc="5" dirty="0">
                          <a:effectLst/>
                          <a:latin typeface="Times New Roman" panose="02020603050405020304" pitchFamily="18" charset="0"/>
                          <a:cs typeface="Times New Roman" panose="02020603050405020304" pitchFamily="18" charset="0"/>
                        </a:rPr>
                        <a:t> </a:t>
                      </a:r>
                      <a:r>
                        <a:rPr lang="uk-UA" sz="1400" dirty="0">
                          <a:effectLst/>
                          <a:latin typeface="Times New Roman" panose="02020603050405020304" pitchFamily="18" charset="0"/>
                          <a:cs typeface="Times New Roman" panose="02020603050405020304" pitchFamily="18" charset="0"/>
                        </a:rPr>
                        <a:t>PR</a:t>
                      </a:r>
                      <a:r>
                        <a:rPr lang="uk-UA" sz="1400" spc="5" dirty="0">
                          <a:effectLst/>
                          <a:latin typeface="Times New Roman" panose="02020603050405020304" pitchFamily="18" charset="0"/>
                          <a:cs typeface="Times New Roman" panose="02020603050405020304" pitchFamily="18" charset="0"/>
                        </a:rPr>
                        <a:t> </a:t>
                      </a:r>
                      <a:r>
                        <a:rPr lang="uk-UA" sz="1400" dirty="0">
                          <a:effectLst/>
                          <a:latin typeface="Times New Roman" panose="02020603050405020304" pitchFamily="18" charset="0"/>
                          <a:cs typeface="Times New Roman" panose="02020603050405020304" pitchFamily="18" charset="0"/>
                        </a:rPr>
                        <a:t>і</a:t>
                      </a:r>
                      <a:r>
                        <a:rPr lang="uk-UA" sz="1400" spc="5" dirty="0">
                          <a:effectLst/>
                          <a:latin typeface="Times New Roman" panose="02020603050405020304" pitchFamily="18" charset="0"/>
                          <a:cs typeface="Times New Roman" panose="02020603050405020304" pitchFamily="18" charset="0"/>
                        </a:rPr>
                        <a:t> </a:t>
                      </a:r>
                      <a:r>
                        <a:rPr lang="uk-UA" sz="1400" dirty="0">
                          <a:effectLst/>
                          <a:latin typeface="Times New Roman" panose="02020603050405020304" pitchFamily="18" charset="0"/>
                          <a:cs typeface="Times New Roman" panose="02020603050405020304" pitchFamily="18" charset="0"/>
                        </a:rPr>
                        <a:t>пабліситі;</a:t>
                      </a:r>
                      <a:endParaRPr lang="x-none" sz="1400" dirty="0">
                        <a:effectLst/>
                        <a:latin typeface="Times New Roman" panose="02020603050405020304" pitchFamily="18" charset="0"/>
                        <a:cs typeface="Times New Roman" panose="02020603050405020304" pitchFamily="18" charset="0"/>
                      </a:endParaRPr>
                    </a:p>
                    <a:p>
                      <a:pPr marL="342900" lvl="0" indent="-342900" algn="just">
                        <a:spcBef>
                          <a:spcPts val="5"/>
                        </a:spcBef>
                        <a:spcAft>
                          <a:spcPts val="0"/>
                        </a:spcAft>
                        <a:buSzPts val="1200"/>
                        <a:buFont typeface="Calibri" panose="020F0502020204030204" pitchFamily="34" charset="0"/>
                        <a:buChar char="-"/>
                        <a:tabLst>
                          <a:tab pos="179705" algn="l"/>
                        </a:tabLst>
                      </a:pPr>
                      <a:r>
                        <a:rPr lang="uk-UA" sz="1400" dirty="0">
                          <a:effectLst/>
                          <a:latin typeface="Times New Roman" panose="02020603050405020304" pitchFamily="18" charset="0"/>
                          <a:cs typeface="Times New Roman" panose="02020603050405020304" pitchFamily="18" charset="0"/>
                        </a:rPr>
                        <a:t>фахове</a:t>
                      </a:r>
                      <a:r>
                        <a:rPr lang="uk-UA" sz="1400" spc="-20" dirty="0">
                          <a:effectLst/>
                          <a:latin typeface="Times New Roman" panose="02020603050405020304" pitchFamily="18" charset="0"/>
                          <a:cs typeface="Times New Roman" panose="02020603050405020304" pitchFamily="18" charset="0"/>
                        </a:rPr>
                        <a:t> </a:t>
                      </a:r>
                      <a:r>
                        <a:rPr lang="uk-UA" sz="1400" dirty="0">
                          <a:effectLst/>
                          <a:latin typeface="Times New Roman" panose="02020603050405020304" pitchFamily="18" charset="0"/>
                          <a:cs typeface="Times New Roman" panose="02020603050405020304" pitchFamily="18" charset="0"/>
                        </a:rPr>
                        <a:t>консультування</a:t>
                      </a:r>
                      <a:r>
                        <a:rPr lang="uk-UA" sz="1400" spc="-20" dirty="0">
                          <a:effectLst/>
                          <a:latin typeface="Times New Roman" panose="02020603050405020304" pitchFamily="18" charset="0"/>
                          <a:cs typeface="Times New Roman" panose="02020603050405020304" pitchFamily="18" charset="0"/>
                        </a:rPr>
                        <a:t> </a:t>
                      </a:r>
                      <a:r>
                        <a:rPr lang="uk-UA" sz="1400" dirty="0">
                          <a:effectLst/>
                          <a:latin typeface="Times New Roman" panose="02020603050405020304" pitchFamily="18" charset="0"/>
                          <a:cs typeface="Times New Roman" panose="02020603050405020304" pitchFamily="18" charset="0"/>
                        </a:rPr>
                        <a:t>споживачів</a:t>
                      </a:r>
                      <a:r>
                        <a:rPr lang="uk-UA" sz="1400" spc="-30" dirty="0">
                          <a:effectLst/>
                          <a:latin typeface="Times New Roman" panose="02020603050405020304" pitchFamily="18" charset="0"/>
                          <a:cs typeface="Times New Roman" panose="02020603050405020304" pitchFamily="18" charset="0"/>
                        </a:rPr>
                        <a:t> </a:t>
                      </a:r>
                      <a:r>
                        <a:rPr lang="uk-UA" sz="1400" dirty="0">
                          <a:effectLst/>
                          <a:latin typeface="Times New Roman" panose="02020603050405020304" pitchFamily="18" charset="0"/>
                          <a:cs typeface="Times New Roman" panose="02020603050405020304" pitchFamily="18" charset="0"/>
                        </a:rPr>
                        <a:t>щодо особливостей</a:t>
                      </a:r>
                      <a:r>
                        <a:rPr lang="uk-UA" sz="1400" spc="-20" dirty="0">
                          <a:effectLst/>
                          <a:latin typeface="Times New Roman" panose="02020603050405020304" pitchFamily="18" charset="0"/>
                          <a:cs typeface="Times New Roman" panose="02020603050405020304" pitchFamily="18" charset="0"/>
                        </a:rPr>
                        <a:t> </a:t>
                      </a:r>
                      <a:r>
                        <a:rPr lang="uk-UA" sz="1400" dirty="0">
                          <a:effectLst/>
                          <a:latin typeface="Times New Roman" panose="02020603050405020304" pitchFamily="18" charset="0"/>
                          <a:cs typeface="Times New Roman" panose="02020603050405020304" pitchFamily="18" charset="0"/>
                        </a:rPr>
                        <a:t>продукції</a:t>
                      </a:r>
                      <a:endParaRPr lang="x-none"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extLst>
                  <a:ext uri="{0D108BD9-81ED-4DB2-BD59-A6C34878D82A}">
                    <a16:rowId xmlns="" xmlns:a16="http://schemas.microsoft.com/office/drawing/2014/main" val="844312785"/>
                  </a:ext>
                </a:extLst>
              </a:tr>
            </a:tbl>
          </a:graphicData>
        </a:graphic>
      </p:graphicFrame>
    </p:spTree>
  </p:cSld>
  <p:clrMapOvr>
    <a:masterClrMapping/>
  </p:clrMapOvr>
  <mc:AlternateContent xmlns:mc="http://schemas.openxmlformats.org/markup-compatibility/2006">
    <mc:Choice xmlns="" xmlns:p14="http://schemas.microsoft.com/office/powerpoint/2010/main" Requires="p14">
      <p:transition spd="slow" p14:dur="2000">
        <p14:prism/>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777360A4-4F99-68E1-EE9B-F9714D36409C}"/>
              </a:ext>
            </a:extLst>
          </p:cNvPr>
          <p:cNvSpPr>
            <a:spLocks noGrp="1"/>
          </p:cNvSpPr>
          <p:nvPr>
            <p:ph type="title"/>
          </p:nvPr>
        </p:nvSpPr>
        <p:spPr>
          <a:xfrm>
            <a:off x="1405467" y="553714"/>
            <a:ext cx="9381066" cy="541867"/>
          </a:xfrm>
        </p:spPr>
        <p:txBody>
          <a:bodyPr>
            <a:normAutofit fontScale="90000"/>
          </a:bodyPr>
          <a:lstStyle/>
          <a:p>
            <a:r>
              <a:rPr lang="uk-UA" dirty="0"/>
              <a:t>Еволюція маркетингового комплексу</a:t>
            </a:r>
            <a:endParaRPr lang="x-none" dirty="0"/>
          </a:p>
        </p:txBody>
      </p:sp>
      <p:grpSp>
        <p:nvGrpSpPr>
          <p:cNvPr id="26" name="Группа 25">
            <a:extLst>
              <a:ext uri="{FF2B5EF4-FFF2-40B4-BE49-F238E27FC236}">
                <a16:creationId xmlns="" xmlns:a16="http://schemas.microsoft.com/office/drawing/2014/main" id="{366859C6-517B-5FAC-084F-3F50DF1C8EE9}"/>
              </a:ext>
            </a:extLst>
          </p:cNvPr>
          <p:cNvGrpSpPr/>
          <p:nvPr/>
        </p:nvGrpSpPr>
        <p:grpSpPr>
          <a:xfrm>
            <a:off x="229188" y="1281430"/>
            <a:ext cx="6191932" cy="3779921"/>
            <a:chOff x="340948" y="904824"/>
            <a:chExt cx="6703312" cy="3811109"/>
          </a:xfrm>
        </p:grpSpPr>
        <p:pic>
          <p:nvPicPr>
            <p:cNvPr id="6" name="Рисунок 5">
              <a:extLst>
                <a:ext uri="{FF2B5EF4-FFF2-40B4-BE49-F238E27FC236}">
                  <a16:creationId xmlns="" xmlns:a16="http://schemas.microsoft.com/office/drawing/2014/main" id="{DD2C12DA-2674-B135-FF3F-8A63C39247F2}"/>
                </a:ext>
              </a:extLst>
            </p:cNvPr>
            <p:cNvPicPr>
              <a:picLocks noChangeAspect="1"/>
            </p:cNvPicPr>
            <p:nvPr/>
          </p:nvPicPr>
          <p:blipFill>
            <a:blip r:embed="rId3"/>
            <a:stretch>
              <a:fillRect/>
            </a:stretch>
          </p:blipFill>
          <p:spPr>
            <a:xfrm>
              <a:off x="340948" y="904824"/>
              <a:ext cx="2434692" cy="3811109"/>
            </a:xfrm>
            <a:prstGeom prst="rect">
              <a:avLst/>
            </a:prstGeom>
          </p:spPr>
        </p:pic>
        <p:cxnSp>
          <p:nvCxnSpPr>
            <p:cNvPr id="10" name="Прямая со стрелкой 9">
              <a:extLst>
                <a:ext uri="{FF2B5EF4-FFF2-40B4-BE49-F238E27FC236}">
                  <a16:creationId xmlns="" xmlns:a16="http://schemas.microsoft.com/office/drawing/2014/main" id="{60BC7640-2B5A-5176-B71B-A773D5D10082}"/>
                </a:ext>
              </a:extLst>
            </p:cNvPr>
            <p:cNvCxnSpPr/>
            <p:nvPr/>
          </p:nvCxnSpPr>
          <p:spPr>
            <a:xfrm flipV="1">
              <a:off x="3345161" y="2164001"/>
              <a:ext cx="982980" cy="4800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Прямая со стрелкой 10">
              <a:extLst>
                <a:ext uri="{FF2B5EF4-FFF2-40B4-BE49-F238E27FC236}">
                  <a16:creationId xmlns="" xmlns:a16="http://schemas.microsoft.com/office/drawing/2014/main" id="{6C8ED272-BCEC-DE98-8034-0BCA012CEF68}"/>
                </a:ext>
              </a:extLst>
            </p:cNvPr>
            <p:cNvCxnSpPr>
              <a:cxnSpLocks/>
            </p:cNvCxnSpPr>
            <p:nvPr/>
          </p:nvCxnSpPr>
          <p:spPr>
            <a:xfrm>
              <a:off x="3346698" y="2889990"/>
              <a:ext cx="71935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a:extLst>
                <a:ext uri="{FF2B5EF4-FFF2-40B4-BE49-F238E27FC236}">
                  <a16:creationId xmlns="" xmlns:a16="http://schemas.microsoft.com/office/drawing/2014/main" id="{ACBE2F8A-78E7-0344-FEB5-8AAFE6C33402}"/>
                </a:ext>
              </a:extLst>
            </p:cNvPr>
            <p:cNvCxnSpPr>
              <a:cxnSpLocks/>
            </p:cNvCxnSpPr>
            <p:nvPr/>
          </p:nvCxnSpPr>
          <p:spPr>
            <a:xfrm>
              <a:off x="3241008" y="3217991"/>
              <a:ext cx="1087133" cy="3979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Овал 16">
              <a:extLst>
                <a:ext uri="{FF2B5EF4-FFF2-40B4-BE49-F238E27FC236}">
                  <a16:creationId xmlns="" xmlns:a16="http://schemas.microsoft.com/office/drawing/2014/main" id="{3A268279-6FB1-B9D7-B699-870C123C5D27}"/>
                </a:ext>
              </a:extLst>
            </p:cNvPr>
            <p:cNvSpPr/>
            <p:nvPr/>
          </p:nvSpPr>
          <p:spPr>
            <a:xfrm>
              <a:off x="4397720" y="1645686"/>
              <a:ext cx="1494180" cy="80771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18" name="Овал 17">
              <a:extLst>
                <a:ext uri="{FF2B5EF4-FFF2-40B4-BE49-F238E27FC236}">
                  <a16:creationId xmlns="" xmlns:a16="http://schemas.microsoft.com/office/drawing/2014/main" id="{D1C661FE-F23E-6D6C-19D5-7F55D536531D}"/>
                </a:ext>
              </a:extLst>
            </p:cNvPr>
            <p:cNvSpPr/>
            <p:nvPr/>
          </p:nvSpPr>
          <p:spPr>
            <a:xfrm>
              <a:off x="4163460" y="2486131"/>
              <a:ext cx="2880800" cy="80771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1400" dirty="0">
                  <a:solidFill>
                    <a:schemeClr val="tx1">
                      <a:lumMod val="95000"/>
                      <a:lumOff val="5000"/>
                    </a:schemeClr>
                  </a:solidFill>
                </a:rPr>
                <a:t>Фізичне середовище</a:t>
              </a:r>
            </a:p>
            <a:p>
              <a:pPr algn="ctr"/>
              <a:r>
                <a:rPr lang="uk-UA" sz="1400" dirty="0">
                  <a:solidFill>
                    <a:schemeClr val="tx1">
                      <a:lumMod val="95000"/>
                      <a:lumOff val="5000"/>
                    </a:schemeClr>
                  </a:solidFill>
                </a:rPr>
                <a:t>(</a:t>
              </a:r>
              <a:r>
                <a:rPr lang="en-US" sz="1400" dirty="0">
                  <a:solidFill>
                    <a:schemeClr val="tx1">
                      <a:lumMod val="95000"/>
                      <a:lumOff val="5000"/>
                    </a:schemeClr>
                  </a:solidFill>
                </a:rPr>
                <a:t>physical environment)</a:t>
              </a:r>
              <a:endParaRPr lang="x-none" sz="1400" dirty="0">
                <a:solidFill>
                  <a:schemeClr val="tx1">
                    <a:lumMod val="95000"/>
                    <a:lumOff val="5000"/>
                  </a:schemeClr>
                </a:solidFill>
              </a:endParaRPr>
            </a:p>
          </p:txBody>
        </p:sp>
        <p:sp>
          <p:nvSpPr>
            <p:cNvPr id="19" name="Овал 18">
              <a:extLst>
                <a:ext uri="{FF2B5EF4-FFF2-40B4-BE49-F238E27FC236}">
                  <a16:creationId xmlns="" xmlns:a16="http://schemas.microsoft.com/office/drawing/2014/main" id="{29E74039-71A5-9F9A-C137-7D58EE18E0F1}"/>
                </a:ext>
              </a:extLst>
            </p:cNvPr>
            <p:cNvSpPr/>
            <p:nvPr/>
          </p:nvSpPr>
          <p:spPr>
            <a:xfrm>
              <a:off x="4331028" y="3588118"/>
              <a:ext cx="1494180" cy="80771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1400" dirty="0">
                  <a:solidFill>
                    <a:schemeClr val="tx1">
                      <a:lumMod val="95000"/>
                      <a:lumOff val="5000"/>
                    </a:schemeClr>
                  </a:solidFill>
                </a:rPr>
                <a:t>Процес</a:t>
              </a:r>
            </a:p>
            <a:p>
              <a:pPr algn="ctr"/>
              <a:r>
                <a:rPr lang="uk-UA" sz="1400" dirty="0">
                  <a:solidFill>
                    <a:schemeClr val="tx1">
                      <a:lumMod val="95000"/>
                      <a:lumOff val="5000"/>
                    </a:schemeClr>
                  </a:solidFill>
                </a:rPr>
                <a:t>(</a:t>
              </a:r>
              <a:r>
                <a:rPr lang="en-US" sz="1400" dirty="0">
                  <a:solidFill>
                    <a:schemeClr val="tx1">
                      <a:lumMod val="95000"/>
                      <a:lumOff val="5000"/>
                    </a:schemeClr>
                  </a:solidFill>
                </a:rPr>
                <a:t>process)</a:t>
              </a:r>
              <a:endParaRPr lang="x-none" sz="1400" dirty="0">
                <a:solidFill>
                  <a:schemeClr val="tx1">
                    <a:lumMod val="95000"/>
                    <a:lumOff val="5000"/>
                  </a:schemeClr>
                </a:solidFill>
              </a:endParaRPr>
            </a:p>
          </p:txBody>
        </p:sp>
        <p:sp>
          <p:nvSpPr>
            <p:cNvPr id="20" name="Знак ''плюс'' 19">
              <a:extLst>
                <a:ext uri="{FF2B5EF4-FFF2-40B4-BE49-F238E27FC236}">
                  <a16:creationId xmlns="" xmlns:a16="http://schemas.microsoft.com/office/drawing/2014/main" id="{EC556127-3DB4-6FC6-714F-18DF53998004}"/>
                </a:ext>
              </a:extLst>
            </p:cNvPr>
            <p:cNvSpPr/>
            <p:nvPr/>
          </p:nvSpPr>
          <p:spPr>
            <a:xfrm>
              <a:off x="2751906" y="2684648"/>
              <a:ext cx="335280" cy="297180"/>
            </a:xfrm>
            <a:prstGeom prst="mathPl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1" name="TextBox 20">
              <a:extLst>
                <a:ext uri="{FF2B5EF4-FFF2-40B4-BE49-F238E27FC236}">
                  <a16:creationId xmlns="" xmlns:a16="http://schemas.microsoft.com/office/drawing/2014/main" id="{E7F6C7FB-36FC-5ABE-8953-7471EB5EC9E4}"/>
                </a:ext>
              </a:extLst>
            </p:cNvPr>
            <p:cNvSpPr txBox="1"/>
            <p:nvPr/>
          </p:nvSpPr>
          <p:spPr>
            <a:xfrm>
              <a:off x="2997168" y="2648572"/>
              <a:ext cx="906780" cy="369332"/>
            </a:xfrm>
            <a:prstGeom prst="rect">
              <a:avLst/>
            </a:prstGeom>
            <a:noFill/>
          </p:spPr>
          <p:txBody>
            <a:bodyPr wrap="square" rtlCol="0">
              <a:spAutoFit/>
            </a:bodyPr>
            <a:lstStyle/>
            <a:p>
              <a:r>
                <a:rPr lang="uk-UA" dirty="0"/>
                <a:t>3</a:t>
              </a:r>
              <a:r>
                <a:rPr lang="en-US" dirty="0"/>
                <a:t>P</a:t>
              </a:r>
              <a:endParaRPr lang="x-none" dirty="0"/>
            </a:p>
          </p:txBody>
        </p:sp>
        <p:sp>
          <p:nvSpPr>
            <p:cNvPr id="24" name="TextBox 23">
              <a:extLst>
                <a:ext uri="{FF2B5EF4-FFF2-40B4-BE49-F238E27FC236}">
                  <a16:creationId xmlns="" xmlns:a16="http://schemas.microsoft.com/office/drawing/2014/main" id="{27F796E0-1570-2E98-E88E-8FA487924630}"/>
                </a:ext>
              </a:extLst>
            </p:cNvPr>
            <p:cNvSpPr txBox="1"/>
            <p:nvPr/>
          </p:nvSpPr>
          <p:spPr>
            <a:xfrm>
              <a:off x="4676134" y="1698974"/>
              <a:ext cx="1056216" cy="523220"/>
            </a:xfrm>
            <a:prstGeom prst="rect">
              <a:avLst/>
            </a:prstGeom>
            <a:noFill/>
          </p:spPr>
          <p:txBody>
            <a:bodyPr wrap="square">
              <a:spAutoFit/>
            </a:bodyPr>
            <a:lstStyle/>
            <a:p>
              <a:pPr algn="ctr"/>
              <a:r>
                <a:rPr lang="uk-UA" sz="1400" dirty="0"/>
                <a:t>Люди</a:t>
              </a:r>
            </a:p>
            <a:p>
              <a:r>
                <a:rPr lang="uk-UA" sz="1400" dirty="0"/>
                <a:t>(</a:t>
              </a:r>
              <a:r>
                <a:rPr lang="en-US" sz="1400" dirty="0"/>
                <a:t>people)</a:t>
              </a:r>
              <a:endParaRPr lang="x-none" sz="1400" dirty="0"/>
            </a:p>
          </p:txBody>
        </p:sp>
      </p:grpSp>
      <p:pic>
        <p:nvPicPr>
          <p:cNvPr id="31" name="Рисунок 30">
            <a:extLst>
              <a:ext uri="{FF2B5EF4-FFF2-40B4-BE49-F238E27FC236}">
                <a16:creationId xmlns="" xmlns:a16="http://schemas.microsoft.com/office/drawing/2014/main" id="{8B4E6F01-907E-7011-B75A-3D3DEA40BFA6}"/>
              </a:ext>
            </a:extLst>
          </p:cNvPr>
          <p:cNvPicPr>
            <a:picLocks noChangeAspect="1"/>
          </p:cNvPicPr>
          <p:nvPr/>
        </p:nvPicPr>
        <p:blipFill>
          <a:blip r:embed="rId4"/>
          <a:stretch>
            <a:fillRect/>
          </a:stretch>
        </p:blipFill>
        <p:spPr>
          <a:xfrm>
            <a:off x="6562137" y="1516800"/>
            <a:ext cx="5400675" cy="3467100"/>
          </a:xfrm>
          <a:prstGeom prst="rect">
            <a:avLst/>
          </a:prstGeom>
          <a:ln>
            <a:noFill/>
          </a:ln>
          <a:effectLst>
            <a:softEdge rad="112500"/>
          </a:effectLst>
        </p:spPr>
      </p:pic>
      <p:sp>
        <p:nvSpPr>
          <p:cNvPr id="32" name="TextBox 31">
            <a:extLst>
              <a:ext uri="{FF2B5EF4-FFF2-40B4-BE49-F238E27FC236}">
                <a16:creationId xmlns="" xmlns:a16="http://schemas.microsoft.com/office/drawing/2014/main" id="{8F66A041-BCED-15AA-7A0D-5A46C248B69B}"/>
              </a:ext>
            </a:extLst>
          </p:cNvPr>
          <p:cNvSpPr txBox="1"/>
          <p:nvPr/>
        </p:nvSpPr>
        <p:spPr>
          <a:xfrm>
            <a:off x="1207895" y="5422796"/>
            <a:ext cx="1893678" cy="246221"/>
          </a:xfrm>
          <a:prstGeom prst="rect">
            <a:avLst/>
          </a:prstGeom>
          <a:noFill/>
        </p:spPr>
        <p:txBody>
          <a:bodyPr wrap="square" rtlCol="0">
            <a:spAutoFit/>
          </a:bodyPr>
          <a:lstStyle/>
          <a:p>
            <a:pPr algn="just"/>
            <a:r>
              <a:rPr lang="uk-UA" sz="1000" dirty="0">
                <a:latin typeface="Times New Roman" panose="02020603050405020304" pitchFamily="18" charset="0"/>
                <a:cs typeface="Times New Roman" panose="02020603050405020304" pitchFamily="18" charset="0"/>
              </a:rPr>
              <a:t>Рис.1 Комплекс маркетингу 7</a:t>
            </a:r>
            <a:r>
              <a:rPr lang="en-US" sz="1000" dirty="0">
                <a:latin typeface="Times New Roman" panose="02020603050405020304" pitchFamily="18" charset="0"/>
                <a:cs typeface="Times New Roman" panose="02020603050405020304" pitchFamily="18" charset="0"/>
              </a:rPr>
              <a:t>p</a:t>
            </a:r>
            <a:endParaRPr lang="x-none" sz="1000" dirty="0">
              <a:latin typeface="Times New Roman" panose="02020603050405020304" pitchFamily="18" charset="0"/>
              <a:cs typeface="Times New Roman" panose="02020603050405020304" pitchFamily="18" charset="0"/>
            </a:endParaRPr>
          </a:p>
        </p:txBody>
      </p:sp>
      <p:sp>
        <p:nvSpPr>
          <p:cNvPr id="36" name="TextBox 35">
            <a:extLst>
              <a:ext uri="{FF2B5EF4-FFF2-40B4-BE49-F238E27FC236}">
                <a16:creationId xmlns="" xmlns:a16="http://schemas.microsoft.com/office/drawing/2014/main" id="{95BAFDDE-B2E0-9C8F-D9BE-1361912734FC}"/>
              </a:ext>
            </a:extLst>
          </p:cNvPr>
          <p:cNvSpPr txBox="1"/>
          <p:nvPr/>
        </p:nvSpPr>
        <p:spPr>
          <a:xfrm>
            <a:off x="6646164" y="5361240"/>
            <a:ext cx="6099048" cy="369332"/>
          </a:xfrm>
          <a:prstGeom prst="rect">
            <a:avLst/>
          </a:prstGeom>
          <a:noFill/>
        </p:spPr>
        <p:txBody>
          <a:bodyPr wrap="square">
            <a:spAutoFit/>
          </a:bodyPr>
          <a:lstStyle/>
          <a:p>
            <a:pPr algn="just"/>
            <a:r>
              <a:rPr lang="uk-UA" sz="1800" dirty="0">
                <a:latin typeface="Times New Roman" panose="02020603050405020304" pitchFamily="18" charset="0"/>
                <a:cs typeface="Times New Roman" panose="02020603050405020304" pitchFamily="18" charset="0"/>
              </a:rPr>
              <a:t>Рис.</a:t>
            </a:r>
            <a:r>
              <a:rPr lang="en-US" sz="1800" dirty="0">
                <a:latin typeface="Times New Roman" panose="02020603050405020304" pitchFamily="18" charset="0"/>
                <a:cs typeface="Times New Roman" panose="02020603050405020304" pitchFamily="18" charset="0"/>
              </a:rPr>
              <a:t>2</a:t>
            </a:r>
            <a:r>
              <a:rPr lang="uk-UA" sz="1800" dirty="0">
                <a:latin typeface="Times New Roman" panose="02020603050405020304" pitchFamily="18" charset="0"/>
                <a:cs typeface="Times New Roman" panose="02020603050405020304" pitchFamily="18" charset="0"/>
              </a:rPr>
              <a:t> Комплекс маркетингу </a:t>
            </a:r>
            <a:r>
              <a:rPr lang="en-US" sz="1800" dirty="0">
                <a:latin typeface="Times New Roman" panose="02020603050405020304" pitchFamily="18" charset="0"/>
                <a:cs typeface="Times New Roman" panose="02020603050405020304" pitchFamily="18" charset="0"/>
              </a:rPr>
              <a:t>4C</a:t>
            </a:r>
            <a:endParaRPr lang="x-none" sz="18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 xmlns:p14="http://schemas.microsoft.com/office/powerpoint/2010/main" Requires="p14">
      <p:transition spd="slow" p14:dur="2000">
        <p14:prism/>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45E1FD8E-9A6F-3472-5AE5-D8948CA015EF}"/>
              </a:ext>
            </a:extLst>
          </p:cNvPr>
          <p:cNvSpPr>
            <a:spLocks noGrp="1"/>
          </p:cNvSpPr>
          <p:nvPr>
            <p:ph type="title"/>
          </p:nvPr>
        </p:nvSpPr>
        <p:spPr>
          <a:xfrm>
            <a:off x="433494" y="-204893"/>
            <a:ext cx="9746825" cy="860401"/>
          </a:xfrm>
        </p:spPr>
        <p:txBody>
          <a:bodyPr/>
          <a:lstStyle/>
          <a:p>
            <a:r>
              <a:rPr lang="uk-UA" dirty="0"/>
              <a:t>Еволюція маркетингового комплексу</a:t>
            </a:r>
            <a:endParaRPr lang="x-none" dirty="0"/>
          </a:p>
        </p:txBody>
      </p:sp>
      <p:sp>
        <p:nvSpPr>
          <p:cNvPr id="8" name="TextBox 7">
            <a:extLst>
              <a:ext uri="{FF2B5EF4-FFF2-40B4-BE49-F238E27FC236}">
                <a16:creationId xmlns="" xmlns:a16="http://schemas.microsoft.com/office/drawing/2014/main" id="{74C714BE-3960-B0F5-715D-3128BF486CB8}"/>
              </a:ext>
            </a:extLst>
          </p:cNvPr>
          <p:cNvSpPr txBox="1"/>
          <p:nvPr/>
        </p:nvSpPr>
        <p:spPr>
          <a:xfrm>
            <a:off x="4175244" y="961574"/>
            <a:ext cx="5215757" cy="4801314"/>
          </a:xfrm>
          <a:prstGeom prst="rect">
            <a:avLst/>
          </a:prstGeom>
          <a:noFill/>
        </p:spPr>
        <p:txBody>
          <a:bodyPr wrap="square">
            <a:spAutoFit/>
          </a:bodyPr>
          <a:lstStyle/>
          <a:p>
            <a:pPr algn="ctr"/>
            <a:r>
              <a:rPr lang="uk-UA" b="1" dirty="0">
                <a:latin typeface="Times New Roman" panose="02020603050405020304" pitchFamily="18" charset="0"/>
                <a:ea typeface="Calibri" panose="020F0502020204030204" pitchFamily="34" charset="0"/>
              </a:rPr>
              <a:t>М</a:t>
            </a:r>
            <a:r>
              <a:rPr lang="uk-UA" sz="1800" b="1" dirty="0">
                <a:effectLst/>
                <a:latin typeface="Times New Roman" panose="02020603050405020304" pitchFamily="18" charset="0"/>
                <a:ea typeface="Calibri" panose="020F0502020204030204" pitchFamily="34" charset="0"/>
              </a:rPr>
              <a:t>одель 4</a:t>
            </a:r>
            <a:r>
              <a:rPr lang="ru-RU" sz="1800" b="1" dirty="0">
                <a:effectLst/>
                <a:latin typeface="Times New Roman" panose="02020603050405020304" pitchFamily="18" charset="0"/>
                <a:ea typeface="Calibri" panose="020F0502020204030204" pitchFamily="34" charset="0"/>
              </a:rPr>
              <a:t>S </a:t>
            </a:r>
            <a:r>
              <a:rPr lang="uk-UA" b="1" dirty="0">
                <a:latin typeface="Times New Roman" panose="02020603050405020304" pitchFamily="18" charset="0"/>
                <a:ea typeface="Calibri" panose="020F0502020204030204" pitchFamily="34" charset="0"/>
              </a:rPr>
              <a:t>: </a:t>
            </a:r>
          </a:p>
          <a:p>
            <a:pPr algn="ctr"/>
            <a:r>
              <a:rPr lang="ru-RU" sz="1800" b="1" dirty="0" err="1">
                <a:effectLst/>
                <a:latin typeface="Times New Roman" panose="02020603050405020304" pitchFamily="18" charset="0"/>
                <a:ea typeface="Calibri" panose="020F0502020204030204" pitchFamily="34" charset="0"/>
              </a:rPr>
              <a:t>Scope</a:t>
            </a:r>
            <a:r>
              <a:rPr lang="ru-RU" sz="1800" b="1" dirty="0">
                <a:effectLst/>
                <a:latin typeface="Times New Roman" panose="02020603050405020304" pitchFamily="18" charset="0"/>
                <a:ea typeface="Calibri" panose="020F0502020204030204" pitchFamily="34" charset="0"/>
              </a:rPr>
              <a:t> </a:t>
            </a:r>
            <a:r>
              <a:rPr lang="uk-UA" sz="1800" b="1" dirty="0">
                <a:effectLst/>
                <a:latin typeface="Times New Roman" panose="02020603050405020304" pitchFamily="18" charset="0"/>
                <a:ea typeface="Calibri" panose="020F0502020204030204" pitchFamily="34" charset="0"/>
              </a:rPr>
              <a:t>+ </a:t>
            </a:r>
            <a:r>
              <a:rPr lang="ru-RU" sz="1800" b="1" dirty="0" err="1">
                <a:effectLst/>
                <a:latin typeface="Times New Roman" panose="02020603050405020304" pitchFamily="18" charset="0"/>
                <a:ea typeface="Calibri" panose="020F0502020204030204" pitchFamily="34" charset="0"/>
              </a:rPr>
              <a:t>Site</a:t>
            </a:r>
            <a:r>
              <a:rPr lang="uk-UA" sz="1800" b="1" dirty="0">
                <a:effectLst/>
                <a:latin typeface="Times New Roman" panose="02020603050405020304" pitchFamily="18" charset="0"/>
                <a:ea typeface="Calibri" panose="020F0502020204030204" pitchFamily="34" charset="0"/>
              </a:rPr>
              <a:t> + </a:t>
            </a:r>
            <a:r>
              <a:rPr lang="ru-RU" sz="1800" b="1" dirty="0" err="1">
                <a:effectLst/>
                <a:latin typeface="Times New Roman" panose="02020603050405020304" pitchFamily="18" charset="0"/>
                <a:ea typeface="Calibri" panose="020F0502020204030204" pitchFamily="34" charset="0"/>
              </a:rPr>
              <a:t>Synergy</a:t>
            </a:r>
            <a:r>
              <a:rPr lang="uk-UA" sz="1800" b="1" dirty="0">
                <a:effectLst/>
                <a:latin typeface="Times New Roman" panose="02020603050405020304" pitchFamily="18" charset="0"/>
                <a:ea typeface="Calibri" panose="020F0502020204030204" pitchFamily="34" charset="0"/>
              </a:rPr>
              <a:t> + </a:t>
            </a:r>
            <a:r>
              <a:rPr lang="ru-RU" sz="1800" b="1" dirty="0">
                <a:effectLst/>
                <a:latin typeface="Times New Roman" panose="02020603050405020304" pitchFamily="18" charset="0"/>
                <a:ea typeface="Calibri" panose="020F0502020204030204" pitchFamily="34" charset="0"/>
              </a:rPr>
              <a:t>System</a:t>
            </a:r>
            <a:endParaRPr lang="en-US" sz="1800" b="1" dirty="0">
              <a:effectLst/>
              <a:latin typeface="Times New Roman" panose="02020603050405020304" pitchFamily="18" charset="0"/>
              <a:ea typeface="Calibri" panose="020F0502020204030204" pitchFamily="34" charset="0"/>
            </a:endParaRPr>
          </a:p>
          <a:p>
            <a:pPr algn="ctr"/>
            <a:endParaRPr lang="en-US" sz="1800" b="1" dirty="0">
              <a:effectLst/>
              <a:latin typeface="Times New Roman" panose="02020603050405020304" pitchFamily="18" charset="0"/>
              <a:ea typeface="Calibri" panose="020F0502020204030204" pitchFamily="34" charset="0"/>
            </a:endParaRPr>
          </a:p>
          <a:p>
            <a:pPr marL="285750" indent="-285750" algn="just">
              <a:buFont typeface="Arial" panose="020B0604020202020204" pitchFamily="34" charset="0"/>
              <a:buChar char="•"/>
            </a:pPr>
            <a:r>
              <a:rPr lang="uk-UA" sz="1800" dirty="0">
                <a:effectLst/>
                <a:latin typeface="Times New Roman" panose="02020603050405020304" pitchFamily="18" charset="0"/>
                <a:ea typeface="Calibri" panose="020F0502020204030204" pitchFamily="34" charset="0"/>
              </a:rPr>
              <a:t>4</a:t>
            </a:r>
            <a:r>
              <a:rPr lang="ru-RU" sz="1800" dirty="0">
                <a:effectLst/>
                <a:latin typeface="Times New Roman" panose="02020603050405020304" pitchFamily="18" charset="0"/>
                <a:ea typeface="Calibri" panose="020F0502020204030204" pitchFamily="34" charset="0"/>
              </a:rPr>
              <a:t>S</a:t>
            </a:r>
            <a:r>
              <a:rPr lang="uk-UA" sz="1800" dirty="0">
                <a:effectLst/>
                <a:latin typeface="Times New Roman" panose="02020603050405020304" pitchFamily="18" charset="0"/>
                <a:ea typeface="Calibri" panose="020F0502020204030204" pitchFamily="34" charset="0"/>
              </a:rPr>
              <a:t> </a:t>
            </a:r>
            <a:r>
              <a:rPr lang="ru-RU" sz="1800" dirty="0" err="1">
                <a:effectLst/>
                <a:latin typeface="Times New Roman" panose="02020603050405020304" pitchFamily="18" charset="0"/>
                <a:ea typeface="Calibri" panose="020F0502020204030204" pitchFamily="34" charset="0"/>
              </a:rPr>
              <a:t>Scope</a:t>
            </a:r>
            <a:r>
              <a:rPr lang="uk-UA" sz="1800" dirty="0">
                <a:effectLst/>
                <a:latin typeface="Times New Roman" panose="02020603050405020304" pitchFamily="18" charset="0"/>
                <a:ea typeface="Calibri" panose="020F0502020204030204" pitchFamily="34" charset="0"/>
              </a:rPr>
              <a:t> (принаймні охоплюються чотири напрямки: стратегічні та операційні цілі електронної комерції; ідентифікація ринку та його потенціалу, клієнтів; стан розвитку бізнес-моделі до застосування цифрових технологій; стратегічні компетенції електронної комерції для бізнес-моделі) </a:t>
            </a:r>
            <a:endParaRPr lang="en-US" sz="1800" dirty="0">
              <a:effectLst/>
              <a:latin typeface="Times New Roman" panose="02020603050405020304" pitchFamily="18" charset="0"/>
              <a:ea typeface="Calibri" panose="020F0502020204030204" pitchFamily="34" charset="0"/>
            </a:endParaRPr>
          </a:p>
          <a:p>
            <a:pPr marL="285750" indent="-285750" algn="just">
              <a:buFont typeface="Arial" panose="020B0604020202020204" pitchFamily="34" charset="0"/>
              <a:buChar char="•"/>
            </a:pPr>
            <a:r>
              <a:rPr lang="uk-UA" sz="1800" dirty="0">
                <a:effectLst/>
                <a:latin typeface="Times New Roman" panose="02020603050405020304" pitchFamily="18" charset="0"/>
                <a:ea typeface="Calibri" panose="020F0502020204030204" pitchFamily="34" charset="0"/>
              </a:rPr>
              <a:t> </a:t>
            </a:r>
            <a:r>
              <a:rPr lang="ru-RU" sz="1800" dirty="0" err="1">
                <a:effectLst/>
                <a:latin typeface="Times New Roman" panose="02020603050405020304" pitchFamily="18" charset="0"/>
                <a:ea typeface="Calibri" panose="020F0502020204030204" pitchFamily="34" charset="0"/>
              </a:rPr>
              <a:t>Site</a:t>
            </a:r>
            <a:r>
              <a:rPr lang="uk-UA" sz="1800" dirty="0">
                <a:effectLst/>
                <a:latin typeface="Times New Roman" panose="02020603050405020304" pitchFamily="18" charset="0"/>
                <a:ea typeface="Calibri" panose="020F0502020204030204" pitchFamily="34" charset="0"/>
              </a:rPr>
              <a:t> (</a:t>
            </a:r>
            <a:r>
              <a:rPr lang="ru-RU" sz="1800" dirty="0">
                <a:effectLst/>
                <a:latin typeface="Times New Roman" panose="02020603050405020304" pitchFamily="18" charset="0"/>
                <a:ea typeface="Calibri" panose="020F0502020204030204" pitchFamily="34" charset="0"/>
              </a:rPr>
              <a:t>Web </a:t>
            </a:r>
            <a:r>
              <a:rPr lang="ru-RU" sz="1800" dirty="0" err="1">
                <a:effectLst/>
                <a:latin typeface="Times New Roman" panose="02020603050405020304" pitchFamily="18" charset="0"/>
                <a:ea typeface="Calibri" panose="020F0502020204030204" pitchFamily="34" charset="0"/>
              </a:rPr>
              <a:t>Site</a:t>
            </a:r>
            <a:r>
              <a:rPr lang="uk-UA" sz="1800" dirty="0">
                <a:effectLst/>
                <a:latin typeface="Times New Roman" panose="02020603050405020304" pitchFamily="18" charset="0"/>
                <a:ea typeface="Calibri" panose="020F0502020204030204" pitchFamily="34" charset="0"/>
              </a:rPr>
              <a:t>, інтерфейсом між компанією та клієнтом) </a:t>
            </a:r>
            <a:endParaRPr lang="en-US" sz="1800" dirty="0">
              <a:effectLst/>
              <a:latin typeface="Times New Roman" panose="02020603050405020304" pitchFamily="18" charset="0"/>
              <a:ea typeface="Calibri" panose="020F0502020204030204" pitchFamily="34" charset="0"/>
            </a:endParaRPr>
          </a:p>
          <a:p>
            <a:pPr marL="285750" indent="-285750" algn="just">
              <a:buFont typeface="Arial" panose="020B0604020202020204" pitchFamily="34" charset="0"/>
              <a:buChar char="•"/>
            </a:pPr>
            <a:r>
              <a:rPr lang="ru-RU" sz="1800" dirty="0" err="1">
                <a:effectLst/>
                <a:latin typeface="Times New Roman" panose="02020603050405020304" pitchFamily="18" charset="0"/>
                <a:ea typeface="Calibri" panose="020F0502020204030204" pitchFamily="34" charset="0"/>
              </a:rPr>
              <a:t>Synergy</a:t>
            </a:r>
            <a:r>
              <a:rPr lang="uk-UA" sz="1800" dirty="0">
                <a:effectLst/>
                <a:latin typeface="Times New Roman" panose="02020603050405020304" pitchFamily="18" charset="0"/>
                <a:ea typeface="Calibri" panose="020F0502020204030204" pitchFamily="34" charset="0"/>
              </a:rPr>
              <a:t> (стосується інтеграції Веб-сайту з організаційними економічними процесами)</a:t>
            </a:r>
            <a:endParaRPr lang="en-US" sz="1800" dirty="0">
              <a:effectLst/>
              <a:latin typeface="Times New Roman" panose="02020603050405020304" pitchFamily="18" charset="0"/>
              <a:ea typeface="Calibri" panose="020F0502020204030204" pitchFamily="34" charset="0"/>
            </a:endParaRPr>
          </a:p>
          <a:p>
            <a:pPr marL="285750" indent="-285750" algn="just">
              <a:buFont typeface="Arial" panose="020B0604020202020204" pitchFamily="34" charset="0"/>
              <a:buChar char="•"/>
            </a:pPr>
            <a:endParaRPr lang="en-US" dirty="0">
              <a:latin typeface="Times New Roman" panose="02020603050405020304" pitchFamily="18" charset="0"/>
              <a:ea typeface="Calibri" panose="020F0502020204030204" pitchFamily="34" charset="0"/>
            </a:endParaRPr>
          </a:p>
          <a:p>
            <a:pPr marL="285750" indent="-285750" algn="just">
              <a:buFont typeface="Arial" panose="020B0604020202020204" pitchFamily="34" charset="0"/>
              <a:buChar char="•"/>
            </a:pPr>
            <a:r>
              <a:rPr lang="uk-UA" sz="1800" dirty="0">
                <a:effectLst/>
                <a:latin typeface="Times New Roman" panose="02020603050405020304" pitchFamily="18" charset="0"/>
                <a:ea typeface="Calibri" panose="020F0502020204030204" pitchFamily="34" charset="0"/>
              </a:rPr>
              <a:t> </a:t>
            </a:r>
            <a:r>
              <a:rPr lang="ru-RU" sz="1800" dirty="0">
                <a:effectLst/>
                <a:latin typeface="Times New Roman" panose="02020603050405020304" pitchFamily="18" charset="0"/>
                <a:ea typeface="Calibri" panose="020F0502020204030204" pitchFamily="34" charset="0"/>
              </a:rPr>
              <a:t>System</a:t>
            </a:r>
            <a:r>
              <a:rPr lang="uk-UA" sz="1800" dirty="0">
                <a:effectLst/>
                <a:latin typeface="Times New Roman" panose="02020603050405020304" pitchFamily="18" charset="0"/>
                <a:ea typeface="Calibri" panose="020F0502020204030204" pitchFamily="34" charset="0"/>
              </a:rPr>
              <a:t> (стосується технології, технічних вимог та адміністрування Веб-сайтів)</a:t>
            </a:r>
            <a:endParaRPr lang="x-none" b="1" dirty="0"/>
          </a:p>
        </p:txBody>
      </p:sp>
      <p:grpSp>
        <p:nvGrpSpPr>
          <p:cNvPr id="11" name="Группа 10">
            <a:extLst>
              <a:ext uri="{FF2B5EF4-FFF2-40B4-BE49-F238E27FC236}">
                <a16:creationId xmlns="" xmlns:a16="http://schemas.microsoft.com/office/drawing/2014/main" id="{FA39AE2E-9A5C-AB71-236D-FF6D43C000D9}"/>
              </a:ext>
            </a:extLst>
          </p:cNvPr>
          <p:cNvGrpSpPr/>
          <p:nvPr/>
        </p:nvGrpSpPr>
        <p:grpSpPr>
          <a:xfrm>
            <a:off x="-788537" y="879287"/>
            <a:ext cx="5215757" cy="4729034"/>
            <a:chOff x="-788537" y="879287"/>
            <a:chExt cx="5215757" cy="4729034"/>
          </a:xfrm>
        </p:grpSpPr>
        <p:sp>
          <p:nvSpPr>
            <p:cNvPr id="6" name="Звезда: 6 точек 5">
              <a:extLst>
                <a:ext uri="{FF2B5EF4-FFF2-40B4-BE49-F238E27FC236}">
                  <a16:creationId xmlns="" xmlns:a16="http://schemas.microsoft.com/office/drawing/2014/main" id="{D327292B-D17B-F536-C2B5-B616E41928BF}"/>
                </a:ext>
              </a:extLst>
            </p:cNvPr>
            <p:cNvSpPr/>
            <p:nvPr/>
          </p:nvSpPr>
          <p:spPr>
            <a:xfrm>
              <a:off x="1103462" y="879287"/>
              <a:ext cx="1431758" cy="1143000"/>
            </a:xfrm>
            <a:prstGeom prst="star6">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dirty="0"/>
                <a:t>4</a:t>
              </a:r>
              <a:r>
                <a:rPr lang="en-US" dirty="0"/>
                <a:t>S </a:t>
              </a:r>
              <a:endParaRPr lang="x-none" dirty="0"/>
            </a:p>
          </p:txBody>
        </p:sp>
        <p:graphicFrame>
          <p:nvGraphicFramePr>
            <p:cNvPr id="10" name="Схема 9">
              <a:extLst>
                <a:ext uri="{FF2B5EF4-FFF2-40B4-BE49-F238E27FC236}">
                  <a16:creationId xmlns="" xmlns:a16="http://schemas.microsoft.com/office/drawing/2014/main" id="{83D1D9FE-A5DB-9289-A4FE-A5D32CBE1973}"/>
                </a:ext>
              </a:extLst>
            </p:cNvPr>
            <p:cNvGraphicFramePr/>
            <p:nvPr>
              <p:extLst>
                <p:ext uri="{D42A27DB-BD31-4B8C-83A1-F6EECF244321}">
                  <p14:modId xmlns="" xmlns:p14="http://schemas.microsoft.com/office/powerpoint/2010/main" val="2420538495"/>
                </p:ext>
              </p:extLst>
            </p:nvPr>
          </p:nvGraphicFramePr>
          <p:xfrm>
            <a:off x="-788537" y="2083247"/>
            <a:ext cx="5215757" cy="35250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sp>
        <p:nvSpPr>
          <p:cNvPr id="14" name="TextBox 13">
            <a:extLst>
              <a:ext uri="{FF2B5EF4-FFF2-40B4-BE49-F238E27FC236}">
                <a16:creationId xmlns="" xmlns:a16="http://schemas.microsoft.com/office/drawing/2014/main" id="{65EAD170-40EB-9A08-24A3-85B9E76B2A69}"/>
              </a:ext>
            </a:extLst>
          </p:cNvPr>
          <p:cNvSpPr txBox="1"/>
          <p:nvPr/>
        </p:nvSpPr>
        <p:spPr>
          <a:xfrm>
            <a:off x="618744" y="5794047"/>
            <a:ext cx="6492240" cy="369332"/>
          </a:xfrm>
          <a:prstGeom prst="rect">
            <a:avLst/>
          </a:prstGeom>
          <a:noFill/>
        </p:spPr>
        <p:txBody>
          <a:bodyPr wrap="square">
            <a:spAutoFit/>
          </a:bodyPr>
          <a:lstStyle/>
          <a:p>
            <a:pPr algn="just"/>
            <a:r>
              <a:rPr lang="uk-UA" sz="1800" dirty="0">
                <a:latin typeface="Times New Roman" panose="02020603050405020304" pitchFamily="18" charset="0"/>
                <a:cs typeface="Times New Roman" panose="02020603050405020304" pitchFamily="18" charset="0"/>
              </a:rPr>
              <a:t>Рис.</a:t>
            </a:r>
            <a:r>
              <a:rPr lang="en-US" sz="1800" dirty="0">
                <a:latin typeface="Times New Roman" panose="02020603050405020304" pitchFamily="18" charset="0"/>
                <a:cs typeface="Times New Roman" panose="02020603050405020304" pitchFamily="18" charset="0"/>
              </a:rPr>
              <a:t>2</a:t>
            </a:r>
            <a:r>
              <a:rPr lang="uk-UA" sz="1800" dirty="0">
                <a:latin typeface="Times New Roman" panose="02020603050405020304" pitchFamily="18" charset="0"/>
                <a:cs typeface="Times New Roman" panose="02020603050405020304" pitchFamily="18" charset="0"/>
              </a:rPr>
              <a:t> Комплекс маркетингу </a:t>
            </a:r>
            <a:r>
              <a:rPr lang="en-US" sz="1800" dirty="0">
                <a:latin typeface="Times New Roman" panose="02020603050405020304" pitchFamily="18" charset="0"/>
                <a:cs typeface="Times New Roman" panose="02020603050405020304" pitchFamily="18" charset="0"/>
              </a:rPr>
              <a:t>4S</a:t>
            </a:r>
            <a:endParaRPr lang="x-none" sz="18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526694363"/>
      </p:ext>
    </p:extLst>
  </p:cSld>
  <p:clrMapOvr>
    <a:masterClrMapping/>
  </p:clrMapOvr>
  <mc:AlternateContent xmlns:mc="http://schemas.openxmlformats.org/markup-compatibility/2006">
    <mc:Choice xmlns="" xmlns:p14="http://schemas.microsoft.com/office/powerpoint/2010/main" Requires="p14">
      <p:transition spd="slow" p14:dur="2000">
        <p14:prism/>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0"/>
          <p:cNvSpPr/>
          <p:nvPr/>
        </p:nvSpPr>
        <p:spPr>
          <a:xfrm>
            <a:off x="1437889" y="1070826"/>
            <a:ext cx="10058400" cy="4832092"/>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Century Gothic"/>
              <a:buNone/>
            </a:pPr>
            <a:endParaRPr sz="2800" b="1" i="1" u="none" strike="noStrike" cap="none" dirty="0">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chemeClr val="lt1"/>
              </a:buClr>
              <a:buSzPts val="2800"/>
              <a:buFont typeface="Century Gothic"/>
              <a:buNone/>
            </a:pPr>
            <a:endParaRPr sz="2800" b="1" i="1" dirty="0">
              <a:solidFill>
                <a:schemeClr val="dk1"/>
              </a:solidFill>
              <a:latin typeface="Times New Roman"/>
              <a:ea typeface="Times New Roman"/>
              <a:cs typeface="Times New Roman"/>
              <a:sym typeface="Times New Roman"/>
            </a:endParaRPr>
          </a:p>
          <a:p>
            <a:pPr marL="514350" lvl="0" indent="-514350" algn="l" rtl="0">
              <a:buClr>
                <a:schemeClr val="dk1"/>
              </a:buClr>
              <a:buSzPts val="2800"/>
              <a:buFont typeface="Century Gothic"/>
              <a:buAutoNum type="arabicPeriod"/>
            </a:pPr>
            <a:endParaRPr lang="en-US" sz="2800" dirty="0">
              <a:solidFill>
                <a:schemeClr val="dk1"/>
              </a:solidFill>
              <a:latin typeface="Times New Roman"/>
              <a:ea typeface="Times New Roman"/>
              <a:cs typeface="Times New Roman"/>
              <a:sym typeface="Times New Roman"/>
            </a:endParaRPr>
          </a:p>
          <a:p>
            <a:pPr marL="514350" marR="0" lvl="0" indent="-514350" algn="l" rtl="0">
              <a:lnSpc>
                <a:spcPct val="100000"/>
              </a:lnSpc>
              <a:spcBef>
                <a:spcPts val="0"/>
              </a:spcBef>
              <a:spcAft>
                <a:spcPts val="0"/>
              </a:spcAft>
              <a:buNone/>
            </a:pPr>
            <a:r>
              <a:rPr lang="en-US" sz="2800" b="0" i="0" u="none" strike="noStrike" cap="none" dirty="0">
                <a:solidFill>
                  <a:schemeClr val="dk1"/>
                </a:solidFill>
                <a:latin typeface="Times New Roman"/>
                <a:ea typeface="Times New Roman"/>
                <a:cs typeface="Times New Roman"/>
                <a:sym typeface="Times New Roman"/>
              </a:rPr>
              <a:t>.</a:t>
            </a:r>
            <a:endParaRPr sz="2800" b="0" i="0" u="none" strike="noStrike" cap="none" dirty="0">
              <a:solidFill>
                <a:schemeClr val="dk1"/>
              </a:solidFill>
              <a:latin typeface="Times New Roman"/>
              <a:ea typeface="Times New Roman"/>
              <a:cs typeface="Times New Roman"/>
              <a:sym typeface="Times New Roman"/>
            </a:endParaRPr>
          </a:p>
        </p:txBody>
      </p:sp>
      <p:graphicFrame>
        <p:nvGraphicFramePr>
          <p:cNvPr id="12" name="Таблица 11"/>
          <p:cNvGraphicFramePr>
            <a:graphicFrameLocks noGrp="1"/>
          </p:cNvGraphicFramePr>
          <p:nvPr/>
        </p:nvGraphicFramePr>
        <p:xfrm>
          <a:off x="275771" y="624115"/>
          <a:ext cx="11567886" cy="5943600"/>
        </p:xfrm>
        <a:graphic>
          <a:graphicData uri="http://schemas.openxmlformats.org/drawingml/2006/table">
            <a:tbl>
              <a:tblPr firstRow="1" bandRow="1">
                <a:tableStyleId>{5C22544A-7EE6-4342-B048-85BDC9FD1C3A}</a:tableStyleId>
              </a:tblPr>
              <a:tblGrid>
                <a:gridCol w="11567886"/>
              </a:tblGrid>
              <a:tr h="3255555">
                <a:tc>
                  <a:txBody>
                    <a:bodyPr/>
                    <a:lstStyle/>
                    <a:p>
                      <a:pPr algn="ctr"/>
                      <a:r>
                        <a:rPr lang="uk-UA" sz="1800" b="1" kern="1200" baseline="0" dirty="0" smtClean="0">
                          <a:solidFill>
                            <a:schemeClr val="tx1"/>
                          </a:solidFill>
                          <a:latin typeface="Times New Roman" pitchFamily="18" charset="0"/>
                          <a:ea typeface="+mn-ea"/>
                          <a:cs typeface="Times New Roman" pitchFamily="18" charset="0"/>
                        </a:rPr>
                        <a:t>ФЕНОМЕН ПОНЯТТЯ </a:t>
                      </a:r>
                      <a:r>
                        <a:rPr lang="ru-RU" sz="1800" b="1" kern="1200" baseline="0" dirty="0" smtClean="0">
                          <a:solidFill>
                            <a:schemeClr val="tx1"/>
                          </a:solidFill>
                          <a:latin typeface="Times New Roman" pitchFamily="18" charset="0"/>
                          <a:ea typeface="+mn-ea"/>
                          <a:cs typeface="Times New Roman" pitchFamily="18" charset="0"/>
                        </a:rPr>
                        <a:t>“</a:t>
                      </a:r>
                      <a:r>
                        <a:rPr lang="uk-UA" sz="1800" b="1" kern="1200" baseline="0" dirty="0" smtClean="0">
                          <a:solidFill>
                            <a:schemeClr val="tx1"/>
                          </a:solidFill>
                          <a:latin typeface="Times New Roman" pitchFamily="18" charset="0"/>
                          <a:ea typeface="+mn-ea"/>
                          <a:cs typeface="Times New Roman" pitchFamily="18" charset="0"/>
                        </a:rPr>
                        <a:t>СТАЛИЙ РОЗВИТОК</a:t>
                      </a:r>
                      <a:r>
                        <a:rPr lang="ru-RU" sz="1800" b="1" kern="1200" baseline="0" dirty="0" smtClean="0">
                          <a:solidFill>
                            <a:schemeClr val="tx1"/>
                          </a:solidFill>
                          <a:latin typeface="Times New Roman" pitchFamily="18" charset="0"/>
                          <a:ea typeface="+mn-ea"/>
                          <a:cs typeface="Times New Roman" pitchFamily="18" charset="0"/>
                        </a:rPr>
                        <a:t>”</a:t>
                      </a:r>
                    </a:p>
                    <a:p>
                      <a:pPr algn="just"/>
                      <a:r>
                        <a:rPr lang="uk-UA" sz="1800" b="0" kern="1200" dirty="0" smtClean="0">
                          <a:solidFill>
                            <a:schemeClr val="tx1"/>
                          </a:solidFill>
                          <a:latin typeface="Times New Roman" pitchFamily="18" charset="0"/>
                          <a:ea typeface="+mn-ea"/>
                          <a:cs typeface="Times New Roman" pitchFamily="18" charset="0"/>
                        </a:rPr>
                        <a:t>Автором поняття </a:t>
                      </a:r>
                      <a:r>
                        <a:rPr lang="uk-UA" sz="1800" b="0" kern="1200" dirty="0" err="1" smtClean="0">
                          <a:solidFill>
                            <a:schemeClr val="tx1"/>
                          </a:solidFill>
                          <a:latin typeface="Times New Roman" pitchFamily="18" charset="0"/>
                          <a:ea typeface="+mn-ea"/>
                          <a:cs typeface="Times New Roman" pitchFamily="18" charset="0"/>
                        </a:rPr>
                        <a:t>“сталий</a:t>
                      </a:r>
                      <a:r>
                        <a:rPr lang="uk-UA" sz="1800" b="0" kern="1200" dirty="0" smtClean="0">
                          <a:solidFill>
                            <a:schemeClr val="tx1"/>
                          </a:solidFill>
                          <a:latin typeface="Times New Roman" pitchFamily="18" charset="0"/>
                          <a:ea typeface="+mn-ea"/>
                          <a:cs typeface="Times New Roman" pitchFamily="18" charset="0"/>
                        </a:rPr>
                        <a:t> </a:t>
                      </a:r>
                      <a:r>
                        <a:rPr lang="uk-UA" sz="1800" b="0" kern="1200" dirty="0" err="1" smtClean="0">
                          <a:solidFill>
                            <a:schemeClr val="tx1"/>
                          </a:solidFill>
                          <a:latin typeface="Times New Roman" pitchFamily="18" charset="0"/>
                          <a:ea typeface="+mn-ea"/>
                          <a:cs typeface="Times New Roman" pitchFamily="18" charset="0"/>
                        </a:rPr>
                        <a:t>розвитокˮ</a:t>
                      </a:r>
                      <a:r>
                        <a:rPr lang="uk-UA" sz="1800" b="0" kern="1200" dirty="0" smtClean="0">
                          <a:solidFill>
                            <a:schemeClr val="tx1"/>
                          </a:solidFill>
                          <a:latin typeface="Times New Roman" pitchFamily="18" charset="0"/>
                          <a:ea typeface="+mn-ea"/>
                          <a:cs typeface="Times New Roman" pitchFamily="18" charset="0"/>
                        </a:rPr>
                        <a:t> в сучасному розумінні є прем’єр-міністр Норвегії Гру </a:t>
                      </a:r>
                      <a:r>
                        <a:rPr lang="uk-UA" sz="1800" b="0" kern="1200" dirty="0" err="1" smtClean="0">
                          <a:solidFill>
                            <a:schemeClr val="tx1"/>
                          </a:solidFill>
                          <a:latin typeface="Times New Roman" pitchFamily="18" charset="0"/>
                          <a:ea typeface="+mn-ea"/>
                          <a:cs typeface="Times New Roman" pitchFamily="18" charset="0"/>
                        </a:rPr>
                        <a:t>Харлем</a:t>
                      </a:r>
                      <a:r>
                        <a:rPr lang="uk-UA" sz="1800" b="0" kern="1200" dirty="0" smtClean="0">
                          <a:solidFill>
                            <a:schemeClr val="tx1"/>
                          </a:solidFill>
                          <a:latin typeface="Times New Roman" pitchFamily="18" charset="0"/>
                          <a:ea typeface="+mn-ea"/>
                          <a:cs typeface="Times New Roman" pitchFamily="18" charset="0"/>
                        </a:rPr>
                        <a:t> </a:t>
                      </a:r>
                      <a:r>
                        <a:rPr lang="uk-UA" sz="1800" b="0" kern="1200" dirty="0" err="1" smtClean="0">
                          <a:solidFill>
                            <a:schemeClr val="tx1"/>
                          </a:solidFill>
                          <a:latin typeface="Times New Roman" pitchFamily="18" charset="0"/>
                          <a:ea typeface="+mn-ea"/>
                          <a:cs typeface="Times New Roman" pitchFamily="18" charset="0"/>
                        </a:rPr>
                        <a:t>Брундланд</a:t>
                      </a:r>
                      <a:r>
                        <a:rPr lang="uk-UA" sz="1800" b="0" kern="1200" dirty="0" smtClean="0">
                          <a:solidFill>
                            <a:schemeClr val="tx1"/>
                          </a:solidFill>
                          <a:latin typeface="Times New Roman" pitchFamily="18" charset="0"/>
                          <a:ea typeface="+mn-ea"/>
                          <a:cs typeface="Times New Roman" pitchFamily="18" charset="0"/>
                        </a:rPr>
                        <a:t>, яка вперше сформулювала його у 1987 р. у звіті Міжнародної комісії з навколишнього середовища і розвитку </a:t>
                      </a:r>
                      <a:r>
                        <a:rPr lang="uk-UA" sz="1800" b="0" kern="1200" dirty="0" err="1" smtClean="0">
                          <a:solidFill>
                            <a:schemeClr val="tx1"/>
                          </a:solidFill>
                          <a:latin typeface="Times New Roman" pitchFamily="18" charset="0"/>
                          <a:ea typeface="+mn-ea"/>
                          <a:cs typeface="Times New Roman" pitchFamily="18" charset="0"/>
                        </a:rPr>
                        <a:t>“Наше</a:t>
                      </a:r>
                      <a:r>
                        <a:rPr lang="uk-UA" sz="1800" b="0" kern="1200" dirty="0" smtClean="0">
                          <a:solidFill>
                            <a:schemeClr val="tx1"/>
                          </a:solidFill>
                          <a:latin typeface="Times New Roman" pitchFamily="18" charset="0"/>
                          <a:ea typeface="+mn-ea"/>
                          <a:cs typeface="Times New Roman" pitchFamily="18" charset="0"/>
                        </a:rPr>
                        <a:t> спільне </a:t>
                      </a:r>
                      <a:r>
                        <a:rPr lang="uk-UA" sz="1800" b="0" kern="1200" dirty="0" err="1" smtClean="0">
                          <a:solidFill>
                            <a:schemeClr val="tx1"/>
                          </a:solidFill>
                          <a:latin typeface="Times New Roman" pitchFamily="18" charset="0"/>
                          <a:ea typeface="+mn-ea"/>
                          <a:cs typeface="Times New Roman" pitchFamily="18" charset="0"/>
                        </a:rPr>
                        <a:t>майбутнє“</a:t>
                      </a:r>
                      <a:r>
                        <a:rPr lang="uk-UA" sz="1800" b="0" kern="1200" dirty="0" smtClean="0">
                          <a:solidFill>
                            <a:schemeClr val="tx1"/>
                          </a:solidFill>
                          <a:latin typeface="Times New Roman" pitchFamily="18" charset="0"/>
                          <a:ea typeface="+mn-ea"/>
                          <a:cs typeface="Times New Roman" pitchFamily="18" charset="0"/>
                        </a:rPr>
                        <a:t>. Відповідно до її визначення, сталим є такий розвиток, що задовольняє потреби сучасності, але не ставить під загрозу здатність майбутніх поколінь задовольнити свої власні потреби. При цьому сталий розвиток являє собою не законсервований стан гармонії, а динамічний процес змін, у якому масштаби експлуатації ресурсів, напрям капіталовкладень, орієнтація технічного розвитку та інституційні зміни узгоджуються із нинішніми і майбутніми потребами. Варто зазначити, що за визначенням ООН, поняття розвитку не тотожне простому зростанню, а передбачає насамперед </a:t>
                      </a:r>
                      <a:r>
                        <a:rPr lang="uk-UA" sz="1800" b="0" kern="1200" baseline="0" dirty="0" smtClean="0">
                          <a:solidFill>
                            <a:schemeClr val="tx1"/>
                          </a:solidFill>
                          <a:latin typeface="Times New Roman" pitchFamily="18" charset="0"/>
                          <a:ea typeface="+mn-ea"/>
                          <a:cs typeface="Times New Roman" pitchFamily="18" charset="0"/>
                        </a:rPr>
                        <a:t>вдосконалення та всебічні якісні зміни. </a:t>
                      </a:r>
                    </a:p>
                    <a:p>
                      <a:pPr marL="0" marR="0" indent="0" algn="just" defTabSz="457200" rtl="0" eaLnBrk="1" fontAlgn="auto" latinLnBrk="0" hangingPunct="1">
                        <a:lnSpc>
                          <a:spcPct val="100000"/>
                        </a:lnSpc>
                        <a:spcBef>
                          <a:spcPts val="0"/>
                        </a:spcBef>
                        <a:spcAft>
                          <a:spcPts val="0"/>
                        </a:spcAft>
                        <a:buClrTx/>
                        <a:buSzTx/>
                        <a:buFontTx/>
                        <a:buNone/>
                        <a:tabLst/>
                        <a:defRPr/>
                      </a:pPr>
                      <a:r>
                        <a:rPr lang="uk-UA" sz="1800" b="0" kern="1200" baseline="0" dirty="0" smtClean="0">
                          <a:solidFill>
                            <a:schemeClr val="tx1"/>
                          </a:solidFill>
                          <a:latin typeface="Times New Roman" pitchFamily="18" charset="0"/>
                          <a:ea typeface="+mn-ea"/>
                          <a:cs typeface="Times New Roman" pitchFamily="18" charset="0"/>
                        </a:rPr>
                        <a:t>Щодо аналізу категорії </a:t>
                      </a:r>
                      <a:r>
                        <a:rPr lang="uk-UA" sz="1800" b="0" kern="1200" baseline="0" dirty="0" err="1" smtClean="0">
                          <a:solidFill>
                            <a:schemeClr val="tx1"/>
                          </a:solidFill>
                          <a:latin typeface="Times New Roman" pitchFamily="18" charset="0"/>
                          <a:ea typeface="+mn-ea"/>
                          <a:cs typeface="Times New Roman" pitchFamily="18" charset="0"/>
                        </a:rPr>
                        <a:t>“сталістьˮ</a:t>
                      </a:r>
                      <a:r>
                        <a:rPr lang="uk-UA" sz="1800" b="0" kern="1200" baseline="0" dirty="0" smtClean="0">
                          <a:solidFill>
                            <a:schemeClr val="tx1"/>
                          </a:solidFill>
                          <a:latin typeface="Times New Roman" pitchFamily="18" charset="0"/>
                          <a:ea typeface="+mn-ea"/>
                          <a:cs typeface="Times New Roman" pitchFamily="18" charset="0"/>
                        </a:rPr>
                        <a:t>, то на побутовому рівні сприйняття цього поняття видається за своїм змістом тотожним непорушності, але з наукової точки зору, сталість ОЗНАЧАЄ СПРОМОЖНІСТЬ ЗБЕРІГАТИ ЦІЛІСНІСТЬ І ЖИТТЄЗДАТНІСТЬ ЯК В ПЕВНИЙ МОМЕНТ ЧАСУ, ТАК І В ДИНАМІЦІ.</a:t>
                      </a:r>
                    </a:p>
                    <a:p>
                      <a:pPr marL="0" marR="0" indent="0" algn="just" defTabSz="457200" rtl="0" eaLnBrk="1" fontAlgn="auto" latinLnBrk="0" hangingPunct="1">
                        <a:lnSpc>
                          <a:spcPct val="100000"/>
                        </a:lnSpc>
                        <a:spcBef>
                          <a:spcPts val="0"/>
                        </a:spcBef>
                        <a:spcAft>
                          <a:spcPts val="0"/>
                        </a:spcAft>
                        <a:buClrTx/>
                        <a:buSzTx/>
                        <a:buFontTx/>
                        <a:buNone/>
                        <a:tabLst/>
                        <a:defRPr/>
                      </a:pPr>
                      <a:r>
                        <a:rPr lang="uk-UA" sz="1800" b="0" kern="1200" dirty="0" smtClean="0">
                          <a:solidFill>
                            <a:schemeClr val="tx1"/>
                          </a:solidFill>
                          <a:latin typeface="Times New Roman" pitchFamily="18" charset="0"/>
                          <a:ea typeface="+mn-ea"/>
                          <a:cs typeface="Times New Roman" pitchFamily="18" charset="0"/>
                        </a:rPr>
                        <a:t>Водночас, слід вказати на співвідношення між поняттями розвитку та руху, оскільки сукупність змін суб’єкта породжує його певний рух. РУХ Є БІЛЬШ ШИРОКИМ ПОНЯТТЯМ, ЩО ОХОПЛЮЄ ПОНЯТТЯ РОЗВИТКУ. У той же час будь-який розвиток є рухом, оскільки він представлений змінами, тобто рухом суб’єкту у характеристичному смислі, але не будь-який рух є розвитком, адже НЕ ВСІ ЗМІНИ ПРИЗВОДЯТЬ ДО ЯКІСНОГО УДОСКОНАЛЕННЯ СТАНУ СИСТЕМИ АБО ПОЯВИ ПРИНЦИПОВО НОВИХ ФОРМ </a:t>
                      </a:r>
                    </a:p>
                    <a:p>
                      <a:pPr marL="0" marR="0" indent="0" algn="just" defTabSz="457200" rtl="0" eaLnBrk="1" fontAlgn="auto" latinLnBrk="0" hangingPunct="1">
                        <a:lnSpc>
                          <a:spcPct val="100000"/>
                        </a:lnSpc>
                        <a:spcBef>
                          <a:spcPts val="0"/>
                        </a:spcBef>
                        <a:spcAft>
                          <a:spcPts val="0"/>
                        </a:spcAft>
                        <a:buClrTx/>
                        <a:buSzTx/>
                        <a:buFontTx/>
                        <a:buNone/>
                        <a:tabLst/>
                        <a:defRPr/>
                      </a:pPr>
                      <a:endParaRPr lang="uk-UA" sz="1800" b="0" kern="1200" baseline="0" dirty="0" smtClean="0">
                        <a:solidFill>
                          <a:schemeClr val="tx1"/>
                        </a:solidFill>
                        <a:latin typeface="Times New Roman" pitchFamily="18" charset="0"/>
                        <a:ea typeface="+mn-ea"/>
                        <a:cs typeface="Times New Roman" pitchFamily="18" charset="0"/>
                      </a:endParaRPr>
                    </a:p>
                    <a:p>
                      <a:r>
                        <a:rPr lang="uk-UA" sz="2000" b="1" kern="1200" baseline="0" dirty="0" err="1" smtClean="0">
                          <a:solidFill>
                            <a:schemeClr val="tx1"/>
                          </a:solidFill>
                          <a:latin typeface="Times New Roman" pitchFamily="18" charset="0"/>
                          <a:ea typeface="+mn-ea"/>
                          <a:cs typeface="Times New Roman" pitchFamily="18" charset="0"/>
                        </a:rPr>
                        <a:t>Sustainable</a:t>
                      </a:r>
                      <a:r>
                        <a:rPr lang="uk-UA" sz="2000" b="1" kern="1200" baseline="0" dirty="0" smtClean="0">
                          <a:solidFill>
                            <a:schemeClr val="tx1"/>
                          </a:solidFill>
                          <a:latin typeface="Times New Roman" pitchFamily="18" charset="0"/>
                          <a:ea typeface="+mn-ea"/>
                          <a:cs typeface="Times New Roman" pitchFamily="18" charset="0"/>
                        </a:rPr>
                        <a:t> </a:t>
                      </a:r>
                      <a:r>
                        <a:rPr lang="uk-UA" sz="2000" b="1" kern="1200" baseline="0" dirty="0" err="1" smtClean="0">
                          <a:solidFill>
                            <a:schemeClr val="tx1"/>
                          </a:solidFill>
                          <a:latin typeface="Times New Roman" pitchFamily="18" charset="0"/>
                          <a:ea typeface="+mn-ea"/>
                          <a:cs typeface="Times New Roman" pitchFamily="18" charset="0"/>
                        </a:rPr>
                        <a:t>development</a:t>
                      </a:r>
                      <a:r>
                        <a:rPr lang="uk-UA" sz="2000" b="1" kern="1200" baseline="0" dirty="0" smtClean="0">
                          <a:solidFill>
                            <a:schemeClr val="tx1"/>
                          </a:solidFill>
                          <a:latin typeface="Times New Roman" pitchFamily="18" charset="0"/>
                          <a:ea typeface="+mn-ea"/>
                          <a:cs typeface="Times New Roman" pitchFamily="18" charset="0"/>
                        </a:rPr>
                        <a:t> /Сталий розвиток /- у формулюванні ООН - розвиток суспільства, що дозволяє задовольняти потреби нинішніх поколінь, не наносячи при цьому збитку можливостям майбутнім поколінням для задоволення їхніх власних потреб. </a:t>
                      </a:r>
                      <a:endParaRPr lang="ru-RU" sz="2000" baseline="0" dirty="0">
                        <a:solidFill>
                          <a:schemeClr val="tx1"/>
                        </a:solidFill>
                        <a:latin typeface="Times New Roman" pitchFamily="18" charset="0"/>
                        <a:cs typeface="Times New Roman" pitchFamily="18" charset="0"/>
                      </a:endParaRPr>
                    </a:p>
                  </a:txBody>
                  <a:tcPr/>
                </a:tc>
              </a:tr>
            </a:tbl>
          </a:graphicData>
        </a:graphic>
      </p:graphicFrame>
    </p:spTree>
  </p:cSld>
  <p:clrMapOvr>
    <a:masterClrMapping/>
  </p:clrMapOvr>
  <mc:AlternateContent xmlns:mc="http://schemas.openxmlformats.org/markup-compatibility/2006">
    <mc:Choice xmlns="" xmlns:p14="http://schemas.microsoft.com/office/powerpoint/2010/main" Requires="p14">
      <p:transition spd="slow" p14:dur="2000">
        <p14:prism/>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98C86BEC-99A2-E01C-5ADD-111BCDF46E34}"/>
              </a:ext>
            </a:extLst>
          </p:cNvPr>
          <p:cNvSpPr txBox="1"/>
          <p:nvPr/>
        </p:nvSpPr>
        <p:spPr>
          <a:xfrm>
            <a:off x="230203" y="99146"/>
            <a:ext cx="2844800" cy="1323439"/>
          </a:xfrm>
          <a:prstGeom prst="rect">
            <a:avLst/>
          </a:prstGeom>
          <a:noFill/>
        </p:spPr>
        <p:txBody>
          <a:bodyPr wrap="square">
            <a:spAutoFit/>
          </a:bodyPr>
          <a:lstStyle/>
          <a:p>
            <a:pPr algn="ctr"/>
            <a:r>
              <a:rPr lang="ru-RU" sz="1600" i="1" dirty="0">
                <a:latin typeface="Times New Roman" pitchFamily="18" charset="0"/>
                <a:cs typeface="Times New Roman" pitchFamily="18" charset="0"/>
              </a:rPr>
              <a:t>«Остаточн</a:t>
            </a:r>
            <a:r>
              <a:rPr lang="uk-UA" sz="1600" i="1" dirty="0">
                <a:latin typeface="Times New Roman" pitchFamily="18" charset="0"/>
                <a:cs typeface="Times New Roman" pitchFamily="18" charset="0"/>
              </a:rPr>
              <a:t>а</a:t>
            </a:r>
            <a:r>
              <a:rPr lang="ru-RU" sz="1600" i="1" dirty="0">
                <a:latin typeface="Times New Roman" pitchFamily="18" charset="0"/>
                <a:cs typeface="Times New Roman" pitchFamily="18" charset="0"/>
              </a:rPr>
              <a:t> теорія маркетинг-</a:t>
            </a:r>
            <a:r>
              <a:rPr lang="ru-RU" sz="1600" i="1" dirty="0" err="1">
                <a:latin typeface="Times New Roman" pitchFamily="18" charset="0"/>
                <a:cs typeface="Times New Roman" pitchFamily="18" charset="0"/>
              </a:rPr>
              <a:t>міксу</a:t>
            </a:r>
            <a:r>
              <a:rPr lang="ru-RU" sz="1600" i="1" dirty="0">
                <a:latin typeface="Times New Roman" pitchFamily="18" charset="0"/>
                <a:cs typeface="Times New Roman" pitchFamily="18" charset="0"/>
              </a:rPr>
              <a:t>: пропозиція для маркетологів та менеджерів»</a:t>
            </a:r>
          </a:p>
          <a:p>
            <a:pPr algn="r"/>
            <a:r>
              <a:rPr lang="ru-RU" sz="1600" b="1" dirty="0">
                <a:latin typeface="Times New Roman" pitchFamily="18" charset="0"/>
                <a:cs typeface="Times New Roman" pitchFamily="18" charset="0"/>
              </a:rPr>
              <a:t>Педро </a:t>
            </a:r>
            <a:r>
              <a:rPr lang="ru-RU" sz="1600" b="1" dirty="0" err="1">
                <a:latin typeface="Times New Roman" pitchFamily="18" charset="0"/>
                <a:cs typeface="Times New Roman" pitchFamily="18" charset="0"/>
              </a:rPr>
              <a:t>Мір</a:t>
            </a:r>
            <a:r>
              <a:rPr lang="ru-RU" sz="1600" b="1" dirty="0">
                <a:latin typeface="Times New Roman" pitchFamily="18" charset="0"/>
                <a:cs typeface="Times New Roman" pitchFamily="18" charset="0"/>
              </a:rPr>
              <a:t> та Тереза </a:t>
            </a:r>
            <a:r>
              <a:rPr lang="ru-RU" sz="1600" b="1" dirty="0" err="1">
                <a:latin typeface="Times New Roman" pitchFamily="18" charset="0"/>
                <a:cs typeface="Times New Roman" pitchFamily="18" charset="0"/>
              </a:rPr>
              <a:t>Садаба</a:t>
            </a:r>
            <a:endParaRPr lang="x-none" sz="1600" b="1" dirty="0"/>
          </a:p>
        </p:txBody>
      </p:sp>
      <p:grpSp>
        <p:nvGrpSpPr>
          <p:cNvPr id="20" name="Группа 19">
            <a:extLst>
              <a:ext uri="{FF2B5EF4-FFF2-40B4-BE49-F238E27FC236}">
                <a16:creationId xmlns="" xmlns:a16="http://schemas.microsoft.com/office/drawing/2014/main" id="{0EB23FAC-A59E-BDD3-0264-C3F7C2F40873}"/>
              </a:ext>
            </a:extLst>
          </p:cNvPr>
          <p:cNvGrpSpPr/>
          <p:nvPr/>
        </p:nvGrpSpPr>
        <p:grpSpPr>
          <a:xfrm>
            <a:off x="230203" y="1397515"/>
            <a:ext cx="2613125" cy="3935166"/>
            <a:chOff x="230203" y="1397515"/>
            <a:chExt cx="2613125" cy="3935166"/>
          </a:xfrm>
        </p:grpSpPr>
        <p:sp>
          <p:nvSpPr>
            <p:cNvPr id="12" name="Овал 11" descr="16 &#10;">
              <a:extLst>
                <a:ext uri="{FF2B5EF4-FFF2-40B4-BE49-F238E27FC236}">
                  <a16:creationId xmlns="" xmlns:a16="http://schemas.microsoft.com/office/drawing/2014/main" id="{6E8CE9EF-B8F4-AB03-B8C3-294AD4BA5336}"/>
                </a:ext>
              </a:extLst>
            </p:cNvPr>
            <p:cNvSpPr/>
            <p:nvPr/>
          </p:nvSpPr>
          <p:spPr>
            <a:xfrm>
              <a:off x="230203" y="1397515"/>
              <a:ext cx="2613125" cy="65532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dirty="0"/>
                <a:t>Довговічність</a:t>
              </a:r>
            </a:p>
            <a:p>
              <a:pPr algn="ctr"/>
              <a:r>
                <a:rPr lang="ru-RU" sz="1800" dirty="0">
                  <a:latin typeface="Times New Roman" pitchFamily="18" charset="0"/>
                  <a:cs typeface="Times New Roman" pitchFamily="18" charset="0"/>
                </a:rPr>
                <a:t>«</a:t>
              </a:r>
              <a:r>
                <a:rPr lang="en-US" sz="1800" dirty="0">
                  <a:latin typeface="Times New Roman" pitchFamily="18" charset="0"/>
                  <a:cs typeface="Times New Roman" pitchFamily="18" charset="0"/>
                </a:rPr>
                <a:t>Perdurable»</a:t>
              </a:r>
              <a:endParaRPr lang="x-none" dirty="0"/>
            </a:p>
          </p:txBody>
        </p:sp>
        <p:sp>
          <p:nvSpPr>
            <p:cNvPr id="13" name="Овал 12" descr="16 &#10;">
              <a:extLst>
                <a:ext uri="{FF2B5EF4-FFF2-40B4-BE49-F238E27FC236}">
                  <a16:creationId xmlns="" xmlns:a16="http://schemas.microsoft.com/office/drawing/2014/main" id="{F3C46096-D512-C1B7-D2F1-157B483A341B}"/>
                </a:ext>
              </a:extLst>
            </p:cNvPr>
            <p:cNvSpPr/>
            <p:nvPr/>
          </p:nvSpPr>
          <p:spPr>
            <a:xfrm>
              <a:off x="547770" y="2217476"/>
              <a:ext cx="1966762" cy="65532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dirty="0"/>
            </a:p>
            <a:p>
              <a:pPr algn="ctr"/>
              <a:r>
                <a:rPr lang="uk-UA" dirty="0"/>
                <a:t>Патенти</a:t>
              </a:r>
            </a:p>
            <a:p>
              <a:pPr algn="ctr"/>
              <a:r>
                <a:rPr lang="ru-RU" sz="1800" dirty="0">
                  <a:latin typeface="Times New Roman" pitchFamily="18" charset="0"/>
                  <a:cs typeface="Times New Roman" pitchFamily="18" charset="0"/>
                </a:rPr>
                <a:t>«</a:t>
              </a:r>
              <a:r>
                <a:rPr lang="en-US" sz="1800" dirty="0">
                  <a:latin typeface="Times New Roman" pitchFamily="18" charset="0"/>
                  <a:cs typeface="Times New Roman" pitchFamily="18" charset="0"/>
                </a:rPr>
                <a:t>Patents»</a:t>
              </a:r>
              <a:endParaRPr lang="uk-UA" dirty="0"/>
            </a:p>
            <a:p>
              <a:pPr algn="ctr"/>
              <a:endParaRPr lang="x-none" dirty="0"/>
            </a:p>
          </p:txBody>
        </p:sp>
        <p:sp>
          <p:nvSpPr>
            <p:cNvPr id="14" name="Овал 13" descr="16 &#10;">
              <a:extLst>
                <a:ext uri="{FF2B5EF4-FFF2-40B4-BE49-F238E27FC236}">
                  <a16:creationId xmlns="" xmlns:a16="http://schemas.microsoft.com/office/drawing/2014/main" id="{7F165CD8-B128-DA6F-3F68-606D36D1FD4A}"/>
                </a:ext>
              </a:extLst>
            </p:cNvPr>
            <p:cNvSpPr/>
            <p:nvPr/>
          </p:nvSpPr>
          <p:spPr>
            <a:xfrm>
              <a:off x="542724" y="3037438"/>
              <a:ext cx="1966762" cy="65532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uk-UA" dirty="0"/>
                <a:t>Партнери</a:t>
              </a:r>
              <a:endParaRPr lang="en-US" dirty="0"/>
            </a:p>
            <a:p>
              <a:pPr algn="ctr"/>
              <a:r>
                <a:rPr lang="ru-RU" sz="1800" dirty="0">
                  <a:latin typeface="Times New Roman" pitchFamily="18" charset="0"/>
                  <a:cs typeface="Times New Roman" pitchFamily="18" charset="0"/>
                </a:rPr>
                <a:t>«</a:t>
              </a:r>
              <a:r>
                <a:rPr lang="en-US" sz="1800" dirty="0">
                  <a:latin typeface="Times New Roman" pitchFamily="18" charset="0"/>
                  <a:cs typeface="Times New Roman" pitchFamily="18" charset="0"/>
                </a:rPr>
                <a:t>Partners»</a:t>
              </a:r>
              <a:endParaRPr lang="uk-UA" dirty="0"/>
            </a:p>
            <a:p>
              <a:pPr algn="ctr"/>
              <a:endParaRPr lang="x-none" dirty="0"/>
            </a:p>
          </p:txBody>
        </p:sp>
        <p:sp>
          <p:nvSpPr>
            <p:cNvPr id="15" name="Овал 14" descr="16 &#10;">
              <a:extLst>
                <a:ext uri="{FF2B5EF4-FFF2-40B4-BE49-F238E27FC236}">
                  <a16:creationId xmlns="" xmlns:a16="http://schemas.microsoft.com/office/drawing/2014/main" id="{F27CB5C5-2B4F-104C-F699-20702D1AE60B}"/>
                </a:ext>
              </a:extLst>
            </p:cNvPr>
            <p:cNvSpPr/>
            <p:nvPr/>
          </p:nvSpPr>
          <p:spPr>
            <a:xfrm>
              <a:off x="354229" y="3839948"/>
              <a:ext cx="2343751" cy="65532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dirty="0"/>
                <a:t>Популярність </a:t>
              </a:r>
              <a:r>
                <a:rPr lang="ru-RU" sz="1800" dirty="0">
                  <a:latin typeface="Times New Roman" pitchFamily="18" charset="0"/>
                  <a:cs typeface="Times New Roman" pitchFamily="18" charset="0"/>
                </a:rPr>
                <a:t>«</a:t>
              </a:r>
              <a:r>
                <a:rPr lang="en-US" sz="1800" dirty="0">
                  <a:latin typeface="Times New Roman" pitchFamily="18" charset="0"/>
                  <a:cs typeface="Times New Roman" pitchFamily="18" charset="0"/>
                </a:rPr>
                <a:t>Popularity</a:t>
              </a:r>
              <a:r>
                <a:rPr lang="uk-UA" dirty="0">
                  <a:latin typeface="Times New Roman" pitchFamily="18" charset="0"/>
                  <a:cs typeface="Times New Roman" pitchFamily="18" charset="0"/>
                </a:rPr>
                <a:t>»</a:t>
              </a:r>
              <a:endParaRPr lang="x-none" dirty="0"/>
            </a:p>
          </p:txBody>
        </p:sp>
        <p:sp>
          <p:nvSpPr>
            <p:cNvPr id="16" name="Овал 15" descr="16 &#10;">
              <a:extLst>
                <a:ext uri="{FF2B5EF4-FFF2-40B4-BE49-F238E27FC236}">
                  <a16:creationId xmlns="" xmlns:a16="http://schemas.microsoft.com/office/drawing/2014/main" id="{5BDA3A75-F8DC-6EAD-B7E9-BAB59DB4E72D}"/>
                </a:ext>
              </a:extLst>
            </p:cNvPr>
            <p:cNvSpPr/>
            <p:nvPr/>
          </p:nvSpPr>
          <p:spPr>
            <a:xfrm>
              <a:off x="354228" y="4677361"/>
              <a:ext cx="2343752" cy="65532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dirty="0"/>
            </a:p>
            <a:p>
              <a:pPr algn="ctr"/>
              <a:r>
                <a:rPr lang="uk-UA" dirty="0"/>
                <a:t>Минуле часу</a:t>
              </a:r>
            </a:p>
            <a:p>
              <a:pPr algn="ctr"/>
              <a:r>
                <a:rPr lang="ru-RU" sz="1800" dirty="0">
                  <a:latin typeface="Times New Roman" pitchFamily="18" charset="0"/>
                  <a:cs typeface="Times New Roman" pitchFamily="18" charset="0"/>
                </a:rPr>
                <a:t>«</a:t>
              </a:r>
              <a:r>
                <a:rPr lang="en-US" sz="1800" dirty="0">
                  <a:latin typeface="Times New Roman" pitchFamily="18" charset="0"/>
                  <a:cs typeface="Times New Roman" pitchFamily="18" charset="0"/>
                </a:rPr>
                <a:t>Past of Time»,</a:t>
              </a:r>
              <a:endParaRPr lang="uk-UA" dirty="0"/>
            </a:p>
            <a:p>
              <a:pPr algn="ctr"/>
              <a:endParaRPr lang="x-none" dirty="0"/>
            </a:p>
          </p:txBody>
        </p:sp>
      </p:grpSp>
      <p:sp>
        <p:nvSpPr>
          <p:cNvPr id="22" name="TextBox 21">
            <a:extLst>
              <a:ext uri="{FF2B5EF4-FFF2-40B4-BE49-F238E27FC236}">
                <a16:creationId xmlns="" xmlns:a16="http://schemas.microsoft.com/office/drawing/2014/main" id="{1BD9047C-D3F6-C81A-9359-6E5DCEECC5FA}"/>
              </a:ext>
            </a:extLst>
          </p:cNvPr>
          <p:cNvSpPr txBox="1"/>
          <p:nvPr/>
        </p:nvSpPr>
        <p:spPr>
          <a:xfrm>
            <a:off x="3762692" y="547166"/>
            <a:ext cx="5225415" cy="1477328"/>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wrap="square">
            <a:spAutoFit/>
          </a:bodyPr>
          <a:lstStyle/>
          <a:p>
            <a:r>
              <a:rPr lang="uk-UA" sz="1800" i="1" dirty="0">
                <a:solidFill>
                  <a:schemeClr val="tx1"/>
                </a:solidFill>
                <a:latin typeface="Times New Roman" pitchFamily="18" charset="0"/>
                <a:cs typeface="Times New Roman" pitchFamily="18" charset="0"/>
              </a:rPr>
              <a:t>На нашу думку, зазначені нові компоненти стосуються і базису системного розвитку відкритих </a:t>
            </a:r>
            <a:r>
              <a:rPr lang="uk-UA" sz="1800" i="1" dirty="0" smtClean="0">
                <a:solidFill>
                  <a:schemeClr val="tx1"/>
                </a:solidFill>
                <a:latin typeface="Times New Roman" pitchFamily="18" charset="0"/>
                <a:cs typeface="Times New Roman" pitchFamily="18" charset="0"/>
              </a:rPr>
              <a:t>інновацій</a:t>
            </a:r>
            <a:r>
              <a:rPr lang="en-US" sz="1800" i="1" dirty="0" smtClean="0">
                <a:solidFill>
                  <a:schemeClr val="tx1"/>
                </a:solidFill>
                <a:latin typeface="Times New Roman" pitchFamily="18" charset="0"/>
                <a:cs typeface="Times New Roman" pitchFamily="18" charset="0"/>
              </a:rPr>
              <a:t> </a:t>
            </a:r>
            <a:r>
              <a:rPr lang="uk-UA" sz="1800" i="1" dirty="0" smtClean="0">
                <a:solidFill>
                  <a:schemeClr val="tx1"/>
                </a:solidFill>
                <a:latin typeface="Times New Roman" pitchFamily="18" charset="0"/>
                <a:cs typeface="Times New Roman" pitchFamily="18" charset="0"/>
              </a:rPr>
              <a:t>МСП</a:t>
            </a:r>
            <a:endParaRPr lang="uk-UA" i="1" dirty="0">
              <a:solidFill>
                <a:schemeClr val="tx1"/>
              </a:solidFill>
              <a:latin typeface="Times New Roman" pitchFamily="18" charset="0"/>
            </a:endParaRPr>
          </a:p>
          <a:p>
            <a:r>
              <a:rPr lang="uk-UA" sz="1800" dirty="0">
                <a:solidFill>
                  <a:schemeClr val="tx1"/>
                </a:solidFill>
                <a:effectLst/>
                <a:latin typeface="Times New Roman" pitchFamily="18" charset="0"/>
                <a:ea typeface="Times New Roman" panose="02020603050405020304" pitchFamily="18" charset="0"/>
              </a:rPr>
              <a:t>Так, аспекти наведених компонентів релевантні, на нашу думку, за наступними характеристиками </a:t>
            </a:r>
            <a:r>
              <a:rPr lang="uk-UA" dirty="0">
                <a:solidFill>
                  <a:schemeClr val="tx1"/>
                </a:solidFill>
                <a:latin typeface="Times New Roman" pitchFamily="18" charset="0"/>
                <a:ea typeface="Times New Roman" panose="02020603050405020304" pitchFamily="18" charset="0"/>
              </a:rPr>
              <a:t>:</a:t>
            </a:r>
            <a:endParaRPr lang="x-none" dirty="0">
              <a:solidFill>
                <a:schemeClr val="tx1"/>
              </a:solidFill>
              <a:latin typeface="Times New Roman" pitchFamily="18" charset="0"/>
            </a:endParaRPr>
          </a:p>
        </p:txBody>
      </p:sp>
      <p:sp>
        <p:nvSpPr>
          <p:cNvPr id="23" name="Стрелка: вниз 22">
            <a:extLst>
              <a:ext uri="{FF2B5EF4-FFF2-40B4-BE49-F238E27FC236}">
                <a16:creationId xmlns="" xmlns:a16="http://schemas.microsoft.com/office/drawing/2014/main" id="{595063D1-666F-2990-A6D0-A0F5DDC58AB5}"/>
              </a:ext>
            </a:extLst>
          </p:cNvPr>
          <p:cNvSpPr/>
          <p:nvPr/>
        </p:nvSpPr>
        <p:spPr>
          <a:xfrm>
            <a:off x="5994399" y="2047483"/>
            <a:ext cx="381000" cy="419299"/>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x-none"/>
          </a:p>
        </p:txBody>
      </p:sp>
      <p:sp>
        <p:nvSpPr>
          <p:cNvPr id="24" name="Прямоугольник 23">
            <a:extLst>
              <a:ext uri="{FF2B5EF4-FFF2-40B4-BE49-F238E27FC236}">
                <a16:creationId xmlns="" xmlns:a16="http://schemas.microsoft.com/office/drawing/2014/main" id="{1880C21B-008B-8A5C-A02C-8162C93BED42}"/>
              </a:ext>
            </a:extLst>
          </p:cNvPr>
          <p:cNvSpPr/>
          <p:nvPr/>
        </p:nvSpPr>
        <p:spPr>
          <a:xfrm>
            <a:off x="3075003" y="2489770"/>
            <a:ext cx="6810677" cy="382106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lvl="0" indent="-171450" algn="just">
              <a:buSzPts val="1000"/>
              <a:buFont typeface="Arial" panose="020B0604020202020204" pitchFamily="34" charset="0"/>
              <a:buChar char="•"/>
            </a:pPr>
            <a:r>
              <a:rPr lang="uk-UA" sz="1200" dirty="0">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«Довговічність»: окрім економічної цінності, компанія також повинна створювати соціальну цінність,  оскільки важливо вже не тільки те, скільки компанія заробляє, але й те, як вона це робить. Ця компонента відповідальна за соціальну відповідальності, яка набула форми корпоративної соціальної відповідальності, оскільки компанії мають досягають своїх економічних цілей та сприяють суспільному добробуту;</a:t>
            </a:r>
            <a:endParaRPr lang="x-none" sz="1200" dirty="0">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171450" lvl="0" indent="-171450" algn="just">
              <a:buSzPts val="1000"/>
              <a:buFont typeface="Arial" panose="020B0604020202020204" pitchFamily="34" charset="0"/>
              <a:buChar char="•"/>
            </a:pPr>
            <a:r>
              <a:rPr lang="uk-UA" sz="1200" dirty="0">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«Минуле часу»: результати дослідження історії успішних брендів підтверджують, що сприйняття спадщини бренду позитивно корелює з довірою до бренду та сприйняттям якості бренду;</a:t>
            </a:r>
            <a:endParaRPr lang="x-none" sz="1200" dirty="0">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171450" lvl="0" indent="-171450" algn="just">
              <a:buSzPts val="1000"/>
              <a:buFont typeface="Arial" panose="020B0604020202020204" pitchFamily="34" charset="0"/>
              <a:buChar char="•"/>
              <a:tabLst>
                <a:tab pos="540385" algn="l"/>
              </a:tabLst>
            </a:pPr>
            <a:r>
              <a:rPr lang="uk-UA" sz="1200" dirty="0">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«Популярність»: сприйняття бренду вступає в гру, коли ми говоримо про популярність бренду, цінність, яку споживач асоціює з цим брендом. Саме задоволені клієнти стають лояльними;</a:t>
            </a:r>
            <a:endParaRPr lang="x-none" sz="1200" dirty="0">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171450" lvl="0" indent="-171450" algn="just">
              <a:buSzPts val="1000"/>
              <a:buFont typeface="Arial" panose="020B0604020202020204" pitchFamily="34" charset="0"/>
              <a:buChar char="•"/>
              <a:tabLst>
                <a:tab pos="540385" algn="l"/>
              </a:tabLst>
            </a:pPr>
            <a:r>
              <a:rPr lang="uk-UA" sz="1200" dirty="0">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«Партнери»: відділи маркетингу дуже часто виступають у ролі менеджерів проектів, оскільки вони інтегрують різні дії, роботи та результати від інших агентів, тому партнери мають бути частиною маркетингового комплексу;</a:t>
            </a:r>
            <a:endParaRPr lang="x-none" sz="1200" dirty="0">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171450" lvl="0" indent="-171450" algn="just">
              <a:spcAft>
                <a:spcPts val="1000"/>
              </a:spcAft>
              <a:buSzPts val="1000"/>
              <a:buFont typeface="Arial" panose="020B0604020202020204" pitchFamily="34" charset="0"/>
              <a:buChar char="•"/>
              <a:tabLst>
                <a:tab pos="540385" algn="l"/>
              </a:tabLst>
            </a:pPr>
            <a:r>
              <a:rPr lang="uk-UA" sz="1200" dirty="0">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«Патенти»: для того, щоб організація була успішною, вона повинна вміти управляти своїми знаннями (кодифікованими, задокументованими, легко відтворюваними та такими, що розповсюджувані), а самі патентні рішення є стратегічними і надають компанії три різні конкурентні переваги: привласнення прибутку, альянси та захист інновацій і стратегічної позиції підприємства в економічній конкуренції.</a:t>
            </a:r>
            <a:endParaRPr lang="x-none" sz="1200" dirty="0">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endParaRPr lang="x-none" sz="12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1262746834"/>
      </p:ext>
    </p:extLst>
  </p:cSld>
  <p:clrMapOvr>
    <a:masterClrMapping/>
  </p:clrMapOvr>
  <mc:AlternateContent xmlns:mc="http://schemas.openxmlformats.org/markup-compatibility/2006">
    <mc:Choice xmlns="" xmlns:p14="http://schemas.microsoft.com/office/powerpoint/2010/main" Requires="p14">
      <p:transition spd="slow" p14:dur="2000">
        <p14:prism/>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p:cNvPicPr>
            <a:picLocks noChangeAspect="1" noChangeArrowheads="1"/>
          </p:cNvPicPr>
          <p:nvPr/>
        </p:nvPicPr>
        <p:blipFill>
          <a:blip r:embed="rId2"/>
          <a:srcRect/>
          <a:stretch>
            <a:fillRect/>
          </a:stretch>
        </p:blipFill>
        <p:spPr bwMode="auto">
          <a:xfrm>
            <a:off x="1074057" y="379925"/>
            <a:ext cx="9800318" cy="6159895"/>
          </a:xfrm>
          <a:prstGeom prst="rect">
            <a:avLst/>
          </a:prstGeom>
          <a:noFill/>
          <a:ln w="9525">
            <a:no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spd="slow" p14:dur="2000">
        <p14:prism/>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pic>
        <p:nvPicPr>
          <p:cNvPr id="4097" name="Picture 1"/>
          <p:cNvPicPr>
            <a:picLocks noChangeAspect="1" noChangeArrowheads="1"/>
          </p:cNvPicPr>
          <p:nvPr/>
        </p:nvPicPr>
        <p:blipFill>
          <a:blip r:embed="rId3"/>
          <a:srcRect/>
          <a:stretch>
            <a:fillRect/>
          </a:stretch>
        </p:blipFill>
        <p:spPr bwMode="auto">
          <a:xfrm>
            <a:off x="1369956" y="1829320"/>
            <a:ext cx="7286625" cy="4400550"/>
          </a:xfrm>
          <a:prstGeom prst="rect">
            <a:avLst/>
          </a:prstGeom>
          <a:noFill/>
          <a:ln w="9525">
            <a:noFill/>
            <a:miter lim="800000"/>
            <a:headEnd/>
            <a:tailEnd/>
          </a:ln>
        </p:spPr>
      </p:pic>
      <p:sp>
        <p:nvSpPr>
          <p:cNvPr id="6" name="Прямоугольник 5"/>
          <p:cNvSpPr/>
          <p:nvPr/>
        </p:nvSpPr>
        <p:spPr>
          <a:xfrm>
            <a:off x="1160318" y="317853"/>
            <a:ext cx="7827818" cy="1569660"/>
          </a:xfrm>
          <a:prstGeom prst="rect">
            <a:avLst/>
          </a:prstGeom>
        </p:spPr>
        <p:txBody>
          <a:bodyPr wrap="square">
            <a:spAutoFit/>
          </a:bodyPr>
          <a:lstStyle/>
          <a:p>
            <a:pPr algn="ctr"/>
            <a:r>
              <a:rPr lang="uk-UA" sz="2400" dirty="0">
                <a:latin typeface="Times New Roman" pitchFamily="18" charset="0"/>
                <a:cs typeface="Times New Roman" pitchFamily="18" charset="0"/>
              </a:rPr>
              <a:t>Модель тріангуляції розвитку відкритих інновацій в призмі  сучасного маркетингового </a:t>
            </a:r>
            <a:r>
              <a:rPr lang="uk-UA" sz="2400" dirty="0" smtClean="0">
                <a:latin typeface="Times New Roman" pitchFamily="18" charset="0"/>
                <a:cs typeface="Times New Roman" pitchFamily="18" charset="0"/>
              </a:rPr>
              <a:t>комплексу МСП, </a:t>
            </a:r>
            <a:r>
              <a:rPr lang="uk-UA" sz="2400" dirty="0">
                <a:latin typeface="Times New Roman" pitchFamily="18" charset="0"/>
                <a:cs typeface="Times New Roman" pitchFamily="18" charset="0"/>
              </a:rPr>
              <a:t>де «</a:t>
            </a:r>
            <a:r>
              <a:rPr lang="en-US" sz="2400" dirty="0" err="1">
                <a:latin typeface="Times New Roman" pitchFamily="18" charset="0"/>
                <a:cs typeface="Times New Roman" pitchFamily="18" charset="0"/>
              </a:rPr>
              <a:t>NofPs</a:t>
            </a:r>
            <a:r>
              <a:rPr lang="uk-UA" sz="2400" dirty="0">
                <a:latin typeface="Times New Roman" pitchFamily="18" charset="0"/>
                <a:cs typeface="Times New Roman" pitchFamily="18" charset="0"/>
              </a:rPr>
              <a:t>» означає нові (або модифіковані) компоненти маркетингового комплексу</a:t>
            </a:r>
            <a:endParaRPr lang="ru-RU" sz="2400" dirty="0">
              <a:latin typeface="Times New Roman" pitchFamily="18" charset="0"/>
              <a:cs typeface="Times New Roman" pitchFamily="18" charset="0"/>
            </a:endParaRPr>
          </a:p>
        </p:txBody>
      </p:sp>
    </p:spTree>
  </p:cSld>
  <p:clrMapOvr>
    <a:masterClrMapping/>
  </p:clrMapOvr>
  <mc:AlternateContent xmlns:mc="http://schemas.openxmlformats.org/markup-compatibility/2006">
    <mc:Choice xmlns="" xmlns:p14="http://schemas.microsoft.com/office/powerpoint/2010/main" Requires="p14">
      <p:transition spd="slow" p14:dur="2000">
        <p14:prism/>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E121ABE0-93DD-539C-0BFE-BC1F78C11717}"/>
              </a:ext>
            </a:extLst>
          </p:cNvPr>
          <p:cNvSpPr>
            <a:spLocks noGrp="1"/>
          </p:cNvSpPr>
          <p:nvPr>
            <p:ph type="title"/>
          </p:nvPr>
        </p:nvSpPr>
        <p:spPr>
          <a:xfrm>
            <a:off x="677334" y="609600"/>
            <a:ext cx="8596668" cy="2994660"/>
          </a:xfrm>
        </p:spPr>
        <p:txBody>
          <a:bodyPr/>
          <a:lstStyle/>
          <a:p>
            <a:pPr algn="ctr"/>
            <a:r>
              <a:rPr lang="uk-UA" dirty="0"/>
              <a:t/>
            </a:r>
            <a:br>
              <a:rPr lang="uk-UA" dirty="0"/>
            </a:br>
            <a:r>
              <a:rPr lang="uk-UA" dirty="0"/>
              <a:t/>
            </a:r>
            <a:br>
              <a:rPr lang="uk-UA" dirty="0"/>
            </a:br>
            <a:r>
              <a:rPr lang="uk-UA" dirty="0"/>
              <a:t/>
            </a:r>
            <a:br>
              <a:rPr lang="uk-UA" dirty="0"/>
            </a:br>
            <a:r>
              <a:rPr lang="uk-UA" dirty="0"/>
              <a:t>Дякую за увагу!</a:t>
            </a:r>
            <a:endParaRPr lang="x-none" dirty="0"/>
          </a:p>
        </p:txBody>
      </p:sp>
      <p:pic>
        <p:nvPicPr>
          <p:cNvPr id="5" name="Рисунок 4">
            <a:extLst>
              <a:ext uri="{FF2B5EF4-FFF2-40B4-BE49-F238E27FC236}">
                <a16:creationId xmlns="" xmlns:a16="http://schemas.microsoft.com/office/drawing/2014/main" id="{A8930C86-7B37-46ED-AA07-98F18D6B2B43}"/>
              </a:ext>
            </a:extLst>
          </p:cNvPr>
          <p:cNvPicPr>
            <a:picLocks noChangeAspect="1"/>
          </p:cNvPicPr>
          <p:nvPr/>
        </p:nvPicPr>
        <p:blipFill>
          <a:blip r:embed="rId2"/>
          <a:stretch>
            <a:fillRect/>
          </a:stretch>
        </p:blipFill>
        <p:spPr>
          <a:xfrm>
            <a:off x="9805035" y="49761"/>
            <a:ext cx="2386965" cy="1880639"/>
          </a:xfrm>
          <a:prstGeom prst="rect">
            <a:avLst/>
          </a:prstGeom>
        </p:spPr>
      </p:pic>
    </p:spTree>
    <p:extLst>
      <p:ext uri="{BB962C8B-B14F-4D97-AF65-F5344CB8AC3E}">
        <p14:creationId xmlns="" xmlns:p14="http://schemas.microsoft.com/office/powerpoint/2010/main" val="2350686571"/>
      </p:ext>
    </p:extLst>
  </p:cSld>
  <p:clrMapOvr>
    <a:masterClrMapping/>
  </p:clrMapOvr>
  <mc:AlternateContent xmlns:mc="http://schemas.openxmlformats.org/markup-compatibility/2006">
    <mc:Choice xmlns="" xmlns:p14="http://schemas.microsoft.com/office/powerpoint/2010/main" Requires="p14">
      <p:transition spd="slow" p14:dur="2000">
        <p14:prism/>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0"/>
          <p:cNvSpPr/>
          <p:nvPr/>
        </p:nvSpPr>
        <p:spPr>
          <a:xfrm>
            <a:off x="1437889" y="1070826"/>
            <a:ext cx="10058400" cy="4832092"/>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Century Gothic"/>
              <a:buNone/>
            </a:pPr>
            <a:endParaRPr sz="2800" b="1" i="1" u="none" strike="noStrike" cap="none" dirty="0">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chemeClr val="lt1"/>
              </a:buClr>
              <a:buSzPts val="2800"/>
              <a:buFont typeface="Century Gothic"/>
              <a:buNone/>
            </a:pPr>
            <a:endParaRPr sz="2800" b="1" i="1" dirty="0">
              <a:solidFill>
                <a:schemeClr val="dk1"/>
              </a:solidFill>
              <a:latin typeface="Times New Roman"/>
              <a:ea typeface="Times New Roman"/>
              <a:cs typeface="Times New Roman"/>
              <a:sym typeface="Times New Roman"/>
            </a:endParaRPr>
          </a:p>
          <a:p>
            <a:pPr marL="514350" lvl="0" indent="-514350" algn="l" rtl="0">
              <a:buClr>
                <a:schemeClr val="dk1"/>
              </a:buClr>
              <a:buSzPts val="2800"/>
              <a:buFont typeface="Century Gothic"/>
              <a:buAutoNum type="arabicPeriod"/>
            </a:pPr>
            <a:endParaRPr lang="en-US" sz="2800" dirty="0">
              <a:solidFill>
                <a:schemeClr val="dk1"/>
              </a:solidFill>
              <a:latin typeface="Times New Roman"/>
              <a:ea typeface="Times New Roman"/>
              <a:cs typeface="Times New Roman"/>
              <a:sym typeface="Times New Roman"/>
            </a:endParaRPr>
          </a:p>
          <a:p>
            <a:pPr marL="514350" marR="0" lvl="0" indent="-514350" algn="l" rtl="0">
              <a:lnSpc>
                <a:spcPct val="100000"/>
              </a:lnSpc>
              <a:spcBef>
                <a:spcPts val="0"/>
              </a:spcBef>
              <a:spcAft>
                <a:spcPts val="0"/>
              </a:spcAft>
              <a:buNone/>
            </a:pPr>
            <a:r>
              <a:rPr lang="en-US" sz="2800" b="0" i="0" u="none" strike="noStrike" cap="none" dirty="0">
                <a:solidFill>
                  <a:schemeClr val="dk1"/>
                </a:solidFill>
                <a:latin typeface="Times New Roman"/>
                <a:ea typeface="Times New Roman"/>
                <a:cs typeface="Times New Roman"/>
                <a:sym typeface="Times New Roman"/>
              </a:rPr>
              <a:t>.</a:t>
            </a:r>
            <a:endParaRPr sz="2800" b="0" i="0" u="none" strike="noStrike" cap="none" dirty="0">
              <a:solidFill>
                <a:schemeClr val="dk1"/>
              </a:solidFill>
              <a:latin typeface="Times New Roman"/>
              <a:ea typeface="Times New Roman"/>
              <a:cs typeface="Times New Roman"/>
              <a:sym typeface="Times New Roman"/>
            </a:endParaRPr>
          </a:p>
        </p:txBody>
      </p:sp>
      <p:graphicFrame>
        <p:nvGraphicFramePr>
          <p:cNvPr id="12" name="Таблица 11"/>
          <p:cNvGraphicFramePr>
            <a:graphicFrameLocks noGrp="1"/>
          </p:cNvGraphicFramePr>
          <p:nvPr/>
        </p:nvGraphicFramePr>
        <p:xfrm>
          <a:off x="275771" y="624115"/>
          <a:ext cx="11567886" cy="6156960"/>
        </p:xfrm>
        <a:graphic>
          <a:graphicData uri="http://schemas.openxmlformats.org/drawingml/2006/table">
            <a:tbl>
              <a:tblPr firstRow="1" bandRow="1">
                <a:tableStyleId>{5C22544A-7EE6-4342-B048-85BDC9FD1C3A}</a:tableStyleId>
              </a:tblPr>
              <a:tblGrid>
                <a:gridCol w="11567886"/>
              </a:tblGrid>
              <a:tr h="3255555">
                <a:tc>
                  <a:txBody>
                    <a:bodyPr/>
                    <a:lstStyle/>
                    <a:p>
                      <a:pPr marR="0" algn="just" rtl="0"/>
                      <a:endParaRPr lang="uk-UA" sz="1800" baseline="0" noProof="0" dirty="0" smtClean="0">
                        <a:solidFill>
                          <a:schemeClr val="tx1"/>
                        </a:solidFill>
                        <a:latin typeface="Times New Roman"/>
                      </a:endParaRPr>
                    </a:p>
                    <a:p>
                      <a:pPr marR="0" algn="just" rtl="0"/>
                      <a:endParaRPr lang="uk-UA" sz="1800" baseline="0" noProof="0" dirty="0" smtClean="0">
                        <a:solidFill>
                          <a:schemeClr val="tx1"/>
                        </a:solidFill>
                        <a:latin typeface="Times New Roman"/>
                      </a:endParaRPr>
                    </a:p>
                    <a:p>
                      <a:pPr marR="0" algn="just" rtl="0"/>
                      <a:r>
                        <a:rPr lang="uk-UA" sz="1800" b="0" baseline="0" noProof="0" dirty="0" smtClean="0">
                          <a:solidFill>
                            <a:schemeClr val="tx1"/>
                          </a:solidFill>
                          <a:latin typeface="Times New Roman"/>
                        </a:rPr>
                        <a:t>Проведений аналіз показує наявність таких проблем у сфері практичної реалізації засад сталого розвитку:</a:t>
                      </a:r>
                    </a:p>
                    <a:p>
                      <a:pPr marR="0" algn="just" rtl="0"/>
                      <a:endParaRPr lang="uk-UA" sz="2400" baseline="0" noProof="0" dirty="0" smtClean="0">
                        <a:solidFill>
                          <a:schemeClr val="tx1"/>
                        </a:solidFill>
                        <a:latin typeface="Calibri"/>
                      </a:endParaRPr>
                    </a:p>
                    <a:p>
                      <a:pPr marR="0" algn="just" rtl="0"/>
                      <a:r>
                        <a:rPr lang="uk-UA" sz="1800" baseline="0" noProof="0" dirty="0" smtClean="0">
                          <a:solidFill>
                            <a:schemeClr val="tx1"/>
                          </a:solidFill>
                          <a:latin typeface="Times New Roman"/>
                        </a:rPr>
                        <a:t>- на сьогоднішній день в України реалізація концепції сталого розвитку в західноєвропейському та північноамериканському форматах ще не набула відчутного поширення, що, насамперед, пояснюється фінансовою неспроможністю українських суб’єктів господарювання забезпечити реалізацію стратегічних проектів у соціальній та екологічній сферах, а також відсутністю достатньої інформаційної підтримки даного процесу з боку держави й вітчизняних неурядових організацій;</a:t>
                      </a:r>
                    </a:p>
                    <a:p>
                      <a:pPr marR="0" algn="just" rtl="0"/>
                      <a:endParaRPr lang="uk-UA" sz="2400" baseline="0" noProof="0" dirty="0" smtClean="0">
                        <a:solidFill>
                          <a:schemeClr val="tx1"/>
                        </a:solidFill>
                        <a:latin typeface="Calibri"/>
                      </a:endParaRPr>
                    </a:p>
                    <a:p>
                      <a:pPr marR="0" algn="just" rtl="0"/>
                      <a:r>
                        <a:rPr lang="uk-UA" sz="1800" baseline="0" noProof="0" dirty="0" smtClean="0">
                          <a:solidFill>
                            <a:schemeClr val="tx1"/>
                          </a:solidFill>
                          <a:latin typeface="Times New Roman"/>
                        </a:rPr>
                        <a:t>- на відміну від закордонної практики, у нашій країні поки що відсутні корпоративні стандарти, принципи, оцінні критерії реалізації концепції сталого розвитку; відсутній фондовий індекс, розроблений на засадах триєдиної концепції сталого розвитку;</a:t>
                      </a:r>
                    </a:p>
                    <a:p>
                      <a:pPr marR="0" algn="just" rtl="0"/>
                      <a:endParaRPr lang="uk-UA" sz="2400" baseline="0" noProof="0" dirty="0" smtClean="0">
                        <a:solidFill>
                          <a:schemeClr val="tx1"/>
                        </a:solidFill>
                        <a:latin typeface="Calibri"/>
                      </a:endParaRPr>
                    </a:p>
                    <a:p>
                      <a:pPr marR="0" algn="l" rtl="0"/>
                      <a:r>
                        <a:rPr lang="uk-UA" sz="1800" baseline="0" noProof="0" dirty="0" smtClean="0">
                          <a:solidFill>
                            <a:schemeClr val="tx1"/>
                          </a:solidFill>
                          <a:latin typeface="Times New Roman"/>
                        </a:rPr>
                        <a:t>- публікації щодо впровадження практик сталого розвитку на конкретних українських прикладах практично не зустрічаються у загальному обсязі публікацій з питань сталого розвитку</a:t>
                      </a:r>
                    </a:p>
                    <a:p>
                      <a:pPr marR="0" algn="l" rtl="0"/>
                      <a:endParaRPr lang="uk-UA" sz="1800" b="1" kern="1200" baseline="0" noProof="0" dirty="0" smtClean="0">
                        <a:solidFill>
                          <a:srgbClr val="333333"/>
                        </a:solidFill>
                        <a:latin typeface="Times New Roman"/>
                        <a:ea typeface="+mn-ea"/>
                        <a:cs typeface="Times New Roman" pitchFamily="18"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uk-UA" sz="1800" b="1" kern="1200" baseline="0" noProof="0" dirty="0" smtClean="0">
                          <a:solidFill>
                            <a:srgbClr val="333333"/>
                          </a:solidFill>
                          <a:latin typeface="Times New Roman" pitchFamily="18" charset="0"/>
                          <a:ea typeface="+mn-ea"/>
                          <a:cs typeface="Times New Roman" pitchFamily="18" charset="0"/>
                        </a:rPr>
                        <a:t>Джерело: </a:t>
                      </a:r>
                      <a:r>
                        <a:rPr lang="uk-UA" sz="1800" b="1" i="1" kern="1200" baseline="0" noProof="0" dirty="0" smtClean="0">
                          <a:solidFill>
                            <a:schemeClr val="tx1"/>
                          </a:solidFill>
                          <a:latin typeface="Times New Roman" pitchFamily="18" charset="0"/>
                          <a:ea typeface="+mn-ea"/>
                          <a:cs typeface="Times New Roman" pitchFamily="18" charset="0"/>
                        </a:rPr>
                        <a:t>А. П. </a:t>
                      </a:r>
                      <a:r>
                        <a:rPr lang="uk-UA" sz="1800" b="1" i="1" kern="1200" baseline="0" noProof="0" dirty="0" err="1" smtClean="0">
                          <a:solidFill>
                            <a:schemeClr val="tx1"/>
                          </a:solidFill>
                          <a:latin typeface="Times New Roman" pitchFamily="18" charset="0"/>
                          <a:ea typeface="+mn-ea"/>
                          <a:cs typeface="Times New Roman" pitchFamily="18" charset="0"/>
                        </a:rPr>
                        <a:t>Лелеченко</a:t>
                      </a:r>
                      <a:r>
                        <a:rPr lang="uk-UA" sz="1800" b="1" i="1" kern="1200" baseline="0" noProof="0" dirty="0" smtClean="0">
                          <a:solidFill>
                            <a:schemeClr val="tx1"/>
                          </a:solidFill>
                          <a:latin typeface="Times New Roman" pitchFamily="18" charset="0"/>
                          <a:ea typeface="+mn-ea"/>
                          <a:cs typeface="Times New Roman" pitchFamily="18" charset="0"/>
                        </a:rPr>
                        <a:t> </a:t>
                      </a:r>
                      <a:r>
                        <a:rPr lang="uk-UA" sz="1800" b="1" kern="1200" baseline="0" noProof="0" dirty="0" smtClean="0">
                          <a:solidFill>
                            <a:schemeClr val="tx1"/>
                          </a:solidFill>
                          <a:latin typeface="Times New Roman" pitchFamily="18" charset="0"/>
                          <a:ea typeface="+mn-ea"/>
                          <a:cs typeface="Times New Roman" pitchFamily="18" charset="0"/>
                        </a:rPr>
                        <a:t>ФЕНОМЕН ПОНЯТТЯ “СТАЛИЙ РОЗВИТОК”. Державне управління: удосконалення та розвиток № 12, 2017</a:t>
                      </a:r>
                    </a:p>
                    <a:p>
                      <a:pPr marR="0" algn="l" rtl="0"/>
                      <a:endParaRPr lang="ru-RU" sz="1800" b="1" kern="1200" baseline="0" dirty="0" smtClean="0">
                        <a:solidFill>
                          <a:schemeClr val="tx1"/>
                        </a:solidFill>
                        <a:latin typeface="Times New Roman" pitchFamily="18" charset="0"/>
                        <a:ea typeface="+mn-ea"/>
                        <a:cs typeface="Times New Roman" pitchFamily="18" charset="0"/>
                      </a:endParaRPr>
                    </a:p>
                    <a:p>
                      <a:endParaRPr lang="ru-RU" sz="2000" baseline="0" dirty="0">
                        <a:solidFill>
                          <a:schemeClr val="tx1"/>
                        </a:solidFill>
                        <a:latin typeface="Times New Roman" pitchFamily="18" charset="0"/>
                        <a:cs typeface="Times New Roman" pitchFamily="18" charset="0"/>
                      </a:endParaRPr>
                    </a:p>
                  </a:txBody>
                  <a:tcPr/>
                </a:tc>
              </a:tr>
            </a:tbl>
          </a:graphicData>
        </a:graphic>
      </p:graphicFrame>
    </p:spTree>
  </p:cSld>
  <p:clrMapOvr>
    <a:masterClrMapping/>
  </p:clrMapOvr>
  <mc:AlternateContent xmlns:mc="http://schemas.openxmlformats.org/markup-compatibility/2006">
    <mc:Choice xmlns="" xmlns:p14="http://schemas.microsoft.com/office/powerpoint/2010/main" Requires="p14">
      <p:transition spd="slow" p14:dur="2000">
        <p14:prism/>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Таблица 5"/>
          <p:cNvGraphicFramePr>
            <a:graphicFrameLocks noGrp="1"/>
          </p:cNvGraphicFramePr>
          <p:nvPr/>
        </p:nvGraphicFramePr>
        <p:xfrm>
          <a:off x="406398" y="197150"/>
          <a:ext cx="10856687" cy="6461760"/>
        </p:xfrm>
        <a:graphic>
          <a:graphicData uri="http://schemas.openxmlformats.org/drawingml/2006/table">
            <a:tbl>
              <a:tblPr firstRow="1" bandRow="1">
                <a:tableStyleId>{5C22544A-7EE6-4342-B048-85BDC9FD1C3A}</a:tableStyleId>
              </a:tblPr>
              <a:tblGrid>
                <a:gridCol w="10856687"/>
              </a:tblGrid>
              <a:tr h="370840">
                <a:tc>
                  <a:txBody>
                    <a:bodyPr/>
                    <a:lstStyle/>
                    <a:p>
                      <a:r>
                        <a:rPr lang="uk-UA" sz="2000" b="0" kern="1200" baseline="0" noProof="0" dirty="0" smtClean="0">
                          <a:solidFill>
                            <a:schemeClr val="tx1"/>
                          </a:solidFill>
                          <a:latin typeface="Times New Roman" pitchFamily="18" charset="0"/>
                          <a:ea typeface="+mn-ea"/>
                          <a:cs typeface="Times New Roman" pitchFamily="18" charset="0"/>
                        </a:rPr>
                        <a:t>Малі та середні підприємства є «хребтом» розвинених економік. Наприклад, в ЄС МСП становлять 99% усіх підприємств та забезпечують 65 </a:t>
                      </a:r>
                      <a:r>
                        <a:rPr lang="uk-UA" sz="2000" b="0" kern="1200" baseline="0" noProof="0" dirty="0" err="1" smtClean="0">
                          <a:solidFill>
                            <a:schemeClr val="tx1"/>
                          </a:solidFill>
                          <a:latin typeface="Times New Roman" pitchFamily="18" charset="0"/>
                          <a:ea typeface="+mn-ea"/>
                          <a:cs typeface="Times New Roman" pitchFamily="18" charset="0"/>
                        </a:rPr>
                        <a:t>млн</a:t>
                      </a:r>
                      <a:r>
                        <a:rPr lang="uk-UA" sz="2000" b="0" kern="1200" baseline="0" noProof="0" dirty="0" smtClean="0">
                          <a:solidFill>
                            <a:schemeClr val="tx1"/>
                          </a:solidFill>
                          <a:latin typeface="Times New Roman" pitchFamily="18" charset="0"/>
                          <a:ea typeface="+mn-ea"/>
                          <a:cs typeface="Times New Roman" pitchFamily="18" charset="0"/>
                        </a:rPr>
                        <a:t> людей робочими місцями (наприклад, в німецьких МСП працює 68,3% всіх працівників цієї країни). Від них також виходить основний імпульс в ринковій економіці у зв'язку зі своїми інноваційними прагненнями. </a:t>
                      </a:r>
                    </a:p>
                    <a:p>
                      <a:r>
                        <a:rPr lang="uk-UA" sz="2000" b="0" kern="1200" baseline="0" noProof="0" dirty="0" smtClean="0">
                          <a:solidFill>
                            <a:schemeClr val="tx1"/>
                          </a:solidFill>
                          <a:latin typeface="Times New Roman" pitchFamily="18" charset="0"/>
                          <a:ea typeface="+mn-ea"/>
                          <a:cs typeface="Times New Roman" pitchFamily="18" charset="0"/>
                        </a:rPr>
                        <a:t>Українське законодавство визначає розподіл в п. 3 ст. 55 Господарського кодексу України </a:t>
                      </a:r>
                      <a:r>
                        <a:rPr lang="uk-UA" sz="2000" b="1" kern="1200" baseline="0" noProof="0" dirty="0" smtClean="0">
                          <a:solidFill>
                            <a:schemeClr val="tx1"/>
                          </a:solidFill>
                          <a:latin typeface="Times New Roman" pitchFamily="18" charset="0"/>
                          <a:ea typeface="+mn-ea"/>
                          <a:cs typeface="Times New Roman" pitchFamily="18" charset="0"/>
                        </a:rPr>
                        <a:t>Суб'єктами малого підприємництва є:</a:t>
                      </a:r>
                    </a:p>
                    <a:p>
                      <a:pPr lvl="0"/>
                      <a:r>
                        <a:rPr lang="uk-UA" sz="2000" b="0" kern="1200" baseline="0" noProof="0" dirty="0" smtClean="0">
                          <a:solidFill>
                            <a:schemeClr val="tx1"/>
                          </a:solidFill>
                          <a:latin typeface="Times New Roman" pitchFamily="18" charset="0"/>
                          <a:ea typeface="+mn-ea"/>
                          <a:cs typeface="Times New Roman" pitchFamily="18" charset="0"/>
                        </a:rPr>
                        <a:t>фізичні особи, зареєстровані в установленому законом порядку як фізичні особи — підприємці, у яких середня кількість працівників за звітний період (календарний рік) не перевищує 50 осіб та річний дохід від будь-якої діяльності не перевищує суму, еквівалентну 10 мільйонам євро, визначену за середньорічним курсом Національного банку України;</a:t>
                      </a:r>
                    </a:p>
                    <a:p>
                      <a:pPr lvl="0"/>
                      <a:r>
                        <a:rPr lang="uk-UA" sz="2000" b="0" kern="1200" baseline="0" noProof="0" dirty="0" smtClean="0">
                          <a:solidFill>
                            <a:schemeClr val="tx1"/>
                          </a:solidFill>
                          <a:latin typeface="Times New Roman" pitchFamily="18" charset="0"/>
                          <a:ea typeface="+mn-ea"/>
                          <a:cs typeface="Times New Roman" pitchFamily="18" charset="0"/>
                        </a:rPr>
                        <a:t>юридичні особи — суб'єкти господарювання будь-якої організаційно-правової форми та форми власності, у яких середня кількість працівників за звітний період (календарний рік) не перевищує 50 осіб та річний дохід від будь-якої діяльності не перевищує суму, еквівалентну 10 мільйонам євро, визначену за середньорічним курсом Національного банку України.</a:t>
                      </a:r>
                    </a:p>
                    <a:p>
                      <a:r>
                        <a:rPr lang="uk-UA" sz="2000" b="1" i="0" kern="1200" noProof="0" dirty="0" smtClean="0">
                          <a:solidFill>
                            <a:schemeClr val="tx1"/>
                          </a:solidFill>
                          <a:latin typeface="Times New Roman" pitchFamily="18" charset="0"/>
                          <a:ea typeface="+mn-ea"/>
                          <a:cs typeface="Times New Roman" pitchFamily="18" charset="0"/>
                        </a:rPr>
                        <a:t>Середніми є підприємства, </a:t>
                      </a:r>
                      <a:r>
                        <a:rPr lang="uk-UA" sz="2000" b="0" i="0" kern="1200" noProof="0" dirty="0" smtClean="0">
                          <a:solidFill>
                            <a:schemeClr val="tx1"/>
                          </a:solidFill>
                          <a:latin typeface="Times New Roman" pitchFamily="18" charset="0"/>
                          <a:ea typeface="+mn-ea"/>
                          <a:cs typeface="Times New Roman" pitchFamily="18" charset="0"/>
                        </a:rPr>
                        <a:t>які не відповідають критеріям для малих підприємств та показники яких на дату складання річної фінансової звітності за рік, що передує звітному, відповідають щонайменше двом з таких критеріїв:балансова вартість активів — до 20 мільйонів. євро включно;</a:t>
                      </a:r>
                    </a:p>
                    <a:p>
                      <a:r>
                        <a:rPr lang="uk-UA" sz="2000" b="0" i="0" kern="1200" noProof="0" dirty="0" smtClean="0">
                          <a:solidFill>
                            <a:schemeClr val="tx1"/>
                          </a:solidFill>
                          <a:latin typeface="Times New Roman" pitchFamily="18" charset="0"/>
                          <a:ea typeface="+mn-ea"/>
                          <a:cs typeface="Times New Roman" pitchFamily="18" charset="0"/>
                        </a:rPr>
                        <a:t>чистий дохід від реалізації продукції (товарів, робіт, послуг) — до 40 мільйонів євро включно;</a:t>
                      </a:r>
                    </a:p>
                    <a:p>
                      <a:r>
                        <a:rPr lang="uk-UA" sz="2000" b="0" i="0" kern="1200" noProof="0" dirty="0" smtClean="0">
                          <a:solidFill>
                            <a:schemeClr val="tx1"/>
                          </a:solidFill>
                          <a:latin typeface="Times New Roman" pitchFamily="18" charset="0"/>
                          <a:ea typeface="+mn-ea"/>
                          <a:cs typeface="Times New Roman" pitchFamily="18" charset="0"/>
                        </a:rPr>
                        <a:t>середня кількість працівників — до 250 осіб включно</a:t>
                      </a:r>
                      <a:r>
                        <a:rPr lang="uk-UA" sz="2000" b="0" i="0" kern="1200" noProof="0" dirty="0" smtClean="0">
                          <a:solidFill>
                            <a:schemeClr val="lt1"/>
                          </a:solidFill>
                          <a:latin typeface="Times New Roman" pitchFamily="18" charset="0"/>
                          <a:ea typeface="+mn-ea"/>
                          <a:cs typeface="Times New Roman" pitchFamily="18" charset="0"/>
                        </a:rPr>
                        <a:t>.</a:t>
                      </a:r>
                    </a:p>
                    <a:p>
                      <a:pPr lvl="0"/>
                      <a:endParaRPr lang="uk-UA" sz="2000" b="1" kern="1200" baseline="0" noProof="0" dirty="0" smtClean="0">
                        <a:solidFill>
                          <a:schemeClr val="tx1"/>
                        </a:solidFill>
                        <a:latin typeface="Times New Roman" pitchFamily="18" charset="0"/>
                        <a:ea typeface="+mn-ea"/>
                        <a:cs typeface="Times New Roman" pitchFamily="18" charset="0"/>
                      </a:endParaRPr>
                    </a:p>
                    <a:p>
                      <a:endParaRPr lang="ru-RU" dirty="0"/>
                    </a:p>
                  </a:txBody>
                  <a:tcPr/>
                </a:tc>
              </a:tr>
            </a:tbl>
          </a:graphicData>
        </a:graphic>
      </p:graphicFrame>
    </p:spTree>
  </p:cSld>
  <p:clrMapOvr>
    <a:masterClrMapping/>
  </p:clrMapOvr>
  <mc:AlternateContent xmlns:mc="http://schemas.openxmlformats.org/markup-compatibility/2006">
    <mc:Choice xmlns="" xmlns:p14="http://schemas.microsoft.com/office/powerpoint/2010/main" Requires="p14">
      <p:transition spd="slow" p14:dur="2000">
        <p14:prism/>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0"/>
          <p:cNvSpPr/>
          <p:nvPr/>
        </p:nvSpPr>
        <p:spPr>
          <a:xfrm>
            <a:off x="1437889" y="1070826"/>
            <a:ext cx="10058400" cy="4832092"/>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Century Gothic"/>
              <a:buNone/>
            </a:pPr>
            <a:endParaRPr sz="2800" b="1" i="1" u="none" strike="noStrike" cap="none" dirty="0">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chemeClr val="lt1"/>
              </a:buClr>
              <a:buSzPts val="2800"/>
              <a:buFont typeface="Century Gothic"/>
              <a:buNone/>
            </a:pPr>
            <a:endParaRPr sz="2800" b="1" i="1" dirty="0">
              <a:solidFill>
                <a:schemeClr val="dk1"/>
              </a:solidFill>
              <a:latin typeface="Times New Roman"/>
              <a:ea typeface="Times New Roman"/>
              <a:cs typeface="Times New Roman"/>
              <a:sym typeface="Times New Roman"/>
            </a:endParaRPr>
          </a:p>
          <a:p>
            <a:pPr marL="514350" lvl="0" indent="-514350" algn="l" rtl="0">
              <a:buClr>
                <a:schemeClr val="dk1"/>
              </a:buClr>
              <a:buSzPts val="2800"/>
              <a:buFont typeface="Century Gothic"/>
              <a:buAutoNum type="arabicPeriod"/>
            </a:pPr>
            <a:endParaRPr lang="en-US" sz="2800" dirty="0">
              <a:solidFill>
                <a:schemeClr val="dk1"/>
              </a:solidFill>
              <a:latin typeface="Times New Roman"/>
              <a:ea typeface="Times New Roman"/>
              <a:cs typeface="Times New Roman"/>
              <a:sym typeface="Times New Roman"/>
            </a:endParaRPr>
          </a:p>
          <a:p>
            <a:pPr marL="514350" marR="0" lvl="0" indent="-514350" algn="l" rtl="0">
              <a:lnSpc>
                <a:spcPct val="100000"/>
              </a:lnSpc>
              <a:spcBef>
                <a:spcPts val="0"/>
              </a:spcBef>
              <a:spcAft>
                <a:spcPts val="0"/>
              </a:spcAft>
              <a:buNone/>
            </a:pPr>
            <a:r>
              <a:rPr lang="en-US" sz="2800" b="0" i="0" u="none" strike="noStrike" cap="none" dirty="0">
                <a:solidFill>
                  <a:schemeClr val="dk1"/>
                </a:solidFill>
                <a:latin typeface="Times New Roman"/>
                <a:ea typeface="Times New Roman"/>
                <a:cs typeface="Times New Roman"/>
                <a:sym typeface="Times New Roman"/>
              </a:rPr>
              <a:t>.</a:t>
            </a:r>
            <a:endParaRPr sz="2800" b="0" i="0" u="none" strike="noStrike" cap="none" dirty="0">
              <a:solidFill>
                <a:schemeClr val="dk1"/>
              </a:solidFill>
              <a:latin typeface="Times New Roman"/>
              <a:ea typeface="Times New Roman"/>
              <a:cs typeface="Times New Roman"/>
              <a:sym typeface="Times New Roman"/>
            </a:endParaRPr>
          </a:p>
        </p:txBody>
      </p:sp>
      <p:graphicFrame>
        <p:nvGraphicFramePr>
          <p:cNvPr id="12" name="Таблица 11"/>
          <p:cNvGraphicFramePr>
            <a:graphicFrameLocks noGrp="1"/>
          </p:cNvGraphicFramePr>
          <p:nvPr/>
        </p:nvGraphicFramePr>
        <p:xfrm>
          <a:off x="0" y="0"/>
          <a:ext cx="12191999" cy="6858000"/>
        </p:xfrm>
        <a:graphic>
          <a:graphicData uri="http://schemas.openxmlformats.org/drawingml/2006/table">
            <a:tbl>
              <a:tblPr firstRow="1" bandRow="1">
                <a:tableStyleId>{5C22544A-7EE6-4342-B048-85BDC9FD1C3A}</a:tableStyleId>
              </a:tblPr>
              <a:tblGrid>
                <a:gridCol w="12191999"/>
              </a:tblGrid>
              <a:tr h="6858000">
                <a:tc>
                  <a:txBody>
                    <a:bodyPr/>
                    <a:lstStyle/>
                    <a:p>
                      <a:r>
                        <a:rPr lang="uk-UA" sz="2000" b="0" kern="1200" baseline="0" dirty="0" smtClean="0">
                          <a:solidFill>
                            <a:schemeClr val="tx1"/>
                          </a:solidFill>
                          <a:latin typeface="Times New Roman" pitchFamily="18" charset="0"/>
                          <a:ea typeface="+mn-ea"/>
                          <a:cs typeface="Times New Roman" pitchFamily="18" charset="0"/>
                        </a:rPr>
                        <a:t>На </a:t>
                      </a:r>
                      <a:r>
                        <a:rPr lang="uk-UA" sz="2000" b="0" kern="1200" baseline="0" dirty="0" err="1" smtClean="0">
                          <a:solidFill>
                            <a:schemeClr val="tx1"/>
                          </a:solidFill>
                          <a:latin typeface="Times New Roman" pitchFamily="18" charset="0"/>
                          <a:ea typeface="+mn-ea"/>
                          <a:cs typeface="Times New Roman" pitchFamily="18" charset="0"/>
                        </a:rPr>
                        <a:t>мікрорівні</a:t>
                      </a:r>
                      <a:r>
                        <a:rPr lang="uk-UA" sz="2000" b="0" kern="1200" baseline="0" dirty="0" smtClean="0">
                          <a:solidFill>
                            <a:schemeClr val="tx1"/>
                          </a:solidFill>
                          <a:latin typeface="Times New Roman" pitchFamily="18" charset="0"/>
                          <a:ea typeface="+mn-ea"/>
                          <a:cs typeface="Times New Roman" pitchFamily="18" charset="0"/>
                        </a:rPr>
                        <a:t> реалізація принципів сталого розвитку означає підтримку успіху компанії до її довгострокового, сталого розвитку, що є результатом включення в її діяльність трьох вимірів: економічного, екологічного та соціального. І тут слід підкреслити особливу роль маркетингу, який розглядається як концепція, включена в сталий розвиток, і діяльність, </a:t>
                      </a:r>
                      <a:r>
                        <a:rPr lang="uk-UA" sz="2000" b="0" kern="1200" baseline="0" noProof="0" dirty="0" smtClean="0">
                          <a:solidFill>
                            <a:schemeClr val="tx1"/>
                          </a:solidFill>
                          <a:latin typeface="Times New Roman" pitchFamily="18" charset="0"/>
                          <a:ea typeface="+mn-ea"/>
                          <a:cs typeface="Times New Roman" pitchFamily="18" charset="0"/>
                        </a:rPr>
                        <a:t>яка його підтримує.</a:t>
                      </a:r>
                    </a:p>
                    <a:p>
                      <a:pPr marR="0" algn="just" rtl="0">
                        <a:lnSpc>
                          <a:spcPct val="90000"/>
                        </a:lnSpc>
                      </a:pPr>
                      <a:r>
                        <a:rPr lang="uk-UA" sz="2000" b="0" baseline="0" noProof="0" dirty="0" smtClean="0">
                          <a:solidFill>
                            <a:schemeClr val="tx1"/>
                          </a:solidFill>
                          <a:latin typeface="Times New Roman"/>
                        </a:rPr>
                        <a:t>СТАЛИЙ ПРОДУКТ (послуга) визначається як пропозиція, що задовольняє потреби споживача, одночасно сприяючи реалізації екологічних та соціальних цілей протягом усього життєвого циклу продукту. Сталий продукт повинен характеризуватися кількома ключовими характеристиками:</a:t>
                      </a:r>
                    </a:p>
                    <a:p>
                      <a:pPr marR="0" algn="just" rtl="0">
                        <a:lnSpc>
                          <a:spcPct val="90000"/>
                        </a:lnSpc>
                      </a:pPr>
                      <a:r>
                        <a:rPr lang="uk-UA" sz="2000" b="0" baseline="0" noProof="0" dirty="0" smtClean="0">
                          <a:solidFill>
                            <a:schemeClr val="tx1"/>
                          </a:solidFill>
                          <a:latin typeface="Times New Roman"/>
                        </a:rPr>
                        <a:t>-	дозволяють задовольнити потреби клієнтів,</a:t>
                      </a:r>
                    </a:p>
                    <a:p>
                      <a:pPr marR="0" algn="just" rtl="0">
                        <a:lnSpc>
                          <a:spcPct val="90000"/>
                        </a:lnSpc>
                      </a:pPr>
                      <a:r>
                        <a:rPr lang="uk-UA" sz="2000" b="0" baseline="0" noProof="0" dirty="0" smtClean="0">
                          <a:solidFill>
                            <a:schemeClr val="tx1"/>
                          </a:solidFill>
                          <a:latin typeface="Times New Roman"/>
                        </a:rPr>
                        <a:t>-	довговічність продукту - стійкий продукт повинен дозволяти задовольняти потреби клієнта в довгостроковій перспективі,</a:t>
                      </a:r>
                    </a:p>
                    <a:p>
                      <a:pPr marR="0" algn="just" rtl="0">
                        <a:lnSpc>
                          <a:spcPct val="90000"/>
                        </a:lnSpc>
                      </a:pPr>
                      <a:r>
                        <a:rPr lang="uk-UA" sz="2000" b="0" baseline="0" noProof="0" dirty="0" smtClean="0">
                          <a:solidFill>
                            <a:schemeClr val="tx1"/>
                          </a:solidFill>
                          <a:latin typeface="Times New Roman"/>
                        </a:rPr>
                        <a:t>-	подвійна природа сталих пропозицій, тобто реалізація соціальних та екологічних аспектів. На відміну від звичних, сталі продукти мають фокусуватися на соціальних та екологічних аспектах,</a:t>
                      </a:r>
                    </a:p>
                    <a:p>
                      <a:pPr marR="0" algn="just" rtl="0">
                        <a:lnSpc>
                          <a:spcPct val="90000"/>
                        </a:lnSpc>
                      </a:pPr>
                      <a:r>
                        <a:rPr lang="uk-UA" sz="2000" b="0" baseline="0" noProof="0" dirty="0" smtClean="0">
                          <a:solidFill>
                            <a:schemeClr val="tx1"/>
                          </a:solidFill>
                          <a:latin typeface="Times New Roman"/>
                        </a:rPr>
                        <a:t>-	широке розуміння життєвого циклу продукту - від етапу закупівлі сировини, транспортування та виробництва до використання та після використання,</a:t>
                      </a:r>
                    </a:p>
                    <a:p>
                      <a:pPr marR="0" algn="just" rtl="0">
                        <a:lnSpc>
                          <a:spcPct val="90000"/>
                        </a:lnSpc>
                      </a:pPr>
                      <a:r>
                        <a:rPr lang="uk-UA" sz="2000" b="0" baseline="0" noProof="0" dirty="0" smtClean="0">
                          <a:solidFill>
                            <a:schemeClr val="tx1"/>
                          </a:solidFill>
                          <a:latin typeface="Times New Roman"/>
                        </a:rPr>
                        <a:t>-	постійне вдосконалення продуктів - сталі продукти та послуги не є абсолютними показниками, а залежать від стану знань, новітніх технологій та суспільних прагнень, які змінюються з часом. Звідси випливає необхідність постійного вдосконалення пропозицій відповідно до мінливих потреб клієнтів, а також мінливого соціального та екологічного середовища,</a:t>
                      </a:r>
                    </a:p>
                    <a:p>
                      <a:pPr marR="0" algn="just" rtl="0">
                        <a:lnSpc>
                          <a:spcPct val="90000"/>
                        </a:lnSpc>
                      </a:pPr>
                      <a:r>
                        <a:rPr lang="uk-UA" sz="2000" b="0" baseline="0" noProof="0" dirty="0" smtClean="0">
                          <a:solidFill>
                            <a:schemeClr val="tx1"/>
                          </a:solidFill>
                          <a:latin typeface="Times New Roman"/>
                        </a:rPr>
                        <a:t>-	з огляду на значні покращення - стійкі продукти мають зробити гідний внесок у вирішення соціально-екологічних проблем як для цільової групи, так і для суспільства,</a:t>
                      </a:r>
                    </a:p>
                    <a:p>
                      <a:pPr marR="0" algn="just" rtl="0">
                        <a:lnSpc>
                          <a:spcPct val="90000"/>
                        </a:lnSpc>
                      </a:pPr>
                      <a:r>
                        <a:rPr lang="uk-UA" sz="2000" b="0" baseline="0" noProof="0" dirty="0" smtClean="0">
                          <a:solidFill>
                            <a:schemeClr val="tx1"/>
                          </a:solidFill>
                          <a:latin typeface="Times New Roman"/>
                        </a:rPr>
                        <a:t>-	прозорість, причому не тільки з точки зору рівня оцінки якості послуг або продуктивності продукту, але й процесу виробництва (включаючи тип джерел та їх походження).</a:t>
                      </a:r>
                    </a:p>
                    <a:p>
                      <a:pPr marR="0" algn="l" rtl="0">
                        <a:lnSpc>
                          <a:spcPct val="90000"/>
                        </a:lnSpc>
                      </a:pPr>
                      <a:r>
                        <a:rPr lang="uk-UA" sz="2000" b="0" baseline="0" noProof="0" dirty="0" smtClean="0">
                          <a:solidFill>
                            <a:schemeClr val="tx1"/>
                          </a:solidFill>
                          <a:latin typeface="Times New Roman"/>
                        </a:rPr>
                        <a:t>Поняття сталого продукту включає всі аспекти життєвого циклу продукту</a:t>
                      </a:r>
                      <a:endParaRPr lang="uk-UA" sz="2000" b="0" kern="1200" baseline="0" noProof="0" dirty="0" smtClean="0">
                        <a:solidFill>
                          <a:schemeClr val="tx1"/>
                        </a:solidFill>
                        <a:latin typeface="Times New Roman" pitchFamily="18" charset="0"/>
                        <a:ea typeface="+mn-ea"/>
                        <a:cs typeface="Times New Roman" pitchFamily="18" charset="0"/>
                      </a:endParaRPr>
                    </a:p>
                    <a:p>
                      <a:endParaRPr lang="ru-RU" sz="2000" baseline="0" dirty="0">
                        <a:solidFill>
                          <a:schemeClr val="tx1"/>
                        </a:solidFill>
                        <a:latin typeface="Times New Roman" pitchFamily="18" charset="0"/>
                        <a:cs typeface="Times New Roman" pitchFamily="18" charset="0"/>
                      </a:endParaRPr>
                    </a:p>
                  </a:txBody>
                  <a:tcPr/>
                </a:tc>
              </a:tr>
            </a:tbl>
          </a:graphicData>
        </a:graphic>
      </p:graphicFrame>
    </p:spTree>
  </p:cSld>
  <p:clrMapOvr>
    <a:masterClrMapping/>
  </p:clrMapOvr>
  <mc:AlternateContent xmlns:mc="http://schemas.openxmlformats.org/markup-compatibility/2006">
    <mc:Choice xmlns="" xmlns:p14="http://schemas.microsoft.com/office/powerpoint/2010/main" Requires="p14">
      <p:transition spd="slow" p14:dur="2000">
        <p14:prism/>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0"/>
          <p:cNvSpPr/>
          <p:nvPr/>
        </p:nvSpPr>
        <p:spPr>
          <a:xfrm>
            <a:off x="1437889" y="1070826"/>
            <a:ext cx="10058400" cy="4832092"/>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Century Gothic"/>
              <a:buNone/>
            </a:pPr>
            <a:endParaRPr sz="2800" b="1" i="1" u="none" strike="noStrike" cap="none" dirty="0">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chemeClr val="lt1"/>
              </a:buClr>
              <a:buSzPts val="2800"/>
              <a:buFont typeface="Century Gothic"/>
              <a:buNone/>
            </a:pPr>
            <a:endParaRPr sz="2800" b="1" i="1" dirty="0">
              <a:solidFill>
                <a:schemeClr val="dk1"/>
              </a:solidFill>
              <a:latin typeface="Times New Roman"/>
              <a:ea typeface="Times New Roman"/>
              <a:cs typeface="Times New Roman"/>
              <a:sym typeface="Times New Roman"/>
            </a:endParaRPr>
          </a:p>
          <a:p>
            <a:pPr marL="514350" lvl="0" indent="-514350" algn="l" rtl="0">
              <a:buClr>
                <a:schemeClr val="dk1"/>
              </a:buClr>
              <a:buSzPts val="2800"/>
              <a:buFont typeface="Century Gothic"/>
              <a:buAutoNum type="arabicPeriod"/>
            </a:pPr>
            <a:endParaRPr lang="en-US" sz="2800" dirty="0">
              <a:solidFill>
                <a:schemeClr val="dk1"/>
              </a:solidFill>
              <a:latin typeface="Times New Roman"/>
              <a:ea typeface="Times New Roman"/>
              <a:cs typeface="Times New Roman"/>
              <a:sym typeface="Times New Roman"/>
            </a:endParaRPr>
          </a:p>
          <a:p>
            <a:pPr marL="514350" marR="0" lvl="0" indent="-514350" algn="l" rtl="0">
              <a:lnSpc>
                <a:spcPct val="100000"/>
              </a:lnSpc>
              <a:spcBef>
                <a:spcPts val="0"/>
              </a:spcBef>
              <a:spcAft>
                <a:spcPts val="0"/>
              </a:spcAft>
              <a:buNone/>
            </a:pPr>
            <a:r>
              <a:rPr lang="en-US" sz="2800" b="0" i="0" u="none" strike="noStrike" cap="none" dirty="0">
                <a:solidFill>
                  <a:schemeClr val="dk1"/>
                </a:solidFill>
                <a:latin typeface="Times New Roman"/>
                <a:ea typeface="Times New Roman"/>
                <a:cs typeface="Times New Roman"/>
                <a:sym typeface="Times New Roman"/>
              </a:rPr>
              <a:t>.</a:t>
            </a:r>
            <a:endParaRPr sz="2800" b="0" i="0" u="none" strike="noStrike" cap="none" dirty="0">
              <a:solidFill>
                <a:schemeClr val="dk1"/>
              </a:solidFill>
              <a:latin typeface="Times New Roman"/>
              <a:ea typeface="Times New Roman"/>
              <a:cs typeface="Times New Roman"/>
              <a:sym typeface="Times New Roman"/>
            </a:endParaRPr>
          </a:p>
        </p:txBody>
      </p:sp>
      <p:graphicFrame>
        <p:nvGraphicFramePr>
          <p:cNvPr id="12" name="Таблица 11"/>
          <p:cNvGraphicFramePr>
            <a:graphicFrameLocks noGrp="1"/>
          </p:cNvGraphicFramePr>
          <p:nvPr/>
        </p:nvGraphicFramePr>
        <p:xfrm>
          <a:off x="0" y="0"/>
          <a:ext cx="12191999" cy="6858000"/>
        </p:xfrm>
        <a:graphic>
          <a:graphicData uri="http://schemas.openxmlformats.org/drawingml/2006/table">
            <a:tbl>
              <a:tblPr firstRow="1" bandRow="1">
                <a:tableStyleId>{5C22544A-7EE6-4342-B048-85BDC9FD1C3A}</a:tableStyleId>
              </a:tblPr>
              <a:tblGrid>
                <a:gridCol w="12191999"/>
              </a:tblGrid>
              <a:tr h="6858000">
                <a:tc>
                  <a:txBody>
                    <a:bodyPr/>
                    <a:lstStyle/>
                    <a:p>
                      <a:r>
                        <a:rPr lang="uk-UA" sz="2000" b="0" kern="1200" baseline="0" dirty="0" smtClean="0">
                          <a:solidFill>
                            <a:schemeClr val="tx1"/>
                          </a:solidFill>
                          <a:latin typeface="Times New Roman" pitchFamily="18" charset="0"/>
                          <a:ea typeface="+mn-ea"/>
                          <a:cs typeface="Times New Roman" pitchFamily="18" charset="0"/>
                        </a:rPr>
                        <a:t>ВІДПОВІДАЛЬНА КОМУНІКАЦІЯ. Щодо іншого традиційного інструменту </a:t>
                      </a:r>
                      <a:r>
                        <a:rPr lang="uk-UA" sz="2000" b="0" kern="1200" baseline="0" dirty="0" err="1" smtClean="0">
                          <a:solidFill>
                            <a:schemeClr val="tx1"/>
                          </a:solidFill>
                          <a:latin typeface="Times New Roman" pitchFamily="18" charset="0"/>
                          <a:ea typeface="+mn-ea"/>
                          <a:cs typeface="Times New Roman" pitchFamily="18" charset="0"/>
                        </a:rPr>
                        <a:t>маркетинг-міксу</a:t>
                      </a:r>
                      <a:r>
                        <a:rPr lang="uk-UA" sz="2000" b="0" kern="1200" baseline="0" dirty="0" smtClean="0">
                          <a:solidFill>
                            <a:schemeClr val="tx1"/>
                          </a:solidFill>
                          <a:latin typeface="Times New Roman" pitchFamily="18" charset="0"/>
                          <a:ea typeface="+mn-ea"/>
                          <a:cs typeface="Times New Roman" pitchFamily="18" charset="0"/>
                        </a:rPr>
                        <a:t> - просування - слід підкреслити, що його основна мета полягає у створенні довіри до компанії як до суб'єкта, що реалізує маркетингову стратегію у сталий спосіб. При цьому спосіб його застосування повинен забезпечувати відкриту, прозору, інтерактивну та цілісну комунікацію між компанією та її клієнтами.</a:t>
                      </a:r>
                    </a:p>
                    <a:p>
                      <a:r>
                        <a:rPr lang="uk-UA" sz="2000" b="0" kern="1200" baseline="0" dirty="0" smtClean="0">
                          <a:solidFill>
                            <a:schemeClr val="tx1"/>
                          </a:solidFill>
                          <a:latin typeface="Times New Roman" pitchFamily="18" charset="0"/>
                          <a:ea typeface="+mn-ea"/>
                          <a:cs typeface="Times New Roman" pitchFamily="18" charset="0"/>
                        </a:rPr>
                        <a:t>При цьому спосіб його застосування повинен забезпечувати відкриту, прозору, інтерактивну та цілісну комунікацію між компанією та її клієнтами. Безперечно, реалізація цього завдання викликає багато суперечностей. Від просування, включаючи рекламу, персональний продаж, стимулювання збуту та PR, очікується збільшення попиту. Зосередження на цьому завданні призводить до заохочення споживачів до додаткових покупок навіть у ситуації, коли продукція є непотрібною і навіть може бути шкідливою в довгостроковій перспективі. Однак у концепції сталого маркетингу процес обміну інформацією має зовсім інший характер. Він ґрунтується на інтерактивному діалозі, що відповідає реальним потребам та очікуванням споживача. У рекламних кампаніях компанії, що працюють у сталому розвитку, безумовно, заохочуватимуть купувати їхні пропозиції, але водночас підкреслюватимуть особливості продуктів і брендів, які відповідають соціально-екологічним вимогам. При обговоренні типу медіа, що використовуються компанією для надання контенту, увага звертається, серед іншого, на тип використовуваного обладнання, загальну економічну, соціальну та екологічну вартість виробництва, інфраструктуру для експлуатації та витрати на утилізацію (наприклад, старих, невикористаних листівок).</a:t>
                      </a:r>
                    </a:p>
                    <a:p>
                      <a:r>
                        <a:rPr lang="uk-UA" sz="2000" b="0" kern="1200" baseline="0" dirty="0" smtClean="0">
                          <a:solidFill>
                            <a:schemeClr val="tx1"/>
                          </a:solidFill>
                          <a:latin typeface="Times New Roman" pitchFamily="18" charset="0"/>
                          <a:ea typeface="+mn-ea"/>
                          <a:cs typeface="Times New Roman" pitchFamily="18" charset="0"/>
                        </a:rPr>
                        <a:t>КАНАЛИ ЗБУТУ мають бути сформовані відповідно змісту цілей S</a:t>
                      </a:r>
                      <a:r>
                        <a:rPr lang="en-US" sz="2000" b="0" kern="1200" baseline="0" dirty="0" smtClean="0">
                          <a:solidFill>
                            <a:schemeClr val="tx1"/>
                          </a:solidFill>
                          <a:latin typeface="Times New Roman" pitchFamily="18" charset="0"/>
                          <a:ea typeface="+mn-ea"/>
                          <a:cs typeface="Times New Roman" pitchFamily="18" charset="0"/>
                        </a:rPr>
                        <a:t>DG</a:t>
                      </a:r>
                      <a:r>
                        <a:rPr lang="uk-UA" sz="2000" b="0" kern="1200" baseline="0" dirty="0" smtClean="0">
                          <a:solidFill>
                            <a:schemeClr val="tx1"/>
                          </a:solidFill>
                          <a:latin typeface="Times New Roman" pitchFamily="18" charset="0"/>
                          <a:ea typeface="+mn-ea"/>
                          <a:cs typeface="Times New Roman" pitchFamily="18" charset="0"/>
                        </a:rPr>
                        <a:t>. ЦІНА має бути справедлива.</a:t>
                      </a:r>
                      <a:endParaRPr lang="ru-RU" sz="2000" b="0" kern="1200" baseline="0" dirty="0" smtClean="0">
                        <a:solidFill>
                          <a:schemeClr val="tx1"/>
                        </a:solidFill>
                        <a:latin typeface="Times New Roman" pitchFamily="18" charset="0"/>
                        <a:ea typeface="+mn-ea"/>
                        <a:cs typeface="Times New Roman" pitchFamily="18" charset="0"/>
                      </a:endParaRPr>
                    </a:p>
                    <a:p>
                      <a:r>
                        <a:rPr lang="uk-UA" sz="2000" b="0" kern="1200" baseline="0" dirty="0" smtClean="0">
                          <a:solidFill>
                            <a:schemeClr val="tx1"/>
                          </a:solidFill>
                          <a:latin typeface="Times New Roman" pitchFamily="18" charset="0"/>
                          <a:ea typeface="+mn-ea"/>
                          <a:cs typeface="Times New Roman" pitchFamily="18" charset="0"/>
                        </a:rPr>
                        <a:t>Важливим інструментом сталого маркетингу є ПЕРСОНАЛ ОРГАНІЗАЦІЇ, який у сучасній концепції менеджменту визнається одним із найцінніших активів організації. Працівники є невід'ємною частиною стратегії сталого маркетингу, оскільки вони безпосередньо реалізують її основу і, таким чином, визначають ефективність у досягненні її цілей</a:t>
                      </a:r>
                      <a:r>
                        <a:rPr lang="uk-UA" sz="1800" b="0" kern="1200" dirty="0" smtClean="0">
                          <a:solidFill>
                            <a:schemeClr val="lt1"/>
                          </a:solidFill>
                          <a:latin typeface="+mn-lt"/>
                          <a:ea typeface="+mn-ea"/>
                          <a:cs typeface="+mn-cs"/>
                        </a:rPr>
                        <a:t>.</a:t>
                      </a:r>
                      <a:endParaRPr lang="ru-RU" sz="2000" b="0" baseline="0" dirty="0">
                        <a:solidFill>
                          <a:schemeClr val="tx1"/>
                        </a:solidFill>
                        <a:latin typeface="Times New Roman" pitchFamily="18" charset="0"/>
                        <a:cs typeface="Times New Roman" pitchFamily="18" charset="0"/>
                      </a:endParaRPr>
                    </a:p>
                  </a:txBody>
                  <a:tcPr/>
                </a:tc>
              </a:tr>
            </a:tbl>
          </a:graphicData>
        </a:graphic>
      </p:graphicFrame>
    </p:spTree>
  </p:cSld>
  <p:clrMapOvr>
    <a:masterClrMapping/>
  </p:clrMapOvr>
  <mc:AlternateContent xmlns:mc="http://schemas.openxmlformats.org/markup-compatibility/2006">
    <mc:Choice xmlns="" xmlns:p14="http://schemas.microsoft.com/office/powerpoint/2010/main" Requires="p14">
      <p:transition spd="slow" p14:dur="2000">
        <p14:prism/>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0"/>
          <p:cNvSpPr/>
          <p:nvPr/>
        </p:nvSpPr>
        <p:spPr>
          <a:xfrm>
            <a:off x="1437889" y="1070826"/>
            <a:ext cx="10058400" cy="4832092"/>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Century Gothic"/>
              <a:buNone/>
            </a:pPr>
            <a:endParaRPr sz="2800" b="1" i="1" u="none" strike="noStrike" cap="none" dirty="0">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chemeClr val="lt1"/>
              </a:buClr>
              <a:buSzPts val="2800"/>
              <a:buFont typeface="Century Gothic"/>
              <a:buNone/>
            </a:pPr>
            <a:endParaRPr sz="2800" b="1" i="1" dirty="0">
              <a:solidFill>
                <a:schemeClr val="dk1"/>
              </a:solidFill>
              <a:latin typeface="Times New Roman"/>
              <a:ea typeface="Times New Roman"/>
              <a:cs typeface="Times New Roman"/>
              <a:sym typeface="Times New Roman"/>
            </a:endParaRPr>
          </a:p>
          <a:p>
            <a:pPr marL="514350" lvl="0" indent="-514350" algn="l" rtl="0">
              <a:buClr>
                <a:schemeClr val="dk1"/>
              </a:buClr>
              <a:buSzPts val="2800"/>
              <a:buFont typeface="Century Gothic"/>
              <a:buAutoNum type="arabicPeriod"/>
            </a:pPr>
            <a:endParaRPr lang="en-US" sz="2800" dirty="0">
              <a:solidFill>
                <a:schemeClr val="dk1"/>
              </a:solidFill>
              <a:latin typeface="Times New Roman"/>
              <a:ea typeface="Times New Roman"/>
              <a:cs typeface="Times New Roman"/>
              <a:sym typeface="Times New Roman"/>
            </a:endParaRPr>
          </a:p>
          <a:p>
            <a:pPr marL="514350" marR="0" lvl="0" indent="-514350" algn="l" rtl="0">
              <a:lnSpc>
                <a:spcPct val="100000"/>
              </a:lnSpc>
              <a:spcBef>
                <a:spcPts val="0"/>
              </a:spcBef>
              <a:spcAft>
                <a:spcPts val="0"/>
              </a:spcAft>
              <a:buNone/>
            </a:pPr>
            <a:r>
              <a:rPr lang="en-US" sz="2800" b="0" i="0" u="none" strike="noStrike" cap="none" dirty="0">
                <a:solidFill>
                  <a:schemeClr val="dk1"/>
                </a:solidFill>
                <a:latin typeface="Times New Roman"/>
                <a:ea typeface="Times New Roman"/>
                <a:cs typeface="Times New Roman"/>
                <a:sym typeface="Times New Roman"/>
              </a:rPr>
              <a:t>.</a:t>
            </a:r>
            <a:endParaRPr sz="2800" b="0" i="0" u="none" strike="noStrike" cap="none" dirty="0">
              <a:solidFill>
                <a:schemeClr val="dk1"/>
              </a:solidFill>
              <a:latin typeface="Times New Roman"/>
              <a:ea typeface="Times New Roman"/>
              <a:cs typeface="Times New Roman"/>
              <a:sym typeface="Times New Roman"/>
            </a:endParaRPr>
          </a:p>
        </p:txBody>
      </p:sp>
      <p:graphicFrame>
        <p:nvGraphicFramePr>
          <p:cNvPr id="3" name="Таблица 2"/>
          <p:cNvGraphicFramePr>
            <a:graphicFrameLocks noGrp="1"/>
          </p:cNvGraphicFramePr>
          <p:nvPr/>
        </p:nvGraphicFramePr>
        <p:xfrm>
          <a:off x="1465943" y="618064"/>
          <a:ext cx="8403772" cy="5547360"/>
        </p:xfrm>
        <a:graphic>
          <a:graphicData uri="http://schemas.openxmlformats.org/drawingml/2006/table">
            <a:tbl>
              <a:tblPr firstRow="1" bandRow="1">
                <a:tableStyleId>{5C22544A-7EE6-4342-B048-85BDC9FD1C3A}</a:tableStyleId>
              </a:tblPr>
              <a:tblGrid>
                <a:gridCol w="8403772"/>
              </a:tblGrid>
              <a:tr h="5405363">
                <a:tc>
                  <a:txBody>
                    <a:bodyPr/>
                    <a:lstStyle/>
                    <a:p>
                      <a:endParaRPr lang="uk-UA" dirty="0" smtClean="0"/>
                    </a:p>
                    <a:p>
                      <a:r>
                        <a:rPr lang="uk-UA" sz="2000" b="1" baseline="0" dirty="0" smtClean="0">
                          <a:solidFill>
                            <a:schemeClr val="tx1"/>
                          </a:solidFill>
                          <a:latin typeface="Times New Roman" pitchFamily="18" charset="0"/>
                          <a:cs typeface="Times New Roman" pitchFamily="18" charset="0"/>
                        </a:rPr>
                        <a:t>Головна порада з реструктуризації: «Завжди враховуйте і дотримуйтесь правила С. Л. </a:t>
                      </a:r>
                      <a:r>
                        <a:rPr lang="uk-UA" sz="2000" b="1" baseline="0" dirty="0" err="1" smtClean="0">
                          <a:solidFill>
                            <a:schemeClr val="tx1"/>
                          </a:solidFill>
                          <a:latin typeface="Times New Roman" pitchFamily="18" charset="0"/>
                          <a:cs typeface="Times New Roman" pitchFamily="18" charset="0"/>
                        </a:rPr>
                        <a:t>Оптнера</a:t>
                      </a:r>
                      <a:r>
                        <a:rPr lang="uk-UA" sz="2000" b="1" baseline="0" dirty="0" smtClean="0">
                          <a:solidFill>
                            <a:schemeClr val="tx1"/>
                          </a:solidFill>
                          <a:latin typeface="Times New Roman" pitchFamily="18" charset="0"/>
                          <a:cs typeface="Times New Roman" pitchFamily="18" charset="0"/>
                        </a:rPr>
                        <a:t>*, коли ми проводимо реорганізацію системи:</a:t>
                      </a:r>
                    </a:p>
                    <a:p>
                      <a:pPr marL="457200" indent="-457200">
                        <a:buAutoNum type="arabicParenR"/>
                      </a:pPr>
                      <a:r>
                        <a:rPr lang="uk-UA" sz="2000" b="1" baseline="0" dirty="0" smtClean="0">
                          <a:solidFill>
                            <a:schemeClr val="tx1"/>
                          </a:solidFill>
                          <a:latin typeface="Times New Roman" pitchFamily="18" charset="0"/>
                          <a:cs typeface="Times New Roman" pitchFamily="18" charset="0"/>
                        </a:rPr>
                        <a:t>опишіть основні функції;</a:t>
                      </a:r>
                    </a:p>
                    <a:p>
                      <a:pPr marL="457200" indent="-457200">
                        <a:buAutoNum type="arabicParenR"/>
                      </a:pPr>
                      <a:r>
                        <a:rPr lang="uk-UA" sz="2000" b="1" baseline="0" dirty="0" smtClean="0">
                          <a:solidFill>
                            <a:schemeClr val="tx1"/>
                          </a:solidFill>
                          <a:latin typeface="Times New Roman" pitchFamily="18" charset="0"/>
                          <a:cs typeface="Times New Roman" pitchFamily="18" charset="0"/>
                        </a:rPr>
                        <a:t> видаліть все, що погіршує їх [основних функцій] виконання;</a:t>
                      </a:r>
                    </a:p>
                    <a:p>
                      <a:pPr marL="457200" indent="-457200">
                        <a:buAutoNum type="arabicParenR"/>
                      </a:pPr>
                      <a:r>
                        <a:rPr lang="uk-UA" sz="2000" b="1" baseline="0" dirty="0" smtClean="0">
                          <a:solidFill>
                            <a:schemeClr val="tx1"/>
                          </a:solidFill>
                          <a:latin typeface="Times New Roman" pitchFamily="18" charset="0"/>
                          <a:cs typeface="Times New Roman" pitchFamily="18" charset="0"/>
                        </a:rPr>
                        <a:t>додайте функції, які покращують якість і роботу головних функцій».</a:t>
                      </a:r>
                    </a:p>
                    <a:p>
                      <a:pPr marL="457200" indent="-457200">
                        <a:buNone/>
                      </a:pPr>
                      <a:r>
                        <a:rPr lang="uk-UA" sz="2000" b="1" baseline="0" dirty="0" smtClean="0">
                          <a:solidFill>
                            <a:schemeClr val="tx1"/>
                          </a:solidFill>
                          <a:latin typeface="Times New Roman" pitchFamily="18" charset="0"/>
                          <a:cs typeface="Times New Roman" pitchFamily="18" charset="0"/>
                        </a:rPr>
                        <a:t>      *</a:t>
                      </a:r>
                      <a:r>
                        <a:rPr lang="en-AU" sz="2000" b="1" baseline="0" dirty="0" smtClean="0">
                          <a:solidFill>
                            <a:schemeClr val="tx1"/>
                          </a:solidFill>
                          <a:latin typeface="Times New Roman" pitchFamily="18" charset="0"/>
                          <a:cs typeface="Times New Roman" pitchFamily="18" charset="0"/>
                        </a:rPr>
                        <a:t>S. L. </a:t>
                      </a:r>
                      <a:r>
                        <a:rPr lang="en-AU" sz="2000" b="1" baseline="0" dirty="0" err="1" smtClean="0">
                          <a:solidFill>
                            <a:schemeClr val="tx1"/>
                          </a:solidFill>
                          <a:latin typeface="Times New Roman" pitchFamily="18" charset="0"/>
                          <a:cs typeface="Times New Roman" pitchFamily="18" charset="0"/>
                        </a:rPr>
                        <a:t>Optner</a:t>
                      </a:r>
                      <a:r>
                        <a:rPr lang="en-AU" sz="2000" b="1" baseline="0" dirty="0" smtClean="0">
                          <a:solidFill>
                            <a:schemeClr val="tx1"/>
                          </a:solidFill>
                          <a:latin typeface="Times New Roman" pitchFamily="18" charset="0"/>
                          <a:cs typeface="Times New Roman" pitchFamily="18" charset="0"/>
                        </a:rPr>
                        <a:t>. </a:t>
                      </a:r>
                      <a:r>
                        <a:rPr lang="uk-UA" sz="2000" b="1" baseline="0" dirty="0" smtClean="0">
                          <a:solidFill>
                            <a:schemeClr val="tx1"/>
                          </a:solidFill>
                          <a:latin typeface="Times New Roman" pitchFamily="18" charset="0"/>
                          <a:cs typeface="Times New Roman" pitchFamily="18" charset="0"/>
                        </a:rPr>
                        <a:t>Системний аналіз для вирішення бізнесових та промислових проблем</a:t>
                      </a:r>
                    </a:p>
                    <a:p>
                      <a:endParaRPr lang="uk-UA" sz="2000" b="1" baseline="0" dirty="0" smtClean="0">
                        <a:solidFill>
                          <a:schemeClr val="tx1"/>
                        </a:solidFill>
                        <a:latin typeface="Times New Roman" pitchFamily="18" charset="0"/>
                        <a:cs typeface="Times New Roman" pitchFamily="18" charset="0"/>
                      </a:endParaRPr>
                    </a:p>
                    <a:p>
                      <a:r>
                        <a:rPr lang="en-US" sz="2000" b="1" i="0" kern="1200" baseline="0" dirty="0" smtClean="0">
                          <a:solidFill>
                            <a:schemeClr val="tx1"/>
                          </a:solidFill>
                          <a:latin typeface="Times New Roman" pitchFamily="18" charset="0"/>
                          <a:ea typeface="+mn-ea"/>
                          <a:cs typeface="Times New Roman" pitchFamily="18" charset="0"/>
                        </a:rPr>
                        <a:t>Main memo : "always consider and follow rule of S. L. </a:t>
                      </a:r>
                      <a:r>
                        <a:rPr lang="en-US" sz="2000" b="1" i="0" kern="1200" baseline="0" dirty="0" err="1" smtClean="0">
                          <a:solidFill>
                            <a:schemeClr val="tx1"/>
                          </a:solidFill>
                          <a:latin typeface="Times New Roman" pitchFamily="18" charset="0"/>
                          <a:ea typeface="+mn-ea"/>
                          <a:cs typeface="Times New Roman" pitchFamily="18" charset="0"/>
                        </a:rPr>
                        <a:t>Optner</a:t>
                      </a:r>
                      <a:r>
                        <a:rPr lang="en-US" sz="2000" b="1" i="0" kern="1200" baseline="0" dirty="0" smtClean="0">
                          <a:solidFill>
                            <a:schemeClr val="tx1"/>
                          </a:solidFill>
                          <a:latin typeface="Times New Roman" pitchFamily="18" charset="0"/>
                          <a:ea typeface="+mn-ea"/>
                          <a:cs typeface="Times New Roman" pitchFamily="18" charset="0"/>
                        </a:rPr>
                        <a:t>*, when we do a system reorganizations:</a:t>
                      </a:r>
                      <a:r>
                        <a:rPr lang="en-US" sz="2000" b="1" baseline="0" dirty="0" smtClean="0">
                          <a:solidFill>
                            <a:schemeClr val="tx1"/>
                          </a:solidFill>
                          <a:latin typeface="Times New Roman" pitchFamily="18" charset="0"/>
                          <a:cs typeface="Times New Roman" pitchFamily="18" charset="0"/>
                        </a:rPr>
                        <a:t/>
                      </a:r>
                      <a:br>
                        <a:rPr lang="en-US" sz="2000" b="1" baseline="0" dirty="0" smtClean="0">
                          <a:solidFill>
                            <a:schemeClr val="tx1"/>
                          </a:solidFill>
                          <a:latin typeface="Times New Roman" pitchFamily="18" charset="0"/>
                          <a:cs typeface="Times New Roman" pitchFamily="18" charset="0"/>
                        </a:rPr>
                      </a:br>
                      <a:r>
                        <a:rPr lang="en-US" sz="2000" b="1" i="0" kern="1200" baseline="0" dirty="0" smtClean="0">
                          <a:solidFill>
                            <a:schemeClr val="tx1"/>
                          </a:solidFill>
                          <a:latin typeface="Times New Roman" pitchFamily="18" charset="0"/>
                          <a:ea typeface="+mn-ea"/>
                          <a:cs typeface="Times New Roman" pitchFamily="18" charset="0"/>
                        </a:rPr>
                        <a:t>1) describe the main functions;</a:t>
                      </a:r>
                      <a:r>
                        <a:rPr lang="en-US" sz="2000" b="1" baseline="0" dirty="0" smtClean="0">
                          <a:solidFill>
                            <a:schemeClr val="tx1"/>
                          </a:solidFill>
                          <a:latin typeface="Times New Roman" pitchFamily="18" charset="0"/>
                          <a:cs typeface="Times New Roman" pitchFamily="18" charset="0"/>
                        </a:rPr>
                        <a:t/>
                      </a:r>
                      <a:br>
                        <a:rPr lang="en-US" sz="2000" b="1" baseline="0" dirty="0" smtClean="0">
                          <a:solidFill>
                            <a:schemeClr val="tx1"/>
                          </a:solidFill>
                          <a:latin typeface="Times New Roman" pitchFamily="18" charset="0"/>
                          <a:cs typeface="Times New Roman" pitchFamily="18" charset="0"/>
                        </a:rPr>
                      </a:br>
                      <a:r>
                        <a:rPr lang="en-US" sz="2000" b="1" i="0" kern="1200" baseline="0" dirty="0" smtClean="0">
                          <a:solidFill>
                            <a:schemeClr val="tx1"/>
                          </a:solidFill>
                          <a:latin typeface="Times New Roman" pitchFamily="18" charset="0"/>
                          <a:ea typeface="+mn-ea"/>
                          <a:cs typeface="Times New Roman" pitchFamily="18" charset="0"/>
                        </a:rPr>
                        <a:t>2) remove everything that impairs them [ the main functions] performance;</a:t>
                      </a:r>
                      <a:r>
                        <a:rPr lang="en-US" sz="2000" b="1" baseline="0" dirty="0" smtClean="0">
                          <a:solidFill>
                            <a:schemeClr val="tx1"/>
                          </a:solidFill>
                          <a:latin typeface="Times New Roman" pitchFamily="18" charset="0"/>
                          <a:cs typeface="Times New Roman" pitchFamily="18" charset="0"/>
                        </a:rPr>
                        <a:t/>
                      </a:r>
                      <a:br>
                        <a:rPr lang="en-US" sz="2000" b="1" baseline="0" dirty="0" smtClean="0">
                          <a:solidFill>
                            <a:schemeClr val="tx1"/>
                          </a:solidFill>
                          <a:latin typeface="Times New Roman" pitchFamily="18" charset="0"/>
                          <a:cs typeface="Times New Roman" pitchFamily="18" charset="0"/>
                        </a:rPr>
                      </a:br>
                      <a:r>
                        <a:rPr lang="en-US" sz="2000" b="1" i="0" kern="1200" baseline="0" dirty="0" smtClean="0">
                          <a:solidFill>
                            <a:schemeClr val="tx1"/>
                          </a:solidFill>
                          <a:latin typeface="Times New Roman" pitchFamily="18" charset="0"/>
                          <a:ea typeface="+mn-ea"/>
                          <a:cs typeface="Times New Roman" pitchFamily="18" charset="0"/>
                        </a:rPr>
                        <a:t>3) add functions that improve the quality and the operation of the main functions."</a:t>
                      </a:r>
                      <a:r>
                        <a:rPr lang="en-US" sz="2000" b="1" baseline="0" dirty="0" smtClean="0">
                          <a:solidFill>
                            <a:schemeClr val="tx1"/>
                          </a:solidFill>
                          <a:latin typeface="Times New Roman" pitchFamily="18" charset="0"/>
                          <a:cs typeface="Times New Roman" pitchFamily="18" charset="0"/>
                        </a:rPr>
                        <a:t/>
                      </a:r>
                      <a:br>
                        <a:rPr lang="en-US" sz="2000" b="1" baseline="0" dirty="0" smtClean="0">
                          <a:solidFill>
                            <a:schemeClr val="tx1"/>
                          </a:solidFill>
                          <a:latin typeface="Times New Roman" pitchFamily="18" charset="0"/>
                          <a:cs typeface="Times New Roman" pitchFamily="18" charset="0"/>
                        </a:rPr>
                      </a:br>
                      <a:r>
                        <a:rPr lang="en-US" sz="2000" b="1" i="0" kern="1200" baseline="0" dirty="0" smtClean="0">
                          <a:solidFill>
                            <a:schemeClr val="tx1"/>
                          </a:solidFill>
                          <a:latin typeface="Times New Roman" pitchFamily="18" charset="0"/>
                          <a:ea typeface="+mn-ea"/>
                          <a:cs typeface="Times New Roman" pitchFamily="18" charset="0"/>
                        </a:rPr>
                        <a:t>*S. L. </a:t>
                      </a:r>
                      <a:r>
                        <a:rPr lang="en-US" sz="2000" b="1" i="0" kern="1200" baseline="0" dirty="0" err="1" smtClean="0">
                          <a:solidFill>
                            <a:schemeClr val="tx1"/>
                          </a:solidFill>
                          <a:latin typeface="Times New Roman" pitchFamily="18" charset="0"/>
                          <a:ea typeface="+mn-ea"/>
                          <a:cs typeface="Times New Roman" pitchFamily="18" charset="0"/>
                        </a:rPr>
                        <a:t>Optner</a:t>
                      </a:r>
                      <a:r>
                        <a:rPr lang="en-US" sz="2000" b="1" i="0" kern="1200" baseline="0" dirty="0" smtClean="0">
                          <a:solidFill>
                            <a:schemeClr val="tx1"/>
                          </a:solidFill>
                          <a:latin typeface="Times New Roman" pitchFamily="18" charset="0"/>
                          <a:ea typeface="+mn-ea"/>
                          <a:cs typeface="Times New Roman" pitchFamily="18" charset="0"/>
                        </a:rPr>
                        <a:t>. System Analysis for Business and Industrial Problem Solving</a:t>
                      </a:r>
                      <a:endParaRPr lang="ru-RU" sz="2000" b="1" baseline="0" dirty="0">
                        <a:solidFill>
                          <a:schemeClr val="tx1"/>
                        </a:solidFill>
                        <a:latin typeface="Times New Roman" pitchFamily="18" charset="0"/>
                        <a:cs typeface="Times New Roman" pitchFamily="18" charset="0"/>
                      </a:endParaRPr>
                    </a:p>
                  </a:txBody>
                  <a:tcPr/>
                </a:tc>
              </a:tr>
            </a:tbl>
          </a:graphicData>
        </a:graphic>
      </p:graphicFrame>
    </p:spTree>
  </p:cSld>
  <p:clrMapOvr>
    <a:masterClrMapping/>
  </p:clrMapOvr>
  <mc:AlternateContent xmlns:mc="http://schemas.openxmlformats.org/markup-compatibility/2006">
    <mc:Choice xmlns="" xmlns:p14="http://schemas.microsoft.com/office/powerpoint/2010/main" Requires="p14">
      <p:transition spd="slow" p14:dur="2000">
        <p14:prism/>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0"/>
          <p:cNvSpPr/>
          <p:nvPr/>
        </p:nvSpPr>
        <p:spPr>
          <a:xfrm>
            <a:off x="1437889" y="1070826"/>
            <a:ext cx="10058400" cy="4832092"/>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Century Gothic"/>
              <a:buNone/>
            </a:pPr>
            <a:endParaRPr sz="2800" b="1" i="1" u="none" strike="noStrike" cap="none" dirty="0">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chemeClr val="lt1"/>
              </a:buClr>
              <a:buSzPts val="2800"/>
              <a:buFont typeface="Century Gothic"/>
              <a:buNone/>
            </a:pPr>
            <a:endParaRPr sz="2800" b="1" i="1" dirty="0">
              <a:solidFill>
                <a:schemeClr val="dk1"/>
              </a:solidFill>
              <a:latin typeface="Times New Roman"/>
              <a:ea typeface="Times New Roman"/>
              <a:cs typeface="Times New Roman"/>
              <a:sym typeface="Times New Roman"/>
            </a:endParaRPr>
          </a:p>
          <a:p>
            <a:pPr marL="514350" lvl="0" indent="-514350" algn="l" rtl="0">
              <a:buClr>
                <a:schemeClr val="dk1"/>
              </a:buClr>
              <a:buSzPts val="2800"/>
              <a:buFont typeface="Century Gothic"/>
              <a:buAutoNum type="arabicPeriod"/>
            </a:pPr>
            <a:endParaRPr lang="en-US" sz="2800" dirty="0">
              <a:solidFill>
                <a:schemeClr val="dk1"/>
              </a:solidFill>
              <a:latin typeface="Times New Roman"/>
              <a:ea typeface="Times New Roman"/>
              <a:cs typeface="Times New Roman"/>
              <a:sym typeface="Times New Roman"/>
            </a:endParaRPr>
          </a:p>
          <a:p>
            <a:pPr marL="514350" marR="0" lvl="0" indent="-514350" algn="l" rtl="0">
              <a:lnSpc>
                <a:spcPct val="100000"/>
              </a:lnSpc>
              <a:spcBef>
                <a:spcPts val="0"/>
              </a:spcBef>
              <a:spcAft>
                <a:spcPts val="0"/>
              </a:spcAft>
              <a:buNone/>
            </a:pPr>
            <a:r>
              <a:rPr lang="en-US" sz="2800" b="0" i="0" u="none" strike="noStrike" cap="none" dirty="0">
                <a:solidFill>
                  <a:schemeClr val="dk1"/>
                </a:solidFill>
                <a:latin typeface="Times New Roman"/>
                <a:ea typeface="Times New Roman"/>
                <a:cs typeface="Times New Roman"/>
                <a:sym typeface="Times New Roman"/>
              </a:rPr>
              <a:t>.</a:t>
            </a:r>
            <a:endParaRPr sz="2800" b="0" i="0" u="none" strike="noStrike" cap="none" dirty="0">
              <a:solidFill>
                <a:schemeClr val="dk1"/>
              </a:solidFill>
              <a:latin typeface="Times New Roman"/>
              <a:ea typeface="Times New Roman"/>
              <a:cs typeface="Times New Roman"/>
              <a:sym typeface="Times New Roman"/>
            </a:endParaRPr>
          </a:p>
        </p:txBody>
      </p:sp>
      <p:graphicFrame>
        <p:nvGraphicFramePr>
          <p:cNvPr id="8" name="Таблица 7"/>
          <p:cNvGraphicFramePr>
            <a:graphicFrameLocks noGrp="1"/>
          </p:cNvGraphicFramePr>
          <p:nvPr/>
        </p:nvGraphicFramePr>
        <p:xfrm>
          <a:off x="449943" y="719660"/>
          <a:ext cx="10305143" cy="5851081"/>
        </p:xfrm>
        <a:graphic>
          <a:graphicData uri="http://schemas.openxmlformats.org/drawingml/2006/table">
            <a:tbl>
              <a:tblPr firstRow="1" bandRow="1">
                <a:tableStyleId>{5C22544A-7EE6-4342-B048-85BDC9FD1C3A}</a:tableStyleId>
              </a:tblPr>
              <a:tblGrid>
                <a:gridCol w="3650066"/>
                <a:gridCol w="6655077"/>
              </a:tblGrid>
              <a:tr h="3039540">
                <a:tc>
                  <a:txBody>
                    <a:bodyPr/>
                    <a:lstStyle/>
                    <a:p>
                      <a:endParaRPr lang="uk-UA" dirty="0" smtClean="0"/>
                    </a:p>
                    <a:p>
                      <a:endParaRPr lang="uk-UA" dirty="0" smtClean="0"/>
                    </a:p>
                    <a:p>
                      <a:endParaRPr lang="uk-UA" dirty="0" smtClean="0"/>
                    </a:p>
                    <a:p>
                      <a:endParaRPr lang="uk-UA" dirty="0" smtClean="0"/>
                    </a:p>
                    <a:p>
                      <a:endParaRPr lang="en-US" dirty="0" smtClean="0"/>
                    </a:p>
                    <a:p>
                      <a:endParaRPr lang="uk-UA" dirty="0" smtClean="0"/>
                    </a:p>
                    <a:p>
                      <a:r>
                        <a:rPr lang="en-US" dirty="0" smtClean="0"/>
                        <a:t>URL:</a:t>
                      </a:r>
                      <a:r>
                        <a:rPr lang="en-US" baseline="0" dirty="0" smtClean="0"/>
                        <a:t> https://ukrsibbank.com/</a:t>
                      </a:r>
                      <a:endParaRPr lang="ru-RU" dirty="0"/>
                    </a:p>
                  </a:txBody>
                  <a:tcPr/>
                </a:tc>
                <a:tc>
                  <a:txBody>
                    <a:bodyPr/>
                    <a:lstStyle/>
                    <a:p>
                      <a:endParaRPr lang="ru-RU" dirty="0"/>
                    </a:p>
                  </a:txBody>
                  <a:tcPr/>
                </a:tc>
              </a:tr>
              <a:tr h="2811541">
                <a:tc>
                  <a:txBody>
                    <a:bodyPr/>
                    <a:lstStyle/>
                    <a:p>
                      <a:endParaRPr lang="ru-RU" dirty="0"/>
                    </a:p>
                  </a:txBody>
                  <a:tcPr/>
                </a:tc>
                <a:tc>
                  <a:txBody>
                    <a:bodyPr/>
                    <a:lstStyle/>
                    <a:p>
                      <a:endParaRPr lang="ru-RU" dirty="0"/>
                    </a:p>
                  </a:txBody>
                  <a:tcPr/>
                </a:tc>
              </a:tr>
            </a:tbl>
          </a:graphicData>
        </a:graphic>
      </p:graphicFrame>
      <p:pic>
        <p:nvPicPr>
          <p:cNvPr id="9" name="Picture 2"/>
          <p:cNvPicPr>
            <a:picLocks noChangeAspect="1" noChangeArrowheads="1"/>
          </p:cNvPicPr>
          <p:nvPr/>
        </p:nvPicPr>
        <p:blipFill>
          <a:blip r:embed="rId3"/>
          <a:srcRect/>
          <a:stretch>
            <a:fillRect/>
          </a:stretch>
        </p:blipFill>
        <p:spPr bwMode="auto">
          <a:xfrm>
            <a:off x="4655909" y="841429"/>
            <a:ext cx="4836433" cy="2693198"/>
          </a:xfrm>
          <a:prstGeom prst="rect">
            <a:avLst/>
          </a:prstGeom>
          <a:noFill/>
          <a:ln w="9525">
            <a:noFill/>
            <a:miter lim="800000"/>
            <a:headEnd/>
            <a:tailEnd/>
          </a:ln>
        </p:spPr>
      </p:pic>
      <p:pic>
        <p:nvPicPr>
          <p:cNvPr id="1027" name="Picture 3"/>
          <p:cNvPicPr>
            <a:picLocks noChangeAspect="1" noChangeArrowheads="1"/>
          </p:cNvPicPr>
          <p:nvPr/>
        </p:nvPicPr>
        <p:blipFill>
          <a:blip r:embed="rId4"/>
          <a:srcRect/>
          <a:stretch>
            <a:fillRect/>
          </a:stretch>
        </p:blipFill>
        <p:spPr bwMode="auto">
          <a:xfrm>
            <a:off x="843870" y="951821"/>
            <a:ext cx="3118530" cy="1196293"/>
          </a:xfrm>
          <a:prstGeom prst="rect">
            <a:avLst/>
          </a:prstGeom>
          <a:noFill/>
          <a:ln w="9525">
            <a:noFill/>
            <a:miter lim="800000"/>
            <a:headEnd/>
            <a:tailEnd/>
          </a:ln>
        </p:spPr>
      </p:pic>
      <p:pic>
        <p:nvPicPr>
          <p:cNvPr id="1028" name="Picture 4"/>
          <p:cNvPicPr>
            <a:picLocks noChangeAspect="1" noChangeArrowheads="1"/>
          </p:cNvPicPr>
          <p:nvPr/>
        </p:nvPicPr>
        <p:blipFill>
          <a:blip r:embed="rId5"/>
          <a:srcRect/>
          <a:stretch>
            <a:fillRect/>
          </a:stretch>
        </p:blipFill>
        <p:spPr bwMode="auto">
          <a:xfrm>
            <a:off x="1417864" y="3822474"/>
            <a:ext cx="7353300" cy="2638425"/>
          </a:xfrm>
          <a:prstGeom prst="rect">
            <a:avLst/>
          </a:prstGeom>
          <a:noFill/>
          <a:ln w="9525">
            <a:no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spd="slow" p14:dur="2000">
        <p14:prism/>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0"/>
          <p:cNvSpPr/>
          <p:nvPr/>
        </p:nvSpPr>
        <p:spPr>
          <a:xfrm>
            <a:off x="1437889" y="1070826"/>
            <a:ext cx="10058400" cy="4832092"/>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Century Gothic"/>
              <a:buNone/>
            </a:pPr>
            <a:endParaRPr sz="2800" b="1" i="1" u="none" strike="noStrike" cap="none" dirty="0">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chemeClr val="lt1"/>
              </a:buClr>
              <a:buSzPts val="2800"/>
              <a:buFont typeface="Century Gothic"/>
              <a:buNone/>
            </a:pPr>
            <a:endParaRPr sz="2800" b="1" i="1" dirty="0">
              <a:solidFill>
                <a:schemeClr val="dk1"/>
              </a:solidFill>
              <a:latin typeface="Times New Roman"/>
              <a:ea typeface="Times New Roman"/>
              <a:cs typeface="Times New Roman"/>
              <a:sym typeface="Times New Roman"/>
            </a:endParaRPr>
          </a:p>
          <a:p>
            <a:pPr marL="514350" lvl="0" indent="-514350" algn="l" rtl="0">
              <a:buClr>
                <a:schemeClr val="dk1"/>
              </a:buClr>
              <a:buSzPts val="2800"/>
              <a:buFont typeface="Century Gothic"/>
              <a:buAutoNum type="arabicPeriod"/>
            </a:pPr>
            <a:endParaRPr lang="en-US" sz="2800" dirty="0">
              <a:solidFill>
                <a:schemeClr val="dk1"/>
              </a:solidFill>
              <a:latin typeface="Times New Roman"/>
              <a:ea typeface="Times New Roman"/>
              <a:cs typeface="Times New Roman"/>
              <a:sym typeface="Times New Roman"/>
            </a:endParaRPr>
          </a:p>
          <a:p>
            <a:pPr marL="514350" marR="0" lvl="0" indent="-514350" algn="l" rtl="0">
              <a:lnSpc>
                <a:spcPct val="100000"/>
              </a:lnSpc>
              <a:spcBef>
                <a:spcPts val="0"/>
              </a:spcBef>
              <a:spcAft>
                <a:spcPts val="0"/>
              </a:spcAft>
              <a:buNone/>
            </a:pPr>
            <a:r>
              <a:rPr lang="en-US" sz="2800" b="0" i="0" u="none" strike="noStrike" cap="none" dirty="0">
                <a:solidFill>
                  <a:schemeClr val="dk1"/>
                </a:solidFill>
                <a:latin typeface="Times New Roman"/>
                <a:ea typeface="Times New Roman"/>
                <a:cs typeface="Times New Roman"/>
                <a:sym typeface="Times New Roman"/>
              </a:rPr>
              <a:t>.</a:t>
            </a:r>
            <a:endParaRPr sz="2800" b="0" i="0" u="none" strike="noStrike" cap="none" dirty="0">
              <a:solidFill>
                <a:schemeClr val="dk1"/>
              </a:solidFill>
              <a:latin typeface="Times New Roman"/>
              <a:ea typeface="Times New Roman"/>
              <a:cs typeface="Times New Roman"/>
              <a:sym typeface="Times New Roman"/>
            </a:endParaRPr>
          </a:p>
        </p:txBody>
      </p:sp>
      <p:graphicFrame>
        <p:nvGraphicFramePr>
          <p:cNvPr id="8" name="Таблица 7"/>
          <p:cNvGraphicFramePr>
            <a:graphicFrameLocks noGrp="1"/>
          </p:cNvGraphicFramePr>
          <p:nvPr/>
        </p:nvGraphicFramePr>
        <p:xfrm>
          <a:off x="449943" y="719660"/>
          <a:ext cx="10305143" cy="5874180"/>
        </p:xfrm>
        <a:graphic>
          <a:graphicData uri="http://schemas.openxmlformats.org/drawingml/2006/table">
            <a:tbl>
              <a:tblPr firstRow="1" bandRow="1">
                <a:tableStyleId>{5C22544A-7EE6-4342-B048-85BDC9FD1C3A}</a:tableStyleId>
              </a:tblPr>
              <a:tblGrid>
                <a:gridCol w="4412343"/>
                <a:gridCol w="5892800"/>
              </a:tblGrid>
              <a:tr h="3039540">
                <a:tc>
                  <a:txBody>
                    <a:bodyPr/>
                    <a:lstStyle/>
                    <a:p>
                      <a:endParaRPr lang="uk-UA" dirty="0" smtClean="0"/>
                    </a:p>
                    <a:p>
                      <a:endParaRPr lang="uk-UA" dirty="0" smtClean="0"/>
                    </a:p>
                    <a:p>
                      <a:endParaRPr lang="uk-UA" dirty="0" smtClean="0"/>
                    </a:p>
                    <a:p>
                      <a:endParaRPr lang="uk-UA" dirty="0" smtClean="0"/>
                    </a:p>
                    <a:p>
                      <a:endParaRPr lang="en-US" dirty="0" smtClean="0"/>
                    </a:p>
                    <a:p>
                      <a:endParaRPr lang="uk-UA" dirty="0" smtClean="0"/>
                    </a:p>
                  </a:txBody>
                  <a:tcPr/>
                </a:tc>
                <a:tc>
                  <a:txBody>
                    <a:bodyPr/>
                    <a:lstStyle/>
                    <a:p>
                      <a:endParaRPr lang="ru-RU" dirty="0"/>
                    </a:p>
                  </a:txBody>
                  <a:tcPr/>
                </a:tc>
              </a:tr>
              <a:tr h="281154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uk-UA" sz="1800" b="0" i="0" kern="1200" noProof="0" dirty="0" smtClean="0">
                          <a:solidFill>
                            <a:schemeClr val="dk1"/>
                          </a:solidFill>
                          <a:latin typeface="+mn-lt"/>
                          <a:ea typeface="+mn-ea"/>
                          <a:cs typeface="+mn-cs"/>
                        </a:rPr>
                        <a:t>Астарта/ </a:t>
                      </a:r>
                      <a:r>
                        <a:rPr lang="en-AU" sz="1800" b="0" i="0" kern="1200" dirty="0" err="1" smtClean="0">
                          <a:solidFill>
                            <a:schemeClr val="dk1"/>
                          </a:solidFill>
                          <a:latin typeface="+mn-lt"/>
                          <a:ea typeface="+mn-ea"/>
                          <a:cs typeface="+mn-cs"/>
                        </a:rPr>
                        <a:t>Astarta</a:t>
                      </a:r>
                      <a:r>
                        <a:rPr lang="en-AU" sz="1800" b="0" i="0" kern="1200" dirty="0" smtClean="0">
                          <a:solidFill>
                            <a:schemeClr val="dk1"/>
                          </a:solidFill>
                          <a:latin typeface="+mn-lt"/>
                          <a:ea typeface="+mn-ea"/>
                          <a:cs typeface="+mn-cs"/>
                        </a:rPr>
                        <a:t> Holding N.V. </a:t>
                      </a:r>
                      <a:r>
                        <a:rPr lang="uk-UA" sz="1800" b="0" i="0" kern="1200" dirty="0" smtClean="0">
                          <a:solidFill>
                            <a:schemeClr val="dk1"/>
                          </a:solidFill>
                          <a:latin typeface="+mn-lt"/>
                          <a:ea typeface="+mn-ea"/>
                          <a:cs typeface="+mn-cs"/>
                        </a:rPr>
                        <a:t>/</a:t>
                      </a:r>
                      <a:r>
                        <a:rPr lang="uk-UA" sz="1800" b="0" i="0" kern="1200" noProof="0" dirty="0" smtClean="0">
                          <a:solidFill>
                            <a:schemeClr val="dk1"/>
                          </a:solidFill>
                          <a:latin typeface="+mn-lt"/>
                          <a:ea typeface="+mn-ea"/>
                          <a:cs typeface="+mn-cs"/>
                        </a:rPr>
                        <a:t> – вертикально інтегрований агропромисловий холдинг в Україні, публічна європейська компанія, яка </a:t>
                      </a:r>
                      <a:r>
                        <a:rPr lang="uk-UA" sz="1800" b="1" i="0" kern="1200" noProof="0" dirty="0" smtClean="0">
                          <a:solidFill>
                            <a:srgbClr val="FF0000"/>
                          </a:solidFill>
                          <a:latin typeface="+mn-lt"/>
                          <a:ea typeface="+mn-ea"/>
                          <a:cs typeface="+mn-cs"/>
                        </a:rPr>
                        <a:t>веде соціально-відповідальний бізнес </a:t>
                      </a:r>
                      <a:r>
                        <a:rPr lang="uk-UA" sz="1800" b="0" i="0" kern="1200" noProof="0" dirty="0" smtClean="0">
                          <a:solidFill>
                            <a:schemeClr val="dk1"/>
                          </a:solidFill>
                          <a:latin typeface="+mn-lt"/>
                          <a:ea typeface="+mn-ea"/>
                          <a:cs typeface="+mn-cs"/>
                        </a:rPr>
                        <a:t>і виробляє продовольчі товари з орієнтацією на глобальні ринки</a:t>
                      </a:r>
                      <a:r>
                        <a:rPr lang="ru-RU" sz="1800" b="0" i="0" kern="1200" dirty="0" smtClean="0">
                          <a:solidFill>
                            <a:schemeClr val="dk1"/>
                          </a:solidFill>
                          <a:latin typeface="+mn-lt"/>
                          <a:ea typeface="+mn-ea"/>
                          <a:cs typeface="+mn-cs"/>
                        </a:rPr>
                        <a:t>.</a:t>
                      </a:r>
                      <a:r>
                        <a:rPr lang="en-US" sz="1800" b="0" i="0" kern="1200" dirty="0" smtClean="0">
                          <a:solidFill>
                            <a:schemeClr val="dk1"/>
                          </a:solidFill>
                          <a:latin typeface="+mn-lt"/>
                          <a:ea typeface="+mn-ea"/>
                          <a:cs typeface="+mn-cs"/>
                        </a:rPr>
                        <a: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800" b="0" i="0" kern="1200" dirty="0" smtClean="0">
                        <a:solidFill>
                          <a:schemeClr val="dk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800" b="0" i="0" kern="1200" dirty="0" smtClean="0">
                          <a:solidFill>
                            <a:schemeClr val="dk1"/>
                          </a:solidFill>
                          <a:latin typeface="+mn-lt"/>
                          <a:ea typeface="+mn-ea"/>
                          <a:cs typeface="+mn-cs"/>
                        </a:rPr>
                        <a:t>URL</a:t>
                      </a:r>
                      <a:r>
                        <a:rPr lang="uk-UA" sz="1800" b="0" i="0" kern="1200" dirty="0" smtClean="0">
                          <a:solidFill>
                            <a:schemeClr val="dk1"/>
                          </a:solidFill>
                          <a:latin typeface="+mn-lt"/>
                          <a:ea typeface="+mn-ea"/>
                          <a:cs typeface="+mn-cs"/>
                        </a:rPr>
                        <a:t>:</a:t>
                      </a:r>
                      <a:r>
                        <a:rPr lang="uk-UA" sz="1800" b="0" i="0" kern="1200" baseline="0" dirty="0" smtClean="0">
                          <a:solidFill>
                            <a:schemeClr val="dk1"/>
                          </a:solidFill>
                          <a:latin typeface="+mn-lt"/>
                          <a:ea typeface="+mn-ea"/>
                          <a:cs typeface="+mn-cs"/>
                        </a:rPr>
                        <a:t> </a:t>
                      </a:r>
                      <a:r>
                        <a:rPr lang="en-AU" sz="1800" b="0" i="0" kern="1200" baseline="0" dirty="0" smtClean="0">
                          <a:solidFill>
                            <a:schemeClr val="dk1"/>
                          </a:solidFill>
                          <a:latin typeface="+mn-lt"/>
                          <a:ea typeface="+mn-ea"/>
                          <a:cs typeface="+mn-cs"/>
                        </a:rPr>
                        <a:t>https://astartaholding.com/about/</a:t>
                      </a:r>
                      <a:endParaRPr lang="en-US" sz="1800" b="0" i="0" kern="1200" dirty="0" smtClean="0">
                        <a:solidFill>
                          <a:schemeClr val="dk1"/>
                        </a:solidFill>
                        <a:latin typeface="+mn-lt"/>
                        <a:ea typeface="+mn-ea"/>
                        <a:cs typeface="+mn-cs"/>
                      </a:endParaRPr>
                    </a:p>
                    <a:p>
                      <a:endParaRPr lang="ru-RU" dirty="0"/>
                    </a:p>
                  </a:txBody>
                  <a:tcPr/>
                </a:tc>
                <a:tc>
                  <a:txBody>
                    <a:bodyPr/>
                    <a:lstStyle/>
                    <a:p>
                      <a:r>
                        <a:rPr lang="uk-UA" sz="1800" b="1" i="0" kern="1200" noProof="0" dirty="0" smtClean="0">
                          <a:solidFill>
                            <a:schemeClr val="dk1"/>
                          </a:solidFill>
                          <a:latin typeface="+mn-lt"/>
                          <a:ea typeface="+mn-ea"/>
                          <a:cs typeface="+mn-cs"/>
                        </a:rPr>
                        <a:t>Беручи активну участь у формуванні нашого бізнес-середовища і суспільства в цілому, ми:</a:t>
                      </a:r>
                      <a:endParaRPr lang="uk-UA" sz="1800" b="0" i="0" kern="1200" noProof="0" dirty="0" smtClean="0">
                        <a:solidFill>
                          <a:schemeClr val="dk1"/>
                        </a:solidFill>
                        <a:latin typeface="+mn-lt"/>
                        <a:ea typeface="+mn-ea"/>
                        <a:cs typeface="+mn-cs"/>
                      </a:endParaRPr>
                    </a:p>
                    <a:p>
                      <a:r>
                        <a:rPr lang="uk-UA" sz="1800" b="1" i="0" kern="1200" noProof="0" dirty="0" smtClean="0">
                          <a:solidFill>
                            <a:srgbClr val="FF0000"/>
                          </a:solidFill>
                          <a:latin typeface="+mn-lt"/>
                          <a:ea typeface="+mn-ea"/>
                          <a:cs typeface="+mn-cs"/>
                        </a:rPr>
                        <a:t>керуємось принципами сталого розвитку</a:t>
                      </a:r>
                      <a:r>
                        <a:rPr lang="uk-UA" sz="1800" b="0" i="0" kern="1200" noProof="0" dirty="0" smtClean="0">
                          <a:solidFill>
                            <a:schemeClr val="dk1"/>
                          </a:solidFill>
                          <a:latin typeface="+mn-lt"/>
                          <a:ea typeface="+mn-ea"/>
                          <a:cs typeface="+mn-cs"/>
                        </a:rPr>
                        <a:t>;</a:t>
                      </a:r>
                    </a:p>
                    <a:p>
                      <a:r>
                        <a:rPr lang="uk-UA" sz="1800" b="0" i="0" kern="1200" noProof="0" dirty="0" smtClean="0">
                          <a:solidFill>
                            <a:schemeClr val="dk1"/>
                          </a:solidFill>
                          <a:latin typeface="+mn-lt"/>
                          <a:ea typeface="+mn-ea"/>
                          <a:cs typeface="+mn-cs"/>
                        </a:rPr>
                        <a:t>підтримуємо державно-приватне партнерство;</a:t>
                      </a:r>
                    </a:p>
                    <a:p>
                      <a:r>
                        <a:rPr lang="uk-UA" sz="1800" b="0" i="0" kern="1200" noProof="0" dirty="0" smtClean="0">
                          <a:solidFill>
                            <a:schemeClr val="dk1"/>
                          </a:solidFill>
                          <a:latin typeface="+mn-lt"/>
                          <a:ea typeface="+mn-ea"/>
                          <a:cs typeface="+mn-cs"/>
                        </a:rPr>
                        <a:t>розвиваємо співпрацю з галузевими і професійними асоціаціями, профспілками та місцевими органами влади;</a:t>
                      </a:r>
                    </a:p>
                    <a:p>
                      <a:r>
                        <a:rPr lang="uk-UA" sz="1800" b="0" i="0" kern="1200" noProof="0" dirty="0" smtClean="0">
                          <a:solidFill>
                            <a:schemeClr val="dk1"/>
                          </a:solidFill>
                          <a:latin typeface="+mn-lt"/>
                          <a:ea typeface="+mn-ea"/>
                          <a:cs typeface="+mn-cs"/>
                        </a:rPr>
                        <a:t>сприяємо розвитку професійної освіти та прикладних наукових досліджень у країні</a:t>
                      </a:r>
                      <a:r>
                        <a:rPr lang="ru-RU" sz="1800" b="0" i="0" kern="1200" dirty="0" smtClean="0">
                          <a:solidFill>
                            <a:schemeClr val="dk1"/>
                          </a:solidFill>
                          <a:latin typeface="+mn-lt"/>
                          <a:ea typeface="+mn-ea"/>
                          <a:cs typeface="+mn-cs"/>
                        </a:rPr>
                        <a:t>.</a:t>
                      </a:r>
                    </a:p>
                    <a:p>
                      <a:endParaRPr lang="ru-RU" dirty="0"/>
                    </a:p>
                  </a:txBody>
                  <a:tcPr/>
                </a:tc>
              </a:tr>
            </a:tbl>
          </a:graphicData>
        </a:graphic>
      </p:graphicFrame>
      <p:pic>
        <p:nvPicPr>
          <p:cNvPr id="2050" name="Picture 2"/>
          <p:cNvPicPr>
            <a:picLocks noChangeAspect="1" noChangeArrowheads="1"/>
          </p:cNvPicPr>
          <p:nvPr/>
        </p:nvPicPr>
        <p:blipFill>
          <a:blip r:embed="rId3"/>
          <a:srcRect/>
          <a:stretch>
            <a:fillRect/>
          </a:stretch>
        </p:blipFill>
        <p:spPr bwMode="auto">
          <a:xfrm>
            <a:off x="1777320" y="581706"/>
            <a:ext cx="7534275" cy="3046866"/>
          </a:xfrm>
          <a:prstGeom prst="rect">
            <a:avLst/>
          </a:prstGeom>
          <a:noFill/>
          <a:ln w="9525">
            <a:no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spd="slow" p14:dur="2000">
        <p14:prism/>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Аспект">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Аспект">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CFBC31BA-B70F-4F30-BCAA-4F3011E16C4D}"/>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3030</TotalTime>
  <Words>1840</Words>
  <Application>Microsoft Office PowerPoint</Application>
  <PresentationFormat>Произвольный</PresentationFormat>
  <Paragraphs>259</Paragraphs>
  <Slides>23</Slides>
  <Notes>18</Notes>
  <HiddenSlides>1</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23</vt:i4>
      </vt:variant>
    </vt:vector>
  </HeadingPairs>
  <TitlesOfParts>
    <vt:vector size="32" baseType="lpstr">
      <vt:lpstr>Arial</vt:lpstr>
      <vt:lpstr>Cambria</vt:lpstr>
      <vt:lpstr>Times New Roman</vt:lpstr>
      <vt:lpstr>Century Gothic</vt:lpstr>
      <vt:lpstr>Calibri</vt:lpstr>
      <vt:lpstr>Trebuchet MS</vt:lpstr>
      <vt:lpstr>Wingdings</vt:lpstr>
      <vt:lpstr>Wingdings 3</vt:lpstr>
      <vt:lpstr>Аспект</vt:lpstr>
      <vt:lpstr>НАЦІОНАЛЬНИЙ АВІАЦІЙНИЙ УНІВЕРСИТЕТ</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Еволюція маркетингового комплексу</vt:lpstr>
      <vt:lpstr>Еволюція маркетингового комплексу</vt:lpstr>
      <vt:lpstr>Слайд 20</vt:lpstr>
      <vt:lpstr>Слайд 21</vt:lpstr>
      <vt:lpstr>Слайд 22</vt:lpstr>
      <vt:lpstr>   Дякую за увагу!</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AVIATION UNIVERSITY</dc:title>
  <dc:creator>Maksym</dc:creator>
  <cp:lastModifiedBy>Maksym</cp:lastModifiedBy>
  <cp:revision>33</cp:revision>
  <dcterms:modified xsi:type="dcterms:W3CDTF">2024-05-15T12:54:21Z</dcterms:modified>
</cp:coreProperties>
</file>