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59" r:id="rId5"/>
    <p:sldId id="265" r:id="rId6"/>
    <p:sldId id="268" r:id="rId7"/>
    <p:sldId id="27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51F68-D61F-4F1F-AEA2-1EFBA0689EA0}" type="datetimeFigureOut">
              <a:rPr lang="ru-RU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4A487-70AB-481E-88B9-A73ECCD316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8909F-B8EF-4641-A72E-7A5397F94774}" type="datetimeFigureOut">
              <a:rPr lang="ru-RU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27EC6-45C0-400D-A7EA-C296C08C3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FBB81-2BDD-45D5-AD0B-221F4D8A06BE}" type="datetimeFigureOut">
              <a:rPr lang="ru-RU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9A2C5-C18C-4101-BB1E-DABA1A452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4457-A4F0-45CD-BAD6-AA8D1C94A7BD}" type="datetimeFigureOut">
              <a:rPr lang="ru-RU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CC27B-1BE3-4BD9-8141-5B02EDFF3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79A3F-D1ED-47C7-AB6E-69CFC8020EBB}" type="datetimeFigureOut">
              <a:rPr lang="ru-RU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83078-09E4-41A5-8E1F-EF34D1DA3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67EDD-BE2A-462E-AA45-30917BEBA9C4}" type="datetimeFigureOut">
              <a:rPr lang="ru-RU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5185-4673-448A-8B8A-459A537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9C474-22D3-4BC5-9634-64D3B71F2D9D}" type="datetimeFigureOut">
              <a:rPr lang="ru-RU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E25ED-656E-491A-B97D-F329DEF64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02832-D908-4987-AE36-761A4E658237}" type="datetimeFigureOut">
              <a:rPr lang="ru-RU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BC9FC-ED1E-4C5B-8B3B-CFEADA235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CF105-D865-48F4-B78F-CCD0085ED2BF}" type="datetimeFigureOut">
              <a:rPr lang="ru-RU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6BAFA-9656-43E7-A690-C6C8D4C5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4E4E8-C82F-4752-A204-8D37AC940662}" type="datetimeFigureOut">
              <a:rPr lang="ru-RU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37C99-8914-48DB-8156-0EC062CCC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961E2-B6ED-4705-808B-310BF144B285}" type="datetimeFigureOut">
              <a:rPr lang="ru-RU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70878-C544-4304-80D9-F62DAF677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B5BC90-2082-4B2B-AE75-3A8E9E158C82}" type="datetimeFigureOut">
              <a:rPr lang="ru-RU"/>
              <a:pPr>
                <a:defRPr/>
              </a:pPr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25F502-A714-4688-82B8-4F17C2C30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guba@cci.zp.ua" TargetMode="External"/><Relationship Id="rId2" Type="http://schemas.openxmlformats.org/officeDocument/2006/relationships/hyperlink" Target="mailto:gsb-ata@ucci.org.u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ta.ucci.org.ua/u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28775"/>
            <a:ext cx="8243888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158750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Карнет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АТА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b="1" smtClean="0"/>
              <a:t>Карнет ATA - уніфікований міжнародний митний документ, який відповідно до положень Стамбульської Конвенції:</a:t>
            </a:r>
            <a:br>
              <a:rPr lang="uk-UA" sz="2400" b="1" smtClean="0"/>
            </a:br>
            <a:endParaRPr lang="uk-UA" sz="2400" b="1" smtClean="0"/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18488" cy="3557588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uk-UA" sz="2000" smtClean="0"/>
              <a:t>використовується для тимчасового ввезення товарів до країн-учасниць міжнародної системи карнетів ATA (далі - країн-учасниць); </a:t>
            </a:r>
          </a:p>
          <a:p>
            <a:pPr>
              <a:lnSpc>
                <a:spcPct val="90000"/>
              </a:lnSpc>
            </a:pPr>
            <a:r>
              <a:rPr lang="uk-UA" sz="2000" smtClean="0"/>
              <a:t>дозволяє умовне повне звільнене від мита, митних зборів і податків; </a:t>
            </a:r>
            <a:br>
              <a:rPr lang="uk-UA" sz="2000" smtClean="0"/>
            </a:br>
            <a:endParaRPr lang="uk-UA" sz="2000" smtClean="0"/>
          </a:p>
          <a:p>
            <a:pPr algn="just">
              <a:lnSpc>
                <a:spcPct val="90000"/>
              </a:lnSpc>
            </a:pPr>
            <a:r>
              <a:rPr lang="uk-UA" sz="2000" smtClean="0"/>
              <a:t>приймається митними органами країн-учасниць замість своїх національних митних документів; </a:t>
            </a:r>
          </a:p>
          <a:p>
            <a:pPr algn="just">
              <a:lnSpc>
                <a:spcPct val="90000"/>
              </a:lnSpc>
            </a:pPr>
            <a:r>
              <a:rPr lang="uk-UA" sz="2000" smtClean="0"/>
              <a:t>є міжнародною чинною гарантією сплати країні-учасниці ввізного мита і податків згідно її національного законодавства у разі порушення режиму тимчасового ввезення. </a:t>
            </a:r>
          </a:p>
          <a:p>
            <a:pPr>
              <a:lnSpc>
                <a:spcPct val="90000"/>
              </a:lnSpc>
            </a:pPr>
            <a:endParaRPr lang="uk-UA" sz="2000" smtClean="0"/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539750" y="55165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uk-UA" sz="2400" b="1">
              <a:latin typeface="Calibri" pitchFamily="34" charset="0"/>
            </a:endParaRPr>
          </a:p>
        </p:txBody>
      </p:sp>
      <p:sp>
        <p:nvSpPr>
          <p:cNvPr id="35845" name="Rectangle 5"/>
          <p:cNvSpPr>
            <a:spLocks/>
          </p:cNvSpPr>
          <p:nvPr/>
        </p:nvSpPr>
        <p:spPr bwMode="auto">
          <a:xfrm>
            <a:off x="539750" y="51577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uk-UA" sz="2400" b="1">
              <a:latin typeface="Calibri" pitchFamily="34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539750" y="4868863"/>
            <a:ext cx="80660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uk-UA" b="1">
                <a:latin typeface="Calibri" pitchFamily="34" charset="0"/>
              </a:rPr>
              <a:t>Україна приєдналася до Стамбульської Конвенції про тимчасове ввезення у червні 2004 року, а з березня 2008 року стала повноправним членом міжнародної системи ATA й запровадила на своїй митній території обіг карнетів ATA.</a:t>
            </a:r>
            <a:r>
              <a:rPr lang="uk-UA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smtClean="0"/>
              <a:t>Переваги використання </a:t>
            </a:r>
            <a:br>
              <a:rPr lang="uk-UA" sz="4000" smtClean="0"/>
            </a:br>
            <a:r>
              <a:rPr lang="uk-UA" sz="4000" smtClean="0"/>
              <a:t>карнетів ATA: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968875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endParaRPr lang="uk-UA" sz="1200" smtClean="0"/>
          </a:p>
          <a:p>
            <a:pPr marL="609600" indent="-609600">
              <a:lnSpc>
                <a:spcPct val="80000"/>
              </a:lnSpc>
            </a:pPr>
            <a:r>
              <a:rPr lang="uk-UA" sz="1800" smtClean="0"/>
              <a:t>умовне повне звільнення від сплати ввізного мита, митних зборів і податків при тимчасовому ввезенні товарів на термін до одного року. Немає потреби надавати за кордоном й будь які грошові застави, депозити, банківські гарантії як забезпечення сплати митних платежів, оскільки сам карнет ATA є такою міжнародною гарантією. Одержувач карнета ATA оплачує тільки послуги організації, що його видала; </a:t>
            </a:r>
          </a:p>
          <a:p>
            <a:pPr marL="609600" indent="-609600">
              <a:lnSpc>
                <a:spcPct val="80000"/>
              </a:lnSpc>
            </a:pPr>
            <a:r>
              <a:rPr lang="uk-UA" sz="1800" smtClean="0"/>
              <a:t>зникає потреба заповнення національних митних документів безпосередньо у кожному пункті пропуску через митний кордон, оскільки карнет ATA заповнюється заздалегідь і містить відривні аркуші для митних органів кожної країни-учасниці, митний кордон якої перетинається; </a:t>
            </a:r>
          </a:p>
          <a:p>
            <a:pPr marL="609600" indent="-609600">
              <a:lnSpc>
                <a:spcPct val="80000"/>
              </a:lnSpc>
            </a:pPr>
            <a:r>
              <a:rPr lang="uk-UA" sz="1800" smtClean="0"/>
              <a:t>однією книжкою ATA вантаж може бути оформлений для тимчасового ввезення (транзиту) в (через) декілька країн-учасниць системи ATA; </a:t>
            </a:r>
          </a:p>
          <a:p>
            <a:pPr marL="609600" indent="-609600">
              <a:lnSpc>
                <a:spcPct val="80000"/>
              </a:lnSpc>
            </a:pPr>
            <a:r>
              <a:rPr lang="uk-UA" sz="1800" smtClean="0"/>
              <a:t>товари, охоплені карнетом ATA, можуть вивозитися та повертатися однією чи декількома партіями. </a:t>
            </a:r>
          </a:p>
          <a:p>
            <a:pPr marL="609600" indent="-609600">
              <a:lnSpc>
                <a:spcPct val="80000"/>
              </a:lnSpc>
            </a:pPr>
            <a:endParaRPr lang="uk-UA" sz="1800" smtClean="0"/>
          </a:p>
          <a:p>
            <a:pPr marL="609600" indent="-609600">
              <a:lnSpc>
                <a:spcPct val="80000"/>
              </a:lnSpc>
            </a:pPr>
            <a:endParaRPr lang="uk-UA" sz="1800" smtClean="0"/>
          </a:p>
          <a:p>
            <a:pPr marL="609600" indent="-609600" algn="ctr">
              <a:lnSpc>
                <a:spcPct val="80000"/>
              </a:lnSpc>
              <a:buFont typeface="Arial" charset="0"/>
              <a:buNone/>
            </a:pPr>
            <a:r>
              <a:rPr lang="uk-UA" sz="1600" b="1" smtClean="0"/>
              <a:t>            Завдяки цим перевагам карнети ATA інтенсивно використовуються в багатьох країнах світу.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uk-UA" sz="2400" b="1" smtClean="0"/>
              <a:t>Товари, які можуть вивозитись за карнетами АТА</a:t>
            </a:r>
            <a:r>
              <a:rPr lang="uk-UA" smtClean="0"/>
              <a:t> </a:t>
            </a:r>
            <a:endParaRPr lang="ru-RU" smtClean="0"/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611188" y="1125538"/>
            <a:ext cx="8229600" cy="4525962"/>
          </a:xfrm>
        </p:spPr>
        <p:txBody>
          <a:bodyPr/>
          <a:lstStyle/>
          <a:p>
            <a:pPr marL="609600" indent="-609600"/>
            <a:r>
              <a:rPr lang="uk-UA" sz="1800" dirty="0" smtClean="0"/>
              <a:t>Товари, призначені для показу або використання на виставках, ярмарках, зустрічах та подібних заходах </a:t>
            </a:r>
          </a:p>
          <a:p>
            <a:pPr marL="609600" indent="-609600"/>
            <a:r>
              <a:rPr lang="uk-UA" sz="1800" dirty="0" smtClean="0"/>
              <a:t>Професійне обладнання / професійне устаткування </a:t>
            </a:r>
          </a:p>
          <a:p>
            <a:pPr marL="609600" indent="-609600"/>
            <a:r>
              <a:rPr lang="uk-UA" sz="1800" dirty="0" smtClean="0"/>
              <a:t>Контейнери, піддони, упаковки, зразки та інші товари, що ввозяться в рамках торгової операції </a:t>
            </a:r>
          </a:p>
          <a:p>
            <a:pPr marL="609600" indent="-609600"/>
            <a:r>
              <a:rPr lang="uk-UA" sz="1800" dirty="0" smtClean="0"/>
              <a:t>Товари</a:t>
            </a:r>
            <a:r>
              <a:rPr lang="uk-UA" sz="1800" dirty="0" smtClean="0"/>
              <a:t>, що ввозяться з навчальною, науковою чи культурною метою </a:t>
            </a:r>
          </a:p>
          <a:p>
            <a:pPr marL="609600" indent="-609600"/>
            <a:r>
              <a:rPr lang="uk-UA" sz="1800" dirty="0" smtClean="0"/>
              <a:t>Товари, що ввозяться для спортивних цілей та особисті речі осіб, які подорожують </a:t>
            </a:r>
          </a:p>
          <a:p>
            <a:pPr marL="609600" indent="-609600"/>
            <a:r>
              <a:rPr lang="uk-UA" sz="1800" dirty="0" smtClean="0"/>
              <a:t>Товари, що ввозяться для пропаганди туризму </a:t>
            </a:r>
          </a:p>
          <a:p>
            <a:pPr marL="609600" indent="-609600"/>
            <a:r>
              <a:rPr lang="uk-UA" sz="1800" dirty="0" smtClean="0"/>
              <a:t>Тварини </a:t>
            </a:r>
          </a:p>
          <a:p>
            <a:pPr marL="609600" indent="-609600"/>
            <a:r>
              <a:rPr lang="uk-UA" sz="1800" dirty="0" smtClean="0"/>
              <a:t>Тощо</a:t>
            </a:r>
          </a:p>
          <a:p>
            <a:pPr marL="609600" indent="-609600">
              <a:buFont typeface="Arial" charset="0"/>
              <a:buNone/>
            </a:pPr>
            <a:r>
              <a:rPr lang="uk-UA" sz="1800" dirty="0" smtClean="0"/>
              <a:t>Однак необхідно враховувати, що товари, які </a:t>
            </a:r>
            <a:endParaRPr lang="uk-UA" sz="1800" dirty="0" smtClean="0"/>
          </a:p>
          <a:p>
            <a:pPr marL="609600" indent="-609600">
              <a:buFont typeface="Arial" charset="0"/>
              <a:buNone/>
            </a:pPr>
            <a:r>
              <a:rPr lang="uk-UA" sz="1800" dirty="0" smtClean="0"/>
              <a:t>тимчасово ввезені за </a:t>
            </a:r>
            <a:r>
              <a:rPr lang="uk-UA" sz="1800" dirty="0" err="1" smtClean="0"/>
              <a:t>карнетом</a:t>
            </a:r>
            <a:r>
              <a:rPr lang="uk-UA" sz="1800" dirty="0" smtClean="0"/>
              <a:t> АТА, відповідно до </a:t>
            </a:r>
          </a:p>
          <a:p>
            <a:pPr marL="609600" indent="-609600">
              <a:buFont typeface="Arial" charset="0"/>
              <a:buNone/>
            </a:pPr>
            <a:r>
              <a:rPr lang="uk-UA" sz="1800" dirty="0" smtClean="0"/>
              <a:t>умов «Конвенції про тимчасове ввезення», не можуть </a:t>
            </a:r>
          </a:p>
          <a:p>
            <a:pPr marL="609600" indent="-609600">
              <a:buFont typeface="Arial" charset="0"/>
              <a:buNone/>
            </a:pPr>
            <a:r>
              <a:rPr lang="uk-UA" sz="1800" dirty="0" smtClean="0"/>
              <a:t>піддаватись </a:t>
            </a:r>
            <a:r>
              <a:rPr lang="uk-UA" sz="1800" dirty="0" smtClean="0"/>
              <a:t>модифікації або ремонту.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868863"/>
            <a:ext cx="298132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mtClean="0"/>
              <a:t>Термін дії карнета АТА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uk-UA" dirty="0" smtClean="0"/>
              <a:t>    </a:t>
            </a:r>
            <a:r>
              <a:rPr lang="uk-UA" sz="2400" dirty="0" smtClean="0"/>
              <a:t>Відповідно до умов Конвенції про тимчасове ввезення термін дії </a:t>
            </a:r>
            <a:r>
              <a:rPr lang="uk-UA" sz="2400" dirty="0" err="1" smtClean="0"/>
              <a:t>карнета</a:t>
            </a:r>
            <a:r>
              <a:rPr lang="uk-UA" sz="2400" dirty="0" smtClean="0"/>
              <a:t> АТА не може перевищувати 12 місяців. </a:t>
            </a:r>
          </a:p>
          <a:p>
            <a:pPr>
              <a:buFont typeface="Arial" charset="0"/>
              <a:buNone/>
            </a:pPr>
            <a:r>
              <a:rPr lang="uk-UA" sz="2400" dirty="0" smtClean="0"/>
              <a:t>	Слід також зазначити, що є можливість продовження терміну тимчасового ввезення / вивезення ще на 12 місяців, але це рішення приймається митними органами країни тимчасового ввезення і, відповідно, митними органами України.</a:t>
            </a:r>
          </a:p>
          <a:p>
            <a:pPr>
              <a:buFont typeface="Arial" charset="0"/>
              <a:buNone/>
            </a:pPr>
            <a:r>
              <a:rPr lang="uk-UA" sz="2400" dirty="0" smtClean="0"/>
              <a:t>	Є також можливість зміни митного режиму, але законодавство не всіх країн-учасниць Стамбульської конвенції це допускає. </a:t>
            </a:r>
          </a:p>
          <a:p>
            <a:pPr>
              <a:buFont typeface="Arial" charset="0"/>
              <a:buNone/>
            </a:pPr>
            <a:endParaRPr lang="uk-UA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smtClean="0"/>
              <a:t>Оформлення карнетів АТА </a:t>
            </a:r>
            <a:br>
              <a:rPr lang="uk-UA" sz="4000" smtClean="0"/>
            </a:br>
            <a:r>
              <a:rPr lang="uk-UA" sz="4000" smtClean="0"/>
              <a:t>митними оргаганми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smtClean="0"/>
              <a:t>    	Митне оформлення товарів, що вивозяться за межі митної території України, здійснюється у будь-якому митному органі (ст. 247 та ст. 365 Митного Кодексу України; п. 10 розділ I Порядку митного оформлення товарів, що переміщуються через митний кордон України з використанням книжок (карнетів) А.Т.А., затвердженого Наказом Міністерства фінансів України No 657).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uk-UA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smtClean="0"/>
              <a:t>	Карнет АТА подається для митного оформлення разом з іншими документами та відомостями, передбаченими Митним кодексом</a:t>
            </a:r>
            <a:br>
              <a:rPr lang="uk-UA" sz="1800" smtClean="0"/>
            </a:br>
            <a:r>
              <a:rPr lang="uk-UA" sz="1800" smtClean="0"/>
              <a:t>України (ч. 6 ст. 116 та ст. 335 Митного кодексу України) або законодавством країни тимчасового ввезення / транзиту посадовій</a:t>
            </a:r>
            <a:br>
              <a:rPr lang="uk-UA" sz="1800" smtClean="0"/>
            </a:br>
            <a:r>
              <a:rPr lang="uk-UA" sz="1800" smtClean="0"/>
              <a:t>особі митного органу, уповноваженій на виконання таких функцій.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uk-UA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smtClean="0"/>
              <a:t>	Карнет АТА може бути пред`явлений до митних органів власником карнета АТА або уповноваженою ним особою. У разі, якщо пред’явник карнета АТА не зазначений у графі «В» і якщо це вимагається законодавством країни тимчасового ввезення / транзиту, власник карнета АТА повинен надати доручення на пред’явлення карнета АТА в митних органах.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uk-UA" sz="1600" dirty="0" smtClean="0"/>
              <a:t>    </a:t>
            </a:r>
            <a:r>
              <a:rPr lang="uk-UA" sz="2000" b="1" dirty="0" smtClean="0"/>
              <a:t>Контакти ТПП України</a:t>
            </a:r>
            <a:endParaRPr lang="uk-UA" sz="2000" b="1" dirty="0"/>
          </a:p>
          <a:p>
            <a:pPr>
              <a:buNone/>
            </a:pPr>
            <a:r>
              <a:rPr lang="uk-UA" sz="1600" dirty="0"/>
              <a:t>ДИРЕКЦІЯ ЗАБЕЗПЕЧЕННЯ ФУНКЦІОНУВАННЯ СИСТЕМИ КАРНЕТІВ АТА </a:t>
            </a:r>
          </a:p>
          <a:p>
            <a:pPr>
              <a:buNone/>
            </a:pPr>
            <a:r>
              <a:rPr lang="uk-UA" sz="1600" dirty="0" smtClean="0"/>
              <a:t>Київ</a:t>
            </a:r>
            <a:r>
              <a:rPr lang="uk-UA" sz="1600" dirty="0"/>
              <a:t>, вул. Велика Житомирська, 33, кабінети 311, 312</a:t>
            </a:r>
          </a:p>
          <a:p>
            <a:pPr>
              <a:buNone/>
            </a:pPr>
            <a:r>
              <a:rPr lang="uk-UA" sz="1600" i="1" dirty="0" smtClean="0"/>
              <a:t>Директор</a:t>
            </a:r>
            <a:r>
              <a:rPr lang="uk-UA" sz="1600" dirty="0" smtClean="0"/>
              <a:t> - ЖИТНИК </a:t>
            </a:r>
            <a:r>
              <a:rPr lang="uk-UA" sz="1600" dirty="0"/>
              <a:t>Олексій Володимирович</a:t>
            </a:r>
          </a:p>
          <a:p>
            <a:pPr>
              <a:buNone/>
            </a:pPr>
            <a:r>
              <a:rPr lang="uk-UA" sz="1600" dirty="0" smtClean="0"/>
              <a:t>+</a:t>
            </a:r>
            <a:r>
              <a:rPr lang="uk-UA" sz="1600" dirty="0"/>
              <a:t>380 44 </a:t>
            </a:r>
            <a:r>
              <a:rPr lang="uk-UA" sz="1600" dirty="0" smtClean="0"/>
              <a:t>584-28-21         </a:t>
            </a:r>
            <a:r>
              <a:rPr lang="en-US" sz="1600" dirty="0" smtClean="0"/>
              <a:t>zav-ata@ucci.org.ua</a:t>
            </a:r>
            <a:endParaRPr lang="en-US" sz="1600" dirty="0"/>
          </a:p>
          <a:p>
            <a:pPr>
              <a:buNone/>
            </a:pPr>
            <a:r>
              <a:rPr lang="uk-UA" sz="1600" i="1" dirty="0" smtClean="0"/>
              <a:t>Видача </a:t>
            </a:r>
            <a:r>
              <a:rPr lang="uk-UA" sz="1600" i="1" dirty="0" err="1"/>
              <a:t>карнетів</a:t>
            </a:r>
            <a:r>
              <a:rPr lang="uk-UA" sz="1600" i="1" dirty="0"/>
              <a:t> </a:t>
            </a:r>
            <a:r>
              <a:rPr lang="uk-UA" sz="1600" i="1" dirty="0" smtClean="0"/>
              <a:t>АТА </a:t>
            </a:r>
            <a:r>
              <a:rPr lang="uk-UA" sz="1600" dirty="0" smtClean="0"/>
              <a:t>- СЛЮСАР </a:t>
            </a:r>
            <a:r>
              <a:rPr lang="uk-UA" sz="1600" dirty="0"/>
              <a:t>Олег Андрійович</a:t>
            </a:r>
          </a:p>
          <a:p>
            <a:pPr>
              <a:buNone/>
            </a:pPr>
            <a:r>
              <a:rPr lang="uk-UA" sz="1600" dirty="0" smtClean="0"/>
              <a:t>+</a:t>
            </a:r>
            <a:r>
              <a:rPr lang="uk-UA" sz="1600" dirty="0"/>
              <a:t>380 44 </a:t>
            </a:r>
            <a:r>
              <a:rPr lang="uk-UA" sz="1600" dirty="0" smtClean="0"/>
              <a:t>584-28-21, +</a:t>
            </a:r>
            <a:r>
              <a:rPr lang="uk-UA" sz="1600" dirty="0"/>
              <a:t>380 67 </a:t>
            </a:r>
            <a:r>
              <a:rPr lang="uk-UA" sz="1600" dirty="0" smtClean="0"/>
              <a:t>239-56-79, +</a:t>
            </a:r>
            <a:r>
              <a:rPr lang="uk-UA" sz="1600" dirty="0"/>
              <a:t>380 50 </a:t>
            </a:r>
            <a:r>
              <a:rPr lang="uk-UA" sz="1600" dirty="0" smtClean="0"/>
              <a:t>352-38-81         </a:t>
            </a:r>
            <a:r>
              <a:rPr lang="en-US" sz="1600" dirty="0" smtClean="0"/>
              <a:t>soa-ata@ucci.org.ua</a:t>
            </a:r>
            <a:endParaRPr lang="en-US" sz="1600" dirty="0"/>
          </a:p>
          <a:p>
            <a:pPr>
              <a:buNone/>
            </a:pPr>
            <a:r>
              <a:rPr lang="uk-UA" sz="1600" i="1" dirty="0" smtClean="0"/>
              <a:t>Координування </a:t>
            </a:r>
            <a:r>
              <a:rPr lang="uk-UA" sz="1600" i="1" dirty="0"/>
              <a:t>роботи регіональних палат </a:t>
            </a:r>
            <a:r>
              <a:rPr lang="uk-UA" sz="1600" i="1" dirty="0" smtClean="0"/>
              <a:t>в </a:t>
            </a:r>
            <a:r>
              <a:rPr lang="uk-UA" sz="1600" i="1" dirty="0"/>
              <a:t>системі </a:t>
            </a:r>
            <a:r>
              <a:rPr lang="uk-UA" sz="1600" i="1" dirty="0" err="1"/>
              <a:t>карнетів</a:t>
            </a:r>
            <a:r>
              <a:rPr lang="uk-UA" sz="1600" i="1" dirty="0"/>
              <a:t> АТА та врегулювання митних </a:t>
            </a:r>
            <a:r>
              <a:rPr lang="uk-UA" sz="1600" i="1" dirty="0" smtClean="0"/>
              <a:t>вимог </a:t>
            </a:r>
            <a:r>
              <a:rPr lang="uk-UA" sz="1600" dirty="0" smtClean="0"/>
              <a:t>- ГУЛАК </a:t>
            </a:r>
            <a:r>
              <a:rPr lang="uk-UA" sz="1600" dirty="0"/>
              <a:t>Світлана Борисівна</a:t>
            </a:r>
          </a:p>
          <a:p>
            <a:pPr>
              <a:buNone/>
            </a:pPr>
            <a:r>
              <a:rPr lang="uk-UA" sz="1600" dirty="0" smtClean="0"/>
              <a:t>+</a:t>
            </a:r>
            <a:r>
              <a:rPr lang="uk-UA" sz="1600" dirty="0"/>
              <a:t>380 44 </a:t>
            </a:r>
            <a:r>
              <a:rPr lang="uk-UA" sz="1600" dirty="0" smtClean="0"/>
              <a:t>584-28-21, +</a:t>
            </a:r>
            <a:r>
              <a:rPr lang="uk-UA" sz="1600" dirty="0"/>
              <a:t>380 67 </a:t>
            </a:r>
            <a:r>
              <a:rPr lang="uk-UA" sz="1600" dirty="0" smtClean="0"/>
              <a:t>328-96-55, +</a:t>
            </a:r>
            <a:r>
              <a:rPr lang="uk-UA" sz="1600" dirty="0"/>
              <a:t>380 50 </a:t>
            </a:r>
            <a:r>
              <a:rPr lang="uk-UA" sz="1600" dirty="0" smtClean="0"/>
              <a:t>352-36-49         </a:t>
            </a:r>
            <a:r>
              <a:rPr lang="en-US" sz="1600" dirty="0" smtClean="0">
                <a:hlinkClick r:id="rId2"/>
              </a:rPr>
              <a:t>gsb-ata@ucci.org.ua</a:t>
            </a:r>
            <a:endParaRPr lang="uk-UA" sz="1600" dirty="0" smtClean="0"/>
          </a:p>
          <a:p>
            <a:pPr algn="ctr">
              <a:buNone/>
            </a:pPr>
            <a:r>
              <a:rPr lang="uk-UA" sz="2000" b="1" dirty="0"/>
              <a:t>Контакти </a:t>
            </a:r>
            <a:r>
              <a:rPr lang="uk-UA" sz="2000" b="1" dirty="0" smtClean="0"/>
              <a:t>Запорізької ТПП</a:t>
            </a:r>
          </a:p>
          <a:p>
            <a:pPr>
              <a:buNone/>
            </a:pPr>
            <a:r>
              <a:rPr lang="uk-UA" sz="1600" dirty="0" smtClean="0"/>
              <a:t>Управління сертифікації та декларування</a:t>
            </a:r>
          </a:p>
          <a:p>
            <a:pPr>
              <a:buNone/>
            </a:pPr>
            <a:r>
              <a:rPr lang="uk-UA" sz="1600" dirty="0"/>
              <a:t>69005, м. </a:t>
            </a:r>
            <a:r>
              <a:rPr lang="uk-UA" sz="1600" dirty="0" smtClean="0"/>
              <a:t>Запоріжжя</a:t>
            </a:r>
            <a:r>
              <a:rPr lang="uk-UA" sz="1600" dirty="0"/>
              <a:t>, </a:t>
            </a:r>
            <a:r>
              <a:rPr lang="uk-UA" sz="1600" dirty="0" smtClean="0"/>
              <a:t>б.Центральний,4</a:t>
            </a:r>
          </a:p>
          <a:p>
            <a:pPr>
              <a:buNone/>
            </a:pPr>
            <a:r>
              <a:rPr lang="uk-UA" sz="1600" dirty="0" smtClean="0"/>
              <a:t>Начальник – Губа Олександр Миколайович</a:t>
            </a:r>
          </a:p>
          <a:p>
            <a:pPr>
              <a:buNone/>
            </a:pPr>
            <a:r>
              <a:rPr lang="uk-UA" sz="1600" dirty="0" smtClean="0"/>
              <a:t>061-233-32-66, 050 457-07-03               </a:t>
            </a:r>
            <a:r>
              <a:rPr lang="en-US" sz="1600" dirty="0" smtClean="0">
                <a:hlinkClick r:id="rId3"/>
              </a:rPr>
              <a:t>guba@cci.zp.ua</a:t>
            </a:r>
            <a:endParaRPr lang="ru-RU" sz="1600" dirty="0" smtClean="0"/>
          </a:p>
          <a:p>
            <a:pPr algn="ctr">
              <a:buNone/>
            </a:pPr>
            <a:r>
              <a:rPr lang="ru-RU" sz="1800" b="1" dirty="0" smtClean="0"/>
              <a:t>Сайт ТПП </a:t>
            </a:r>
            <a:r>
              <a:rPr lang="ru-RU" sz="1800" b="1" dirty="0" err="1" smtClean="0"/>
              <a:t>України</a:t>
            </a:r>
            <a:r>
              <a:rPr lang="ru-RU" sz="1800" b="1" dirty="0" smtClean="0"/>
              <a:t> дл</a:t>
            </a:r>
            <a:r>
              <a:rPr lang="ru-RU" sz="1800" b="1" dirty="0" smtClean="0"/>
              <a:t>я </a:t>
            </a:r>
            <a:r>
              <a:rPr lang="ru-RU" sz="1800" b="1" dirty="0" err="1" smtClean="0"/>
              <a:t>реєстрації</a:t>
            </a:r>
            <a:r>
              <a:rPr lang="ru-RU" sz="1800" b="1" dirty="0" smtClean="0"/>
              <a:t> та </a:t>
            </a:r>
            <a:r>
              <a:rPr lang="ru-RU" sz="1800" b="1" dirty="0" err="1" smtClean="0"/>
              <a:t>подачі</a:t>
            </a:r>
            <a:r>
              <a:rPr lang="ru-RU" sz="1800" b="1" dirty="0" smtClean="0"/>
              <a:t> заявок на </a:t>
            </a:r>
            <a:r>
              <a:rPr lang="ru-RU" sz="1800" b="1" dirty="0" err="1" smtClean="0"/>
              <a:t>отримання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карнету</a:t>
            </a:r>
            <a:r>
              <a:rPr lang="ru-RU" sz="1800" b="1" dirty="0" smtClean="0"/>
              <a:t> АТА</a:t>
            </a:r>
            <a:endParaRPr lang="en-US" sz="1800" b="1" dirty="0" smtClean="0"/>
          </a:p>
          <a:p>
            <a:pPr algn="ctr">
              <a:buNone/>
            </a:pP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ata.ucci.org.ua</a:t>
            </a:r>
            <a:endParaRPr lang="uk-UA" sz="1600" dirty="0" smtClean="0"/>
          </a:p>
          <a:p>
            <a:pPr algn="ctr">
              <a:buNone/>
            </a:pPr>
            <a:endParaRPr lang="uk-UA" sz="1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358</Words>
  <Application>Microsoft Office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Карнет АТА</vt:lpstr>
      <vt:lpstr>Карнет ATA - уніфікований міжнародний митний документ, який відповідно до положень Стамбульської Конвенції: </vt:lpstr>
      <vt:lpstr>Переваги використання  карнетів ATA:</vt:lpstr>
      <vt:lpstr>Товари, які можуть вивозитись за карнетами АТА </vt:lpstr>
      <vt:lpstr>Термін дії карнета АТА</vt:lpstr>
      <vt:lpstr>Оформлення карнетів АТА  митними оргаганми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Карнет АТА</dc:title>
  <dc:creator>User</dc:creator>
  <cp:lastModifiedBy>1</cp:lastModifiedBy>
  <cp:revision>15</cp:revision>
  <dcterms:created xsi:type="dcterms:W3CDTF">2021-03-10T18:21:25Z</dcterms:created>
  <dcterms:modified xsi:type="dcterms:W3CDTF">2022-12-07T06:24:13Z</dcterms:modified>
</cp:coreProperties>
</file>