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Maven Pro" panose="020B0604020202020204" charset="0"/>
      <p:regular r:id="rId22"/>
      <p:bold r:id="rId23"/>
    </p:embeddedFont>
    <p:embeddedFont>
      <p:font typeface="Nunito Sans Black" pitchFamily="2" charset="-52"/>
      <p:bold r:id="rId24"/>
      <p:boldItalic r:id="rId25"/>
    </p:embeddedFont>
    <p:embeddedFont>
      <p:font typeface="Raleway" pitchFamily="2" charset="-52"/>
      <p:regular r:id="rId26"/>
      <p:bold r:id="rId27"/>
      <p:italic r:id="rId28"/>
      <p:boldItalic r:id="rId29"/>
    </p:embeddedFont>
    <p:embeddedFont>
      <p:font typeface="Raleway Black" pitchFamily="2" charset="-52"/>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020">
          <p15:clr>
            <a:srgbClr val="9AA0A6"/>
          </p15:clr>
        </p15:guide>
        <p15:guide id="4" pos="573">
          <p15:clr>
            <a:srgbClr val="9AA0A6"/>
          </p15:clr>
        </p15:guide>
        <p15:guide id="5" orient="horz" pos="1474">
          <p15:clr>
            <a:srgbClr val="9AA0A6"/>
          </p15:clr>
        </p15:guide>
        <p15:guide id="6" orient="horz" pos="113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7"/>
      </p:cViewPr>
      <p:guideLst>
        <p:guide orient="horz" pos="1620"/>
        <p:guide pos="2880"/>
        <p:guide orient="horz" pos="1020"/>
        <p:guide pos="573"/>
        <p:guide orient="horz" pos="1474"/>
        <p:guide orient="horz" pos="11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29440c8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29440c8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4d0e642d4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0e642d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0fdbfc079_1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50fdbfc079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846543b16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5846543b16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6b6aeef4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56b6aeef4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46543b16_1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5846543b16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846543b16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5846543b16_1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0fdbfc079_1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50fdbfc079_1_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0fdbfc079_1_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50fdbfc079_1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4dd31c2c4_1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4dd31c2c4_1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29440c88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429440c88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29440ca2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429440ca2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846543b1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5846543b1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0fdbfc07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50fdbfc07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29440ca2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29440ca2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0fdbfc079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50fdbfc079_1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arenR"/>
            </a:pPr>
            <a:r>
              <a:rPr lang="ru"/>
              <a:t>Конструкторы резюме (онлайн приложения, Word, PowerPoint) - сохранить в pdf</a:t>
            </a:r>
            <a:endParaRPr/>
          </a:p>
          <a:p>
            <a:pPr marL="457200" lvl="0" indent="-298450" algn="l" rtl="0">
              <a:lnSpc>
                <a:spcPct val="115000"/>
              </a:lnSpc>
              <a:spcBef>
                <a:spcPts val="0"/>
              </a:spcBef>
              <a:spcAft>
                <a:spcPts val="0"/>
              </a:spcAft>
              <a:buSzPts val="1100"/>
              <a:buAutoNum type="arabicParenR"/>
            </a:pPr>
            <a:r>
              <a:rPr lang="ru"/>
              <a:t>Помимо города проживания, email-адреса, телефона и skype-контакта, хорошим тоном считается добавить ссылки на профили в социальных сетях: </a:t>
            </a:r>
            <a:r>
              <a:rPr lang="ru" b="1"/>
              <a:t>Linkedin</a:t>
            </a:r>
            <a:r>
              <a:rPr lang="ru"/>
              <a:t>, Github, etc. Даже если вы этого не сделаете, рекрутеры все равно их найдут через поисковые системы</a:t>
            </a:r>
            <a:r>
              <a:rPr lang="ru">
                <a:solidFill>
                  <a:srgbClr val="272C2F"/>
                </a:solidFill>
              </a:rPr>
              <a:t>.</a:t>
            </a:r>
            <a:endParaRPr>
              <a:solidFill>
                <a:srgbClr val="272C2F"/>
              </a:solidFill>
            </a:endParaRPr>
          </a:p>
          <a:p>
            <a:pPr marL="457200" lvl="0" indent="-298450" algn="l" rtl="0">
              <a:lnSpc>
                <a:spcPct val="100000"/>
              </a:lnSpc>
              <a:spcBef>
                <a:spcPts val="0"/>
              </a:spcBef>
              <a:spcAft>
                <a:spcPts val="0"/>
              </a:spcAft>
              <a:buSzPts val="1100"/>
              <a:buAutoNum type="arabicParenR"/>
            </a:pPr>
            <a:r>
              <a:rPr lang="ru"/>
              <a:t>Обратить внимание: почта, содержание социальных сетей</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0fdbfc079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50fdbfc079_1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846543b16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5846543b16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a:t>4) </a:t>
            </a:r>
            <a:r>
              <a:rPr lang="ru">
                <a:solidFill>
                  <a:srgbClr val="272C2F"/>
                </a:solidFill>
              </a:rPr>
              <a:t>Обязательно указывайте в резюме все свои проекты, даже если они были некоммерческими, расписывайте цель проекта и конкретно объясните, что вы делали в этом проекте, не пишите просто «принимал участие в разработке»</a:t>
            </a:r>
            <a:endParaRPr>
              <a:solidFill>
                <a:srgbClr val="272C2F"/>
              </a:solidFill>
            </a:endParaRPr>
          </a:p>
          <a:p>
            <a:pPr marL="0" lvl="0" indent="0" algn="l" rtl="0">
              <a:lnSpc>
                <a:spcPct val="115000"/>
              </a:lnSpc>
              <a:spcBef>
                <a:spcPts val="0"/>
              </a:spcBef>
              <a:spcAft>
                <a:spcPts val="0"/>
              </a:spcAft>
              <a:buClr>
                <a:schemeClr val="dk1"/>
              </a:buClr>
              <a:buSzPts val="1100"/>
              <a:buFont typeface="Arial"/>
              <a:buNone/>
            </a:pPr>
            <a:r>
              <a:rPr lang="ru" b="1">
                <a:solidFill>
                  <a:srgbClr val="272C2F"/>
                </a:solidFill>
              </a:rPr>
              <a:t>Избегайте белых пятен</a:t>
            </a:r>
            <a:endParaRPr b="1">
              <a:solidFill>
                <a:srgbClr val="272C2F"/>
              </a:solidFill>
            </a:endParaRPr>
          </a:p>
          <a:p>
            <a:pPr marL="0" lvl="0" indent="0" algn="l" rtl="0">
              <a:lnSpc>
                <a:spcPct val="115000"/>
              </a:lnSpc>
              <a:spcBef>
                <a:spcPts val="0"/>
              </a:spcBef>
              <a:spcAft>
                <a:spcPts val="2100"/>
              </a:spcAft>
              <a:buSzPts val="1100"/>
              <a:buNone/>
            </a:pPr>
            <a:r>
              <a:rPr lang="ru">
                <a:solidFill>
                  <a:srgbClr val="272C2F"/>
                </a:solidFill>
              </a:rPr>
              <a:t>Если у вас был пробел между проектами, уточните, чем вы в это время занимались, например, получали дополнительное образование.</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5841850" y="286500"/>
            <a:ext cx="3017100" cy="45705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ru" sz="6200" b="1" i="1">
                <a:solidFill>
                  <a:schemeClr val="lt1"/>
                </a:solidFill>
                <a:latin typeface="Times New Roman"/>
                <a:ea typeface="Times New Roman"/>
                <a:cs typeface="Times New Roman"/>
                <a:sym typeface="Times New Roman"/>
              </a:rPr>
              <a:t>Пошук   </a:t>
            </a:r>
            <a:endParaRPr sz="6200" b="1" i="1">
              <a:solidFill>
                <a:schemeClr val="lt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ru" sz="6200" b="1" i="1">
                <a:solidFill>
                  <a:schemeClr val="lt1"/>
                </a:solidFill>
                <a:latin typeface="Times New Roman"/>
                <a:ea typeface="Times New Roman"/>
                <a:cs typeface="Times New Roman"/>
                <a:sym typeface="Times New Roman"/>
              </a:rPr>
              <a:t>СВОЄЇ </a:t>
            </a:r>
            <a:endParaRPr sz="6200" b="1" i="1">
              <a:solidFill>
                <a:schemeClr val="lt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ru" sz="6200" b="1" i="1">
                <a:solidFill>
                  <a:schemeClr val="lt1"/>
                </a:solidFill>
                <a:latin typeface="Times New Roman"/>
                <a:ea typeface="Times New Roman"/>
                <a:cs typeface="Times New Roman"/>
                <a:sym typeface="Times New Roman"/>
              </a:rPr>
              <a:t>роботи</a:t>
            </a:r>
            <a:endParaRPr sz="6200" b="1" i="1">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1"/>
        <p:cNvGrpSpPr/>
        <p:nvPr/>
      </p:nvGrpSpPr>
      <p:grpSpPr>
        <a:xfrm>
          <a:off x="0" y="0"/>
          <a:ext cx="0" cy="0"/>
          <a:chOff x="0" y="0"/>
          <a:chExt cx="0" cy="0"/>
        </a:xfrm>
      </p:grpSpPr>
      <p:sp>
        <p:nvSpPr>
          <p:cNvPr id="202" name="Google Shape;202;p34"/>
          <p:cNvSpPr txBox="1"/>
          <p:nvPr/>
        </p:nvSpPr>
        <p:spPr>
          <a:xfrm>
            <a:off x="-12" y="799652"/>
            <a:ext cx="2523300" cy="16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2000">
                <a:solidFill>
                  <a:srgbClr val="CCCCCC"/>
                </a:solidFill>
                <a:latin typeface="Nunito Sans Black"/>
                <a:ea typeface="Nunito Sans Black"/>
                <a:cs typeface="Nunito Sans Black"/>
                <a:sym typeface="Nunito Sans Black"/>
              </a:rPr>
              <a:t>#2</a:t>
            </a:r>
            <a:endParaRPr sz="12000">
              <a:solidFill>
                <a:srgbClr val="CCCCCC"/>
              </a:solidFill>
              <a:latin typeface="Nunito Sans Black"/>
              <a:ea typeface="Nunito Sans Black"/>
              <a:cs typeface="Nunito Sans Black"/>
              <a:sym typeface="Nunito Sans Black"/>
            </a:endParaRPr>
          </a:p>
        </p:txBody>
      </p:sp>
      <p:sp>
        <p:nvSpPr>
          <p:cNvPr id="203" name="Google Shape;203;p34"/>
          <p:cNvSpPr txBox="1">
            <a:spLocks noGrp="1"/>
          </p:cNvSpPr>
          <p:nvPr>
            <p:ph type="ctrTitle"/>
          </p:nvPr>
        </p:nvSpPr>
        <p:spPr>
          <a:xfrm>
            <a:off x="697656" y="2194623"/>
            <a:ext cx="2991300" cy="8913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ru" sz="4800" b="1">
                <a:solidFill>
                  <a:srgbClr val="F6B26B"/>
                </a:solidFill>
                <a:latin typeface="Raleway"/>
                <a:ea typeface="Raleway"/>
                <a:cs typeface="Raleway"/>
                <a:sym typeface="Raleway"/>
              </a:rPr>
              <a:t>формат</a:t>
            </a:r>
            <a:endParaRPr sz="4800" b="1">
              <a:solidFill>
                <a:srgbClr val="F6B26B"/>
              </a:solidFill>
              <a:latin typeface="Raleway"/>
              <a:ea typeface="Raleway"/>
              <a:cs typeface="Raleway"/>
              <a:sym typeface="Raleway"/>
            </a:endParaRPr>
          </a:p>
        </p:txBody>
      </p:sp>
      <p:cxnSp>
        <p:nvCxnSpPr>
          <p:cNvPr id="204" name="Google Shape;204;p34"/>
          <p:cNvCxnSpPr/>
          <p:nvPr/>
        </p:nvCxnSpPr>
        <p:spPr>
          <a:xfrm>
            <a:off x="1151123" y="3085924"/>
            <a:ext cx="1830600" cy="0"/>
          </a:xfrm>
          <a:prstGeom prst="straightConnector1">
            <a:avLst/>
          </a:prstGeom>
          <a:noFill/>
          <a:ln w="19050" cap="flat" cmpd="sng">
            <a:solidFill>
              <a:srgbClr val="282C35"/>
            </a:solidFill>
            <a:prstDash val="solid"/>
            <a:round/>
            <a:headEnd type="none" w="med" len="med"/>
            <a:tailEnd type="none" w="med" len="med"/>
          </a:ln>
        </p:spPr>
      </p:cxnSp>
      <p:sp>
        <p:nvSpPr>
          <p:cNvPr id="205" name="Google Shape;205;p34"/>
          <p:cNvSpPr txBox="1"/>
          <p:nvPr/>
        </p:nvSpPr>
        <p:spPr>
          <a:xfrm>
            <a:off x="3845800" y="942450"/>
            <a:ext cx="4787700" cy="32586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424242"/>
              </a:buClr>
              <a:buSzPts val="1900"/>
              <a:buFont typeface="Arial"/>
              <a:buChar char="●"/>
            </a:pPr>
            <a:r>
              <a:rPr lang="ru" sz="1900" b="1">
                <a:solidFill>
                  <a:srgbClr val="424242"/>
                </a:solidFill>
                <a:latin typeface="Raleway"/>
                <a:ea typeface="Raleway"/>
                <a:cs typeface="Raleway"/>
                <a:sym typeface="Raleway"/>
              </a:rPr>
              <a:t>Фотографія - </a:t>
            </a:r>
            <a:r>
              <a:rPr lang="ru" sz="1900">
                <a:solidFill>
                  <a:srgbClr val="424242"/>
                </a:solidFill>
                <a:latin typeface="Raleway"/>
                <a:ea typeface="Raleway"/>
                <a:cs typeface="Raleway"/>
                <a:sym typeface="Raleway"/>
              </a:rPr>
              <a:t>краще взагалі без неї, ніж на фоні килима або в барі</a:t>
            </a:r>
            <a:endParaRPr sz="1900">
              <a:solidFill>
                <a:srgbClr val="424242"/>
              </a:solidFill>
              <a:latin typeface="Raleway"/>
              <a:ea typeface="Raleway"/>
              <a:cs typeface="Raleway"/>
              <a:sym typeface="Raleway"/>
            </a:endParaRPr>
          </a:p>
          <a:p>
            <a:pPr marL="457200" lvl="0" indent="-349250" algn="l" rtl="0">
              <a:lnSpc>
                <a:spcPct val="115000"/>
              </a:lnSpc>
              <a:spcBef>
                <a:spcPts val="0"/>
              </a:spcBef>
              <a:spcAft>
                <a:spcPts val="0"/>
              </a:spcAft>
              <a:buClr>
                <a:srgbClr val="424242"/>
              </a:buClr>
              <a:buSzPts val="1900"/>
              <a:buFont typeface="Arial"/>
              <a:buChar char="●"/>
            </a:pPr>
            <a:r>
              <a:rPr lang="ru" sz="1900" b="1">
                <a:solidFill>
                  <a:srgbClr val="424242"/>
                </a:solidFill>
                <a:latin typeface="Raleway"/>
                <a:ea typeface="Raleway"/>
                <a:cs typeface="Raleway"/>
                <a:sym typeface="Raleway"/>
              </a:rPr>
              <a:t>Грамотність - </a:t>
            </a:r>
            <a:r>
              <a:rPr lang="ru" sz="1900">
                <a:solidFill>
                  <a:srgbClr val="424242"/>
                </a:solidFill>
                <a:latin typeface="Raleway"/>
                <a:ea typeface="Raleway"/>
                <a:cs typeface="Raleway"/>
                <a:sym typeface="Raleway"/>
              </a:rPr>
              <a:t>перевірте декілька разів на наявність помилок.</a:t>
            </a:r>
            <a:endParaRPr sz="1900">
              <a:solidFill>
                <a:srgbClr val="424242"/>
              </a:solidFill>
              <a:latin typeface="Raleway"/>
              <a:ea typeface="Raleway"/>
              <a:cs typeface="Raleway"/>
              <a:sym typeface="Raleway"/>
            </a:endParaRPr>
          </a:p>
          <a:p>
            <a:pPr marL="457200" lvl="0" indent="-349250" algn="l" rtl="0">
              <a:lnSpc>
                <a:spcPct val="115000"/>
              </a:lnSpc>
              <a:spcBef>
                <a:spcPts val="0"/>
              </a:spcBef>
              <a:spcAft>
                <a:spcPts val="0"/>
              </a:spcAft>
              <a:buClr>
                <a:srgbClr val="424242"/>
              </a:buClr>
              <a:buSzPts val="1900"/>
              <a:buFont typeface="Arial"/>
              <a:buChar char="●"/>
            </a:pPr>
            <a:r>
              <a:rPr lang="ru" sz="1900" b="1">
                <a:solidFill>
                  <a:srgbClr val="424242"/>
                </a:solidFill>
                <a:latin typeface="Raleway"/>
                <a:ea typeface="Raleway"/>
                <a:cs typeface="Raleway"/>
                <a:sym typeface="Raleway"/>
              </a:rPr>
              <a:t>Обсяг - </a:t>
            </a:r>
            <a:r>
              <a:rPr lang="ru" sz="1900">
                <a:solidFill>
                  <a:srgbClr val="424242"/>
                </a:solidFill>
                <a:latin typeface="Raleway"/>
                <a:ea typeface="Raleway"/>
                <a:cs typeface="Raleway"/>
                <a:sym typeface="Raleway"/>
              </a:rPr>
              <a:t>1-2 сторінки максимум</a:t>
            </a:r>
            <a:endParaRPr sz="1900">
              <a:solidFill>
                <a:srgbClr val="424242"/>
              </a:solidFill>
              <a:latin typeface="Raleway"/>
              <a:ea typeface="Raleway"/>
              <a:cs typeface="Raleway"/>
              <a:sym typeface="Raleway"/>
            </a:endParaRPr>
          </a:p>
          <a:p>
            <a:pPr marL="457200" lvl="0" indent="-349250" algn="l" rtl="0">
              <a:lnSpc>
                <a:spcPct val="115000"/>
              </a:lnSpc>
              <a:spcBef>
                <a:spcPts val="0"/>
              </a:spcBef>
              <a:spcAft>
                <a:spcPts val="0"/>
              </a:spcAft>
              <a:buClr>
                <a:srgbClr val="424242"/>
              </a:buClr>
              <a:buSzPts val="1900"/>
              <a:buFont typeface="Arial"/>
              <a:buChar char="●"/>
            </a:pPr>
            <a:r>
              <a:rPr lang="ru" sz="1900" b="1">
                <a:solidFill>
                  <a:srgbClr val="424242"/>
                </a:solidFill>
                <a:latin typeface="Raleway"/>
                <a:ea typeface="Raleway"/>
                <a:cs typeface="Raleway"/>
                <a:sym typeface="Raleway"/>
              </a:rPr>
              <a:t>Формат - </a:t>
            </a:r>
            <a:r>
              <a:rPr lang="ru" sz="1900">
                <a:solidFill>
                  <a:srgbClr val="424242"/>
                </a:solidFill>
                <a:latin typeface="Raleway"/>
                <a:ea typeface="Raleway"/>
                <a:cs typeface="Raleway"/>
                <a:sym typeface="Raleway"/>
              </a:rPr>
              <a:t>Тільки в pdf. </a:t>
            </a:r>
            <a:endParaRPr sz="1900">
              <a:solidFill>
                <a:srgbClr val="424242"/>
              </a:solidFill>
              <a:latin typeface="Raleway"/>
              <a:ea typeface="Raleway"/>
              <a:cs typeface="Raleway"/>
              <a:sym typeface="Raleway"/>
            </a:endParaRPr>
          </a:p>
          <a:p>
            <a:pPr marL="457200" lvl="0" indent="-349250" algn="l" rtl="0">
              <a:lnSpc>
                <a:spcPct val="115000"/>
              </a:lnSpc>
              <a:spcBef>
                <a:spcPts val="0"/>
              </a:spcBef>
              <a:spcAft>
                <a:spcPts val="0"/>
              </a:spcAft>
              <a:buClr>
                <a:srgbClr val="424242"/>
              </a:buClr>
              <a:buSzPts val="1900"/>
              <a:buFont typeface="Arial"/>
              <a:buChar char="●"/>
            </a:pPr>
            <a:r>
              <a:rPr lang="ru" sz="1900" b="1">
                <a:solidFill>
                  <a:srgbClr val="424242"/>
                </a:solidFill>
                <a:latin typeface="Raleway"/>
                <a:ea typeface="Raleway"/>
                <a:cs typeface="Raleway"/>
                <a:sym typeface="Raleway"/>
              </a:rPr>
              <a:t>Мова в резюме - </a:t>
            </a:r>
            <a:r>
              <a:rPr lang="ru" sz="1900">
                <a:solidFill>
                  <a:srgbClr val="424242"/>
                </a:solidFill>
                <a:latin typeface="Raleway"/>
                <a:ea typeface="Raleway"/>
                <a:cs typeface="Raleway"/>
                <a:sym typeface="Raleway"/>
              </a:rPr>
              <a:t>державна або основна іноземна, яка потрібна для посади.</a:t>
            </a:r>
            <a:endParaRPr sz="1900">
              <a:solidFill>
                <a:srgbClr val="424242"/>
              </a:solidFill>
              <a:latin typeface="Raleway"/>
              <a:ea typeface="Raleway"/>
              <a:cs typeface="Raleway"/>
              <a:sym typeface="Raleway"/>
            </a:endParaRPr>
          </a:p>
          <a:p>
            <a:pPr marL="457200" lvl="0" indent="0" algn="l" rtl="0">
              <a:lnSpc>
                <a:spcPct val="115000"/>
              </a:lnSpc>
              <a:spcBef>
                <a:spcPts val="1600"/>
              </a:spcBef>
              <a:spcAft>
                <a:spcPts val="0"/>
              </a:spcAft>
              <a:buNone/>
            </a:pPr>
            <a:endParaRPr>
              <a:solidFill>
                <a:srgbClr val="272C2F"/>
              </a:solidFill>
            </a:endParaRPr>
          </a:p>
          <a:p>
            <a:pPr marL="0" lvl="0" indent="0" algn="l" rtl="0">
              <a:lnSpc>
                <a:spcPct val="115000"/>
              </a:lnSpc>
              <a:spcBef>
                <a:spcPts val="1600"/>
              </a:spcBef>
              <a:spcAft>
                <a:spcPts val="0"/>
              </a:spcAft>
              <a:buNone/>
            </a:pPr>
            <a:endParaRPr sz="1800">
              <a:solidFill>
                <a:srgbClr val="272C2F"/>
              </a:solidFill>
            </a:endParaRPr>
          </a:p>
          <a:p>
            <a:pPr marL="0" lvl="0" indent="0" algn="l" rtl="0">
              <a:lnSpc>
                <a:spcPct val="115000"/>
              </a:lnSpc>
              <a:spcBef>
                <a:spcPts val="1600"/>
              </a:spcBef>
              <a:spcAft>
                <a:spcPts val="1600"/>
              </a:spcAft>
              <a:buNone/>
            </a:pPr>
            <a:endParaRPr sz="1800">
              <a:solidFill>
                <a:srgbClr val="272C2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9"/>
        <p:cNvGrpSpPr/>
        <p:nvPr/>
      </p:nvGrpSpPr>
      <p:grpSpPr>
        <a:xfrm>
          <a:off x="0" y="0"/>
          <a:ext cx="0" cy="0"/>
          <a:chOff x="0" y="0"/>
          <a:chExt cx="0" cy="0"/>
        </a:xfrm>
      </p:grpSpPr>
      <p:sp>
        <p:nvSpPr>
          <p:cNvPr id="210" name="Google Shape;210;p35"/>
          <p:cNvSpPr txBox="1"/>
          <p:nvPr/>
        </p:nvSpPr>
        <p:spPr>
          <a:xfrm>
            <a:off x="-12" y="2"/>
            <a:ext cx="2523300" cy="16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r>
              <a:rPr lang="ru" sz="12000">
                <a:solidFill>
                  <a:srgbClr val="CCCCCC"/>
                </a:solidFill>
                <a:latin typeface="Nunito Sans Black"/>
                <a:ea typeface="Nunito Sans Black"/>
                <a:cs typeface="Nunito Sans Black"/>
                <a:sym typeface="Nunito Sans Black"/>
              </a:rPr>
              <a:t>#3</a:t>
            </a:r>
            <a:endParaRPr sz="12000" b="0" i="0" u="none" strike="noStrike" cap="none">
              <a:solidFill>
                <a:srgbClr val="CCCCCC"/>
              </a:solidFill>
              <a:latin typeface="Nunito Sans Black"/>
              <a:ea typeface="Nunito Sans Black"/>
              <a:cs typeface="Nunito Sans Black"/>
              <a:sym typeface="Nunito Sans Black"/>
            </a:endParaRPr>
          </a:p>
        </p:txBody>
      </p:sp>
      <p:sp>
        <p:nvSpPr>
          <p:cNvPr id="211" name="Google Shape;211;p35"/>
          <p:cNvSpPr txBox="1">
            <a:spLocks noGrp="1"/>
          </p:cNvSpPr>
          <p:nvPr>
            <p:ph type="ctrTitle"/>
          </p:nvPr>
        </p:nvSpPr>
        <p:spPr>
          <a:xfrm>
            <a:off x="3432925" y="236325"/>
            <a:ext cx="5404200" cy="8913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5200"/>
              <a:buNone/>
            </a:pPr>
            <a:r>
              <a:rPr lang="ru" sz="3600" b="1">
                <a:solidFill>
                  <a:srgbClr val="F6B26B"/>
                </a:solidFill>
                <a:latin typeface="Raleway"/>
                <a:ea typeface="Raleway"/>
                <a:cs typeface="Raleway"/>
                <a:sym typeface="Raleway"/>
              </a:rPr>
              <a:t>Супровідний лист</a:t>
            </a:r>
            <a:endParaRPr sz="3600" b="1">
              <a:solidFill>
                <a:srgbClr val="F6B26B"/>
              </a:solidFill>
              <a:latin typeface="Raleway"/>
              <a:ea typeface="Raleway"/>
              <a:cs typeface="Raleway"/>
              <a:sym typeface="Raleway"/>
            </a:endParaRPr>
          </a:p>
        </p:txBody>
      </p:sp>
      <p:sp>
        <p:nvSpPr>
          <p:cNvPr id="212" name="Google Shape;212;p35"/>
          <p:cNvSpPr txBox="1"/>
          <p:nvPr/>
        </p:nvSpPr>
        <p:spPr>
          <a:xfrm>
            <a:off x="813799" y="2650430"/>
            <a:ext cx="70926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000000"/>
              </a:solidFill>
              <a:latin typeface="Raleway"/>
              <a:ea typeface="Raleway"/>
              <a:cs typeface="Raleway"/>
              <a:sym typeface="Raleway"/>
            </a:endParaRPr>
          </a:p>
        </p:txBody>
      </p:sp>
      <p:cxnSp>
        <p:nvCxnSpPr>
          <p:cNvPr id="213" name="Google Shape;213;p35"/>
          <p:cNvCxnSpPr/>
          <p:nvPr/>
        </p:nvCxnSpPr>
        <p:spPr>
          <a:xfrm>
            <a:off x="5252823" y="1169549"/>
            <a:ext cx="3274200" cy="9000"/>
          </a:xfrm>
          <a:prstGeom prst="straightConnector1">
            <a:avLst/>
          </a:prstGeom>
          <a:noFill/>
          <a:ln w="19050" cap="flat" cmpd="sng">
            <a:solidFill>
              <a:srgbClr val="282C35"/>
            </a:solidFill>
            <a:prstDash val="solid"/>
            <a:round/>
            <a:headEnd type="none" w="med" len="med"/>
            <a:tailEnd type="none" w="med" len="med"/>
          </a:ln>
        </p:spPr>
      </p:cxnSp>
      <p:sp>
        <p:nvSpPr>
          <p:cNvPr id="214" name="Google Shape;214;p35"/>
          <p:cNvSpPr txBox="1"/>
          <p:nvPr/>
        </p:nvSpPr>
        <p:spPr>
          <a:xfrm>
            <a:off x="1411550" y="1892900"/>
            <a:ext cx="7327800" cy="168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ru" sz="1800">
                <a:solidFill>
                  <a:srgbClr val="424242"/>
                </a:solidFill>
                <a:latin typeface="Raleway"/>
                <a:ea typeface="Raleway"/>
                <a:cs typeface="Raleway"/>
                <a:sym typeface="Raleway"/>
              </a:rPr>
              <a:t>Привітайте в ньому рекрутера або компанію. Не полінуйтеся та знайдіть в інтернеті інформацію про компанію, і напишіть декілька слів про те, що вам сподобалось, що вас привабило. Додайте емоцій до вашого листа, цим ви зможете вигідно виділитися. Напишіть, чому саме ви підійдете для цієї посади та якщо не маєте певних потрібних навичок, що допоможе вам все ж таки впоратися з роботою.</a:t>
            </a:r>
            <a:endParaRPr sz="1800">
              <a:solidFill>
                <a:srgbClr val="424242"/>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8"/>
        <p:cNvGrpSpPr/>
        <p:nvPr/>
      </p:nvGrpSpPr>
      <p:grpSpPr>
        <a:xfrm>
          <a:off x="0" y="0"/>
          <a:ext cx="0" cy="0"/>
          <a:chOff x="0" y="0"/>
          <a:chExt cx="0" cy="0"/>
        </a:xfrm>
      </p:grpSpPr>
      <p:sp>
        <p:nvSpPr>
          <p:cNvPr id="219" name="Google Shape;219;p36"/>
          <p:cNvSpPr txBox="1"/>
          <p:nvPr/>
        </p:nvSpPr>
        <p:spPr>
          <a:xfrm>
            <a:off x="1375319" y="560247"/>
            <a:ext cx="6548100" cy="4023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endParaRPr sz="12000" b="0" i="0" u="none" strike="noStrike" cap="none">
              <a:solidFill>
                <a:srgbClr val="F2F2F2"/>
              </a:solidFill>
              <a:latin typeface="Nunito Sans Black"/>
              <a:ea typeface="Nunito Sans Black"/>
              <a:cs typeface="Nunito Sans Black"/>
              <a:sym typeface="Nunito Sans Black"/>
            </a:endParaRPr>
          </a:p>
        </p:txBody>
      </p:sp>
      <p:pic>
        <p:nvPicPr>
          <p:cNvPr id="220" name="Google Shape;220;p36"/>
          <p:cNvPicPr preferRelativeResize="0"/>
          <p:nvPr/>
        </p:nvPicPr>
        <p:blipFill>
          <a:blip r:embed="rId3">
            <a:alphaModFix/>
          </a:blip>
          <a:stretch>
            <a:fillRect/>
          </a:stretch>
        </p:blipFill>
        <p:spPr>
          <a:xfrm>
            <a:off x="2753875" y="2340000"/>
            <a:ext cx="3790999" cy="1417950"/>
          </a:xfrm>
          <a:prstGeom prst="rect">
            <a:avLst/>
          </a:prstGeom>
          <a:noFill/>
          <a:ln>
            <a:noFill/>
          </a:ln>
        </p:spPr>
      </p:pic>
      <p:sp>
        <p:nvSpPr>
          <p:cNvPr id="221" name="Google Shape;221;p36"/>
          <p:cNvSpPr txBox="1">
            <a:spLocks noGrp="1"/>
          </p:cNvSpPr>
          <p:nvPr>
            <p:ph type="ctrTitle"/>
          </p:nvPr>
        </p:nvSpPr>
        <p:spPr>
          <a:xfrm>
            <a:off x="910166" y="1174341"/>
            <a:ext cx="7610100" cy="891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ru" sz="4800" b="1">
                <a:solidFill>
                  <a:srgbClr val="B45F06"/>
                </a:solidFill>
                <a:latin typeface="Raleway"/>
                <a:ea typeface="Raleway"/>
                <a:cs typeface="Raleway"/>
                <a:sym typeface="Raleway"/>
              </a:rPr>
              <a:t>і, власне, </a:t>
            </a:r>
            <a:endParaRPr sz="4800" b="1">
              <a:solidFill>
                <a:srgbClr val="B45F06"/>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5"/>
        <p:cNvGrpSpPr/>
        <p:nvPr/>
      </p:nvGrpSpPr>
      <p:grpSpPr>
        <a:xfrm>
          <a:off x="0" y="0"/>
          <a:ext cx="0" cy="0"/>
          <a:chOff x="0" y="0"/>
          <a:chExt cx="0" cy="0"/>
        </a:xfrm>
      </p:grpSpPr>
      <p:sp>
        <p:nvSpPr>
          <p:cNvPr id="226" name="Google Shape;226;p37"/>
          <p:cNvSpPr txBox="1"/>
          <p:nvPr/>
        </p:nvSpPr>
        <p:spPr>
          <a:xfrm>
            <a:off x="-12" y="65727"/>
            <a:ext cx="2523300" cy="16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r>
              <a:rPr lang="ru" sz="12000">
                <a:solidFill>
                  <a:srgbClr val="CCCCCC"/>
                </a:solidFill>
                <a:latin typeface="Nunito Sans Black"/>
                <a:ea typeface="Nunito Sans Black"/>
                <a:cs typeface="Nunito Sans Black"/>
                <a:sym typeface="Nunito Sans Black"/>
              </a:rPr>
              <a:t>#4</a:t>
            </a:r>
            <a:endParaRPr sz="12000" b="0" i="0" u="none" strike="noStrike" cap="none">
              <a:solidFill>
                <a:srgbClr val="CCCCCC"/>
              </a:solidFill>
              <a:latin typeface="Nunito Sans Black"/>
              <a:ea typeface="Nunito Sans Black"/>
              <a:cs typeface="Nunito Sans Black"/>
              <a:sym typeface="Nunito Sans Black"/>
            </a:endParaRPr>
          </a:p>
        </p:txBody>
      </p:sp>
      <p:sp>
        <p:nvSpPr>
          <p:cNvPr id="227" name="Google Shape;227;p37"/>
          <p:cNvSpPr txBox="1"/>
          <p:nvPr/>
        </p:nvSpPr>
        <p:spPr>
          <a:xfrm>
            <a:off x="1539925" y="1134875"/>
            <a:ext cx="7409400" cy="32535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Font typeface="Arial"/>
              <a:buChar char="●"/>
            </a:pPr>
            <a:r>
              <a:rPr lang="ru" sz="1200" b="1" dirty="0">
                <a:solidFill>
                  <a:schemeClr val="tx1"/>
                </a:solidFill>
                <a:latin typeface="Raleway"/>
                <a:ea typeface="Raleway"/>
                <a:cs typeface="Raleway"/>
                <a:sym typeface="Raleway"/>
              </a:rPr>
              <a:t>Класичний спосіб - </a:t>
            </a:r>
            <a:r>
              <a:rPr lang="ru" sz="1200" dirty="0">
                <a:solidFill>
                  <a:schemeClr val="tx1"/>
                </a:solidFill>
                <a:latin typeface="Raleway"/>
                <a:ea typeface="Raleway"/>
                <a:cs typeface="Raleway"/>
                <a:sym typeface="Raleway"/>
              </a:rPr>
              <a:t>зареєструйтеся на сайтах з пошуку роботи та розішліть резюме на відкриті вакансії. Це можуть бути work.ua, rabota.ua, dou.ua, djinni.co…</a:t>
            </a:r>
            <a:endParaRPr sz="1200" dirty="0">
              <a:solidFill>
                <a:schemeClr val="tx1"/>
              </a:solidFill>
              <a:latin typeface="Raleway"/>
              <a:ea typeface="Raleway"/>
              <a:cs typeface="Raleway"/>
              <a:sym typeface="Raleway"/>
            </a:endParaRPr>
          </a:p>
          <a:p>
            <a:pPr marL="457200" lvl="0" indent="-304800" algn="l" rtl="0">
              <a:lnSpc>
                <a:spcPct val="115000"/>
              </a:lnSpc>
              <a:spcBef>
                <a:spcPts val="0"/>
              </a:spcBef>
              <a:spcAft>
                <a:spcPts val="0"/>
              </a:spcAft>
              <a:buClr>
                <a:srgbClr val="424242"/>
              </a:buClr>
              <a:buSzPts val="1200"/>
              <a:buFont typeface="Raleway"/>
              <a:buChar char="●"/>
            </a:pPr>
            <a:r>
              <a:rPr lang="ru" sz="1200" b="1" dirty="0">
                <a:solidFill>
                  <a:schemeClr val="tx1"/>
                </a:solidFill>
                <a:latin typeface="Raleway"/>
                <a:ea typeface="Raleway"/>
                <a:cs typeface="Raleway"/>
                <a:sym typeface="Raleway"/>
              </a:rPr>
              <a:t>Сайти та сторінки компаній в соцмережах</a:t>
            </a:r>
            <a:r>
              <a:rPr lang="ru" sz="1200" dirty="0">
                <a:solidFill>
                  <a:schemeClr val="tx1"/>
                </a:solidFill>
                <a:latin typeface="Raleway"/>
                <a:ea typeface="Raleway"/>
                <a:cs typeface="Raleway"/>
                <a:sym typeface="Raleway"/>
              </a:rPr>
              <a:t>.</a:t>
            </a:r>
            <a:endParaRPr sz="1200" dirty="0">
              <a:solidFill>
                <a:schemeClr val="tx1"/>
              </a:solidFill>
              <a:latin typeface="Raleway"/>
              <a:ea typeface="Raleway"/>
              <a:cs typeface="Raleway"/>
              <a:sym typeface="Raleway"/>
            </a:endParaRPr>
          </a:p>
          <a:p>
            <a:pPr marL="457200" lvl="0" indent="-304800" algn="l" rtl="0">
              <a:lnSpc>
                <a:spcPct val="115000"/>
              </a:lnSpc>
              <a:spcBef>
                <a:spcPts val="0"/>
              </a:spcBef>
              <a:spcAft>
                <a:spcPts val="0"/>
              </a:spcAft>
              <a:buClr>
                <a:srgbClr val="000000"/>
              </a:buClr>
              <a:buSzPts val="1200"/>
              <a:buFont typeface="Arial"/>
              <a:buChar char="●"/>
            </a:pPr>
            <a:r>
              <a:rPr lang="ru" sz="1200" b="1" dirty="0">
                <a:solidFill>
                  <a:schemeClr val="tx1"/>
                </a:solidFill>
                <a:latin typeface="Raleway"/>
                <a:ea typeface="Raleway"/>
                <a:cs typeface="Raleway"/>
                <a:sym typeface="Raleway"/>
              </a:rPr>
              <a:t>Ярмарки вакансій - </a:t>
            </a:r>
            <a:r>
              <a:rPr lang="ru" sz="1200" dirty="0">
                <a:solidFill>
                  <a:schemeClr val="tx1"/>
                </a:solidFill>
                <a:latin typeface="Raleway"/>
                <a:ea typeface="Raleway"/>
                <a:cs typeface="Raleway"/>
                <a:sym typeface="Raleway"/>
              </a:rPr>
              <a:t>на таких заходах ви можете зустріти представників різних компаній та навіть пройти експрес співбесіду</a:t>
            </a:r>
            <a:endParaRPr sz="1200" dirty="0">
              <a:solidFill>
                <a:schemeClr val="tx1"/>
              </a:solidFill>
              <a:latin typeface="Raleway"/>
              <a:ea typeface="Raleway"/>
              <a:cs typeface="Raleway"/>
              <a:sym typeface="Raleway"/>
            </a:endParaRPr>
          </a:p>
          <a:p>
            <a:pPr marL="457200" lvl="0" indent="-304800" algn="l" rtl="0">
              <a:lnSpc>
                <a:spcPct val="115000"/>
              </a:lnSpc>
              <a:spcBef>
                <a:spcPts val="0"/>
              </a:spcBef>
              <a:spcAft>
                <a:spcPts val="0"/>
              </a:spcAft>
              <a:buClr>
                <a:srgbClr val="424242"/>
              </a:buClr>
              <a:buSzPts val="1200"/>
              <a:buFont typeface="Raleway"/>
              <a:buChar char="●"/>
            </a:pPr>
            <a:r>
              <a:rPr lang="ru" sz="1200" b="1" dirty="0">
                <a:solidFill>
                  <a:schemeClr val="tx1"/>
                </a:solidFill>
                <a:latin typeface="Raleway"/>
                <a:ea typeface="Raleway"/>
                <a:cs typeface="Raleway"/>
                <a:sym typeface="Raleway"/>
              </a:rPr>
              <a:t>Центри зайнятості</a:t>
            </a:r>
            <a:r>
              <a:rPr lang="ru" sz="1200" dirty="0">
                <a:solidFill>
                  <a:schemeClr val="tx1"/>
                </a:solidFill>
                <a:latin typeface="Raleway"/>
                <a:ea typeface="Raleway"/>
                <a:cs typeface="Raleway"/>
                <a:sym typeface="Raleway"/>
              </a:rPr>
              <a:t> - ви можете стати на облік як безробітний або просто оглянути перелік позицій, які надали роботодавці.</a:t>
            </a:r>
            <a:endParaRPr sz="1200" dirty="0">
              <a:solidFill>
                <a:schemeClr val="tx1"/>
              </a:solidFill>
              <a:latin typeface="Raleway"/>
              <a:ea typeface="Raleway"/>
              <a:cs typeface="Raleway"/>
              <a:sym typeface="Raleway"/>
            </a:endParaRPr>
          </a:p>
          <a:p>
            <a:pPr marL="457200" lvl="0" indent="-304800" algn="l" rtl="0">
              <a:lnSpc>
                <a:spcPct val="115000"/>
              </a:lnSpc>
              <a:spcBef>
                <a:spcPts val="0"/>
              </a:spcBef>
              <a:spcAft>
                <a:spcPts val="0"/>
              </a:spcAft>
              <a:buClr>
                <a:srgbClr val="424242"/>
              </a:buClr>
              <a:buSzPts val="1200"/>
              <a:buFont typeface="Raleway"/>
              <a:buChar char="●"/>
            </a:pPr>
            <a:r>
              <a:rPr lang="ru" sz="1200" b="1" dirty="0">
                <a:solidFill>
                  <a:schemeClr val="tx1"/>
                </a:solidFill>
                <a:latin typeface="Raleway"/>
                <a:ea typeface="Raleway"/>
                <a:cs typeface="Raleway"/>
                <a:sym typeface="Raleway"/>
              </a:rPr>
              <a:t>Куточки “нам потрібні”</a:t>
            </a:r>
            <a:r>
              <a:rPr lang="ru" sz="1200" dirty="0">
                <a:solidFill>
                  <a:schemeClr val="tx1"/>
                </a:solidFill>
                <a:latin typeface="Raleway"/>
                <a:ea typeface="Raleway"/>
                <a:cs typeface="Raleway"/>
                <a:sym typeface="Raleway"/>
              </a:rPr>
              <a:t> в публічних місцях або запитуйте безпосередньо в роботодавця, якщо маєте можливість туди потрапити.</a:t>
            </a:r>
            <a:endParaRPr sz="1200" dirty="0">
              <a:solidFill>
                <a:schemeClr val="tx1"/>
              </a:solidFill>
              <a:latin typeface="Raleway"/>
              <a:ea typeface="Raleway"/>
              <a:cs typeface="Raleway"/>
              <a:sym typeface="Raleway"/>
            </a:endParaRPr>
          </a:p>
          <a:p>
            <a:pPr marL="457200" lvl="0" indent="-304800" algn="l" rtl="0">
              <a:lnSpc>
                <a:spcPct val="117000"/>
              </a:lnSpc>
              <a:spcBef>
                <a:spcPts val="0"/>
              </a:spcBef>
              <a:spcAft>
                <a:spcPts val="0"/>
              </a:spcAft>
              <a:buClr>
                <a:schemeClr val="dk1"/>
              </a:buClr>
              <a:buSzPts val="1200"/>
              <a:buFont typeface="Raleway"/>
              <a:buChar char="●"/>
            </a:pPr>
            <a:r>
              <a:rPr lang="ru" sz="1200" b="1" dirty="0">
                <a:solidFill>
                  <a:schemeClr val="tx1"/>
                </a:solidFill>
                <a:latin typeface="Raleway"/>
                <a:ea typeface="Raleway"/>
                <a:cs typeface="Raleway"/>
                <a:sym typeface="Raleway"/>
              </a:rPr>
              <a:t>Використовуйте свої знайомства</a:t>
            </a:r>
            <a:r>
              <a:rPr lang="ru" sz="1200" dirty="0">
                <a:solidFill>
                  <a:schemeClr val="tx1"/>
                </a:solidFill>
                <a:highlight>
                  <a:schemeClr val="accent3"/>
                </a:highlight>
                <a:latin typeface="Raleway"/>
                <a:ea typeface="Raleway"/>
                <a:cs typeface="Raleway"/>
                <a:sym typeface="Raleway"/>
              </a:rPr>
              <a:t> - складіть список знайомих людей, які працюють в компаніях, які вас цікавлять і попросіть їх дати вам рекомендації. </a:t>
            </a:r>
            <a:endParaRPr sz="1200" dirty="0">
              <a:solidFill>
                <a:schemeClr val="tx1"/>
              </a:solidFill>
              <a:highlight>
                <a:schemeClr val="accent3"/>
              </a:highlight>
              <a:latin typeface="Raleway"/>
              <a:ea typeface="Raleway"/>
              <a:cs typeface="Raleway"/>
              <a:sym typeface="Raleway"/>
            </a:endParaRPr>
          </a:p>
          <a:p>
            <a:pPr marL="457200" lvl="0" indent="-304800" algn="l" rtl="0">
              <a:lnSpc>
                <a:spcPct val="117000"/>
              </a:lnSpc>
              <a:spcBef>
                <a:spcPts val="0"/>
              </a:spcBef>
              <a:spcAft>
                <a:spcPts val="0"/>
              </a:spcAft>
              <a:buClr>
                <a:schemeClr val="dk1"/>
              </a:buClr>
              <a:buSzPts val="1200"/>
              <a:buFont typeface="Raleway"/>
              <a:buChar char="●"/>
            </a:pPr>
            <a:r>
              <a:rPr lang="ru" sz="1200" b="1" dirty="0">
                <a:solidFill>
                  <a:schemeClr val="tx1"/>
                </a:solidFill>
                <a:latin typeface="Raleway"/>
                <a:ea typeface="Raleway"/>
                <a:cs typeface="Raleway"/>
                <a:sym typeface="Raleway"/>
              </a:rPr>
              <a:t>Використовуйте соціальні мережі</a:t>
            </a:r>
            <a:r>
              <a:rPr lang="ru" sz="1200" dirty="0">
                <a:solidFill>
                  <a:schemeClr val="tx1"/>
                </a:solidFill>
                <a:latin typeface="Raleway"/>
                <a:ea typeface="Raleway"/>
                <a:cs typeface="Raleway"/>
                <a:sym typeface="Raleway"/>
              </a:rPr>
              <a:t> - Ви можете зробити допис і попросити “пошерити” його, також можна звернутися до інфлюенсерів або HR груп з проханням допомогти. </a:t>
            </a:r>
            <a:endParaRPr sz="1200" dirty="0">
              <a:solidFill>
                <a:schemeClr val="tx1"/>
              </a:solidFill>
              <a:latin typeface="Raleway"/>
              <a:ea typeface="Raleway"/>
              <a:cs typeface="Raleway"/>
              <a:sym typeface="Raleway"/>
            </a:endParaRPr>
          </a:p>
          <a:p>
            <a:pPr marL="457200" lvl="0" indent="-304800" algn="l" rtl="0">
              <a:lnSpc>
                <a:spcPct val="115000"/>
              </a:lnSpc>
              <a:spcBef>
                <a:spcPts val="0"/>
              </a:spcBef>
              <a:spcAft>
                <a:spcPts val="0"/>
              </a:spcAft>
              <a:buClr>
                <a:schemeClr val="dk1"/>
              </a:buClr>
              <a:buSzPts val="1200"/>
              <a:buFont typeface="Raleway"/>
              <a:buChar char="●"/>
            </a:pPr>
            <a:r>
              <a:rPr lang="ru" sz="1200" b="1" dirty="0">
                <a:solidFill>
                  <a:schemeClr val="tx1"/>
                </a:solidFill>
                <a:latin typeface="Raleway"/>
                <a:ea typeface="Raleway"/>
                <a:cs typeface="Raleway"/>
                <a:sym typeface="Raleway"/>
              </a:rPr>
              <a:t>Зареєструйтеся</a:t>
            </a:r>
            <a:r>
              <a:rPr lang="ru" sz="1200" dirty="0">
                <a:solidFill>
                  <a:schemeClr val="tx1"/>
                </a:solidFill>
                <a:latin typeface="Raleway"/>
                <a:ea typeface="Raleway"/>
                <a:cs typeface="Raleway"/>
                <a:sym typeface="Raleway"/>
              </a:rPr>
              <a:t> (якщо ви ще цього не зробили) </a:t>
            </a:r>
            <a:r>
              <a:rPr lang="ru" sz="1200" b="1" dirty="0">
                <a:solidFill>
                  <a:schemeClr val="tx1"/>
                </a:solidFill>
                <a:latin typeface="Raleway"/>
                <a:ea typeface="Raleway"/>
                <a:cs typeface="Raleway"/>
                <a:sym typeface="Raleway"/>
              </a:rPr>
              <a:t>в LinkedIn</a:t>
            </a:r>
            <a:r>
              <a:rPr lang="ru" sz="1200" dirty="0">
                <a:solidFill>
                  <a:schemeClr val="tx1"/>
                </a:solidFill>
                <a:latin typeface="Raleway"/>
                <a:ea typeface="Raleway"/>
                <a:cs typeface="Raleway"/>
                <a:sym typeface="Raleway"/>
              </a:rPr>
              <a:t> і розвивайте свою мережу професійних контактів</a:t>
            </a:r>
            <a:endParaRPr sz="1200" dirty="0">
              <a:solidFill>
                <a:schemeClr val="tx1"/>
              </a:solidFill>
              <a:latin typeface="Raleway"/>
              <a:ea typeface="Raleway"/>
              <a:cs typeface="Raleway"/>
              <a:sym typeface="Raleway"/>
            </a:endParaRPr>
          </a:p>
          <a:p>
            <a:pPr marL="457200" lvl="0" indent="0" algn="l" rtl="0">
              <a:lnSpc>
                <a:spcPct val="115000"/>
              </a:lnSpc>
              <a:spcBef>
                <a:spcPts val="1900"/>
              </a:spcBef>
              <a:spcAft>
                <a:spcPts val="0"/>
              </a:spcAft>
              <a:buNone/>
            </a:pPr>
            <a:endParaRPr sz="1200" dirty="0">
              <a:solidFill>
                <a:schemeClr val="tx1"/>
              </a:solidFill>
              <a:latin typeface="Raleway"/>
              <a:ea typeface="Raleway"/>
              <a:cs typeface="Raleway"/>
              <a:sym typeface="Raleway"/>
            </a:endParaRPr>
          </a:p>
          <a:p>
            <a:pPr marL="457200" lvl="0" indent="0" algn="l" rtl="0">
              <a:lnSpc>
                <a:spcPct val="115000"/>
              </a:lnSpc>
              <a:spcBef>
                <a:spcPts val="1600"/>
              </a:spcBef>
              <a:spcAft>
                <a:spcPts val="0"/>
              </a:spcAft>
              <a:buNone/>
            </a:pPr>
            <a:endParaRPr sz="1200" dirty="0">
              <a:solidFill>
                <a:schemeClr val="tx1"/>
              </a:solidFill>
              <a:latin typeface="Raleway"/>
              <a:ea typeface="Raleway"/>
              <a:cs typeface="Raleway"/>
              <a:sym typeface="Raleway"/>
            </a:endParaRPr>
          </a:p>
          <a:p>
            <a:pPr marL="457200" lvl="0" indent="0" algn="l" rtl="0">
              <a:lnSpc>
                <a:spcPct val="115000"/>
              </a:lnSpc>
              <a:spcBef>
                <a:spcPts val="1600"/>
              </a:spcBef>
              <a:spcAft>
                <a:spcPts val="0"/>
              </a:spcAft>
              <a:buNone/>
            </a:pPr>
            <a:endParaRPr sz="1200" dirty="0">
              <a:solidFill>
                <a:schemeClr val="tx1"/>
              </a:solidFill>
              <a:latin typeface="Raleway"/>
              <a:ea typeface="Raleway"/>
              <a:cs typeface="Raleway"/>
              <a:sym typeface="Raleway"/>
            </a:endParaRPr>
          </a:p>
          <a:p>
            <a:pPr marL="0" lvl="0" indent="0" algn="l" rtl="0">
              <a:lnSpc>
                <a:spcPct val="115000"/>
              </a:lnSpc>
              <a:spcBef>
                <a:spcPts val="1600"/>
              </a:spcBef>
              <a:spcAft>
                <a:spcPts val="0"/>
              </a:spcAft>
              <a:buNone/>
            </a:pPr>
            <a:endParaRPr sz="1200" dirty="0">
              <a:solidFill>
                <a:schemeClr val="tx1"/>
              </a:solidFill>
              <a:latin typeface="Raleway"/>
              <a:ea typeface="Raleway"/>
              <a:cs typeface="Raleway"/>
              <a:sym typeface="Raleway"/>
            </a:endParaRPr>
          </a:p>
          <a:p>
            <a:pPr marL="0" lvl="0" indent="0" algn="l" rtl="0">
              <a:lnSpc>
                <a:spcPct val="115000"/>
              </a:lnSpc>
              <a:spcBef>
                <a:spcPts val="1600"/>
              </a:spcBef>
              <a:spcAft>
                <a:spcPts val="1600"/>
              </a:spcAft>
              <a:buNone/>
            </a:pPr>
            <a:endParaRPr sz="1800" dirty="0">
              <a:solidFill>
                <a:schemeClr val="tx1"/>
              </a:solidFill>
            </a:endParaRPr>
          </a:p>
        </p:txBody>
      </p:sp>
      <p:sp>
        <p:nvSpPr>
          <p:cNvPr id="228" name="Google Shape;228;p37"/>
          <p:cNvSpPr txBox="1">
            <a:spLocks noGrp="1"/>
          </p:cNvSpPr>
          <p:nvPr>
            <p:ph type="ctrTitle"/>
          </p:nvPr>
        </p:nvSpPr>
        <p:spPr>
          <a:xfrm>
            <a:off x="4353095" y="243575"/>
            <a:ext cx="3794700" cy="891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5200"/>
              <a:buNone/>
            </a:pPr>
            <a:r>
              <a:rPr lang="ru" sz="4800" b="1">
                <a:solidFill>
                  <a:srgbClr val="F6B26B"/>
                </a:solidFill>
                <a:latin typeface="Raleway"/>
                <a:ea typeface="Raleway"/>
                <a:cs typeface="Raleway"/>
                <a:sym typeface="Raleway"/>
              </a:rPr>
              <a:t>як шукати </a:t>
            </a:r>
            <a:endParaRPr sz="4800" b="1">
              <a:solidFill>
                <a:srgbClr val="F6B26B"/>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2"/>
        <p:cNvGrpSpPr/>
        <p:nvPr/>
      </p:nvGrpSpPr>
      <p:grpSpPr>
        <a:xfrm>
          <a:off x="0" y="0"/>
          <a:ext cx="0" cy="0"/>
          <a:chOff x="0" y="0"/>
          <a:chExt cx="0" cy="0"/>
        </a:xfrm>
      </p:grpSpPr>
      <p:sp>
        <p:nvSpPr>
          <p:cNvPr id="233" name="Google Shape;233;p38"/>
          <p:cNvSpPr txBox="1"/>
          <p:nvPr/>
        </p:nvSpPr>
        <p:spPr>
          <a:xfrm>
            <a:off x="-130487" y="58852"/>
            <a:ext cx="2523300" cy="16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0"/>
              <a:buFont typeface="Arial"/>
              <a:buNone/>
            </a:pPr>
            <a:r>
              <a:rPr lang="ru" sz="12000">
                <a:solidFill>
                  <a:srgbClr val="CCCCCC"/>
                </a:solidFill>
                <a:latin typeface="Nunito Sans Black"/>
                <a:ea typeface="Nunito Sans Black"/>
                <a:cs typeface="Nunito Sans Black"/>
                <a:sym typeface="Nunito Sans Black"/>
              </a:rPr>
              <a:t>#5</a:t>
            </a:r>
            <a:endParaRPr sz="12000">
              <a:solidFill>
                <a:srgbClr val="CCCCCC"/>
              </a:solidFill>
              <a:latin typeface="Nunito Sans Black"/>
              <a:ea typeface="Nunito Sans Black"/>
              <a:cs typeface="Nunito Sans Black"/>
              <a:sym typeface="Nunito Sans Black"/>
            </a:endParaRPr>
          </a:p>
          <a:p>
            <a:pPr marL="0" marR="0" lvl="0" indent="0" algn="l" rtl="0">
              <a:lnSpc>
                <a:spcPct val="100000"/>
              </a:lnSpc>
              <a:spcBef>
                <a:spcPts val="0"/>
              </a:spcBef>
              <a:spcAft>
                <a:spcPts val="0"/>
              </a:spcAft>
              <a:buClr>
                <a:srgbClr val="000000"/>
              </a:buClr>
              <a:buSzPts val="12000"/>
              <a:buFont typeface="Arial"/>
              <a:buNone/>
            </a:pPr>
            <a:endParaRPr sz="12000">
              <a:solidFill>
                <a:srgbClr val="F2F2F2"/>
              </a:solidFill>
              <a:latin typeface="Nunito Sans Black"/>
              <a:ea typeface="Nunito Sans Black"/>
              <a:cs typeface="Nunito Sans Black"/>
              <a:sym typeface="Nunito Sans Black"/>
            </a:endParaRPr>
          </a:p>
        </p:txBody>
      </p:sp>
      <p:sp>
        <p:nvSpPr>
          <p:cNvPr id="234" name="Google Shape;234;p38"/>
          <p:cNvSpPr txBox="1">
            <a:spLocks noGrp="1"/>
          </p:cNvSpPr>
          <p:nvPr>
            <p:ph type="ctrTitle"/>
          </p:nvPr>
        </p:nvSpPr>
        <p:spPr>
          <a:xfrm>
            <a:off x="1151116" y="58841"/>
            <a:ext cx="7610100" cy="89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ru" sz="3600" b="1">
                <a:latin typeface="Raleway"/>
                <a:ea typeface="Raleway"/>
                <a:cs typeface="Raleway"/>
                <a:sym typeface="Raleway"/>
              </a:rPr>
              <a:t>Готуємося до співбесіди</a:t>
            </a:r>
            <a:endParaRPr sz="3600" b="1">
              <a:solidFill>
                <a:srgbClr val="72B63B"/>
              </a:solidFill>
              <a:latin typeface="Raleway"/>
              <a:ea typeface="Raleway"/>
              <a:cs typeface="Raleway"/>
              <a:sym typeface="Raleway"/>
            </a:endParaRPr>
          </a:p>
        </p:txBody>
      </p:sp>
      <p:sp>
        <p:nvSpPr>
          <p:cNvPr id="235" name="Google Shape;235;p38"/>
          <p:cNvSpPr txBox="1"/>
          <p:nvPr/>
        </p:nvSpPr>
        <p:spPr>
          <a:xfrm>
            <a:off x="1668850" y="1285875"/>
            <a:ext cx="6915000" cy="294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ru" sz="1800" b="1">
                <a:solidFill>
                  <a:srgbClr val="F6B26B"/>
                </a:solidFill>
                <a:latin typeface="Raleway"/>
                <a:ea typeface="Raleway"/>
                <a:cs typeface="Raleway"/>
                <a:sym typeface="Raleway"/>
              </a:rPr>
              <a:t>Два найважливіших питання, які треба поставити собі перед співбесідою:</a:t>
            </a:r>
            <a:endParaRPr sz="1800" b="1">
              <a:solidFill>
                <a:srgbClr val="F6B26B"/>
              </a:solidFill>
              <a:latin typeface="Raleway"/>
              <a:ea typeface="Raleway"/>
              <a:cs typeface="Raleway"/>
              <a:sym typeface="Raleway"/>
            </a:endParaRPr>
          </a:p>
          <a:p>
            <a:pPr marL="0" lvl="0" indent="0" algn="l" rtl="0">
              <a:spcBef>
                <a:spcPts val="0"/>
              </a:spcBef>
              <a:spcAft>
                <a:spcPts val="0"/>
              </a:spcAft>
              <a:buNone/>
            </a:pPr>
            <a:endParaRPr sz="1800" b="1">
              <a:latin typeface="Raleway"/>
              <a:ea typeface="Raleway"/>
              <a:cs typeface="Raleway"/>
              <a:sym typeface="Raleway"/>
            </a:endParaRPr>
          </a:p>
          <a:p>
            <a:pPr marL="457200" lvl="0" indent="-342900" algn="l" rtl="0">
              <a:spcBef>
                <a:spcPts val="0"/>
              </a:spcBef>
              <a:spcAft>
                <a:spcPts val="0"/>
              </a:spcAft>
              <a:buSzPts val="1800"/>
              <a:buAutoNum type="arabicPeriod"/>
            </a:pPr>
            <a:r>
              <a:rPr lang="ru" sz="1800">
                <a:latin typeface="Raleway"/>
                <a:ea typeface="Raleway"/>
                <a:cs typeface="Raleway"/>
                <a:sym typeface="Raleway"/>
              </a:rPr>
              <a:t>Чому я хочу потрапити </a:t>
            </a:r>
            <a:r>
              <a:rPr lang="ru" sz="1800" b="1">
                <a:latin typeface="Raleway"/>
                <a:ea typeface="Raleway"/>
                <a:cs typeface="Raleway"/>
                <a:sym typeface="Raleway"/>
              </a:rPr>
              <a:t>саме в цю компанію</a:t>
            </a:r>
            <a:r>
              <a:rPr lang="ru" sz="1800">
                <a:latin typeface="Raleway"/>
                <a:ea typeface="Raleway"/>
                <a:cs typeface="Raleway"/>
                <a:sym typeface="Raleway"/>
              </a:rPr>
              <a:t>?</a:t>
            </a:r>
            <a:endParaRPr sz="1800">
              <a:latin typeface="Raleway"/>
              <a:ea typeface="Raleway"/>
              <a:cs typeface="Raleway"/>
              <a:sym typeface="Raleway"/>
            </a:endParaRPr>
          </a:p>
          <a:p>
            <a:pPr marL="0" lvl="0" indent="0" algn="l" rtl="0">
              <a:spcBef>
                <a:spcPts val="0"/>
              </a:spcBef>
              <a:spcAft>
                <a:spcPts val="0"/>
              </a:spcAft>
              <a:buNone/>
            </a:pPr>
            <a:endParaRPr sz="1800">
              <a:latin typeface="Raleway"/>
              <a:ea typeface="Raleway"/>
              <a:cs typeface="Raleway"/>
              <a:sym typeface="Raleway"/>
            </a:endParaRPr>
          </a:p>
          <a:p>
            <a:pPr marL="0" lvl="0" indent="0" algn="l" rtl="0">
              <a:spcBef>
                <a:spcPts val="0"/>
              </a:spcBef>
              <a:spcAft>
                <a:spcPts val="0"/>
              </a:spcAft>
              <a:buNone/>
            </a:pPr>
            <a:r>
              <a:rPr lang="ru" sz="1200">
                <a:latin typeface="Raleway"/>
                <a:ea typeface="Raleway"/>
                <a:cs typeface="Raleway"/>
                <a:sym typeface="Raleway"/>
              </a:rPr>
              <a:t>          * допоможе виділити сильні сторони компанії ДЛЯ ВАС</a:t>
            </a:r>
            <a:endParaRPr sz="1200">
              <a:latin typeface="Raleway"/>
              <a:ea typeface="Raleway"/>
              <a:cs typeface="Raleway"/>
              <a:sym typeface="Raleway"/>
            </a:endParaRPr>
          </a:p>
          <a:p>
            <a:pPr marL="0" lvl="0" indent="0" algn="l" rtl="0">
              <a:spcBef>
                <a:spcPts val="0"/>
              </a:spcBef>
              <a:spcAft>
                <a:spcPts val="0"/>
              </a:spcAft>
              <a:buNone/>
            </a:pPr>
            <a:endParaRPr sz="1200">
              <a:latin typeface="Raleway"/>
              <a:ea typeface="Raleway"/>
              <a:cs typeface="Raleway"/>
              <a:sym typeface="Raleway"/>
            </a:endParaRPr>
          </a:p>
          <a:p>
            <a:pPr marL="0" lvl="0" indent="0" algn="l" rtl="0">
              <a:spcBef>
                <a:spcPts val="0"/>
              </a:spcBef>
              <a:spcAft>
                <a:spcPts val="0"/>
              </a:spcAft>
              <a:buNone/>
            </a:pPr>
            <a:endParaRPr sz="1200">
              <a:latin typeface="Raleway"/>
              <a:ea typeface="Raleway"/>
              <a:cs typeface="Raleway"/>
              <a:sym typeface="Raleway"/>
            </a:endParaRPr>
          </a:p>
          <a:p>
            <a:pPr marL="457200" lvl="0" indent="-342900" algn="l" rtl="0">
              <a:spcBef>
                <a:spcPts val="0"/>
              </a:spcBef>
              <a:spcAft>
                <a:spcPts val="0"/>
              </a:spcAft>
              <a:buSzPts val="1800"/>
              <a:buAutoNum type="arabicPeriod"/>
            </a:pPr>
            <a:r>
              <a:rPr lang="ru" sz="1800">
                <a:latin typeface="Raleway"/>
                <a:ea typeface="Raleway"/>
                <a:cs typeface="Raleway"/>
                <a:sym typeface="Raleway"/>
              </a:rPr>
              <a:t>Чому </a:t>
            </a:r>
            <a:r>
              <a:rPr lang="ru" sz="1800" b="1">
                <a:latin typeface="Raleway"/>
                <a:ea typeface="Raleway"/>
                <a:cs typeface="Raleway"/>
                <a:sym typeface="Raleway"/>
              </a:rPr>
              <a:t>ця компанія</a:t>
            </a:r>
            <a:r>
              <a:rPr lang="ru" sz="1800">
                <a:latin typeface="Raleway"/>
                <a:ea typeface="Raleway"/>
                <a:cs typeface="Raleway"/>
                <a:sym typeface="Raleway"/>
              </a:rPr>
              <a:t> має найняти </a:t>
            </a:r>
            <a:r>
              <a:rPr lang="ru" sz="1800" b="1">
                <a:latin typeface="Raleway"/>
                <a:ea typeface="Raleway"/>
                <a:cs typeface="Raleway"/>
                <a:sym typeface="Raleway"/>
              </a:rPr>
              <a:t>саме мене</a:t>
            </a:r>
            <a:r>
              <a:rPr lang="ru" sz="1800">
                <a:latin typeface="Raleway"/>
                <a:ea typeface="Raleway"/>
                <a:cs typeface="Raleway"/>
                <a:sym typeface="Raleway"/>
              </a:rPr>
              <a:t>?</a:t>
            </a:r>
            <a:endParaRPr sz="1800">
              <a:latin typeface="Raleway"/>
              <a:ea typeface="Raleway"/>
              <a:cs typeface="Raleway"/>
              <a:sym typeface="Raleway"/>
            </a:endParaRPr>
          </a:p>
          <a:p>
            <a:pPr marL="0" lvl="0" indent="0" algn="l" rtl="0">
              <a:spcBef>
                <a:spcPts val="0"/>
              </a:spcBef>
              <a:spcAft>
                <a:spcPts val="0"/>
              </a:spcAft>
              <a:buNone/>
            </a:pPr>
            <a:endParaRPr sz="1800">
              <a:latin typeface="Raleway"/>
              <a:ea typeface="Raleway"/>
              <a:cs typeface="Raleway"/>
              <a:sym typeface="Raleway"/>
            </a:endParaRPr>
          </a:p>
          <a:p>
            <a:pPr marL="0" lvl="0" indent="0" algn="l" rtl="0">
              <a:spcBef>
                <a:spcPts val="0"/>
              </a:spcBef>
              <a:spcAft>
                <a:spcPts val="0"/>
              </a:spcAft>
              <a:buNone/>
            </a:pPr>
            <a:r>
              <a:rPr lang="ru" sz="1200">
                <a:latin typeface="Raleway"/>
                <a:ea typeface="Raleway"/>
                <a:cs typeface="Raleway"/>
                <a:sym typeface="Raleway"/>
              </a:rPr>
              <a:t>           *  допоможе вам усвідомити СВОЇ СИЛЬНІ СТОРОНИ</a:t>
            </a:r>
            <a:endParaRPr sz="1200">
              <a:latin typeface="Raleway"/>
              <a:ea typeface="Raleway"/>
              <a:cs typeface="Raleway"/>
              <a:sym typeface="Raleway"/>
            </a:endParaRPr>
          </a:p>
          <a:p>
            <a:pPr marL="0" lvl="0" indent="0" algn="l" rtl="0">
              <a:spcBef>
                <a:spcPts val="0"/>
              </a:spcBef>
              <a:spcAft>
                <a:spcPts val="0"/>
              </a:spcAft>
              <a:buNone/>
            </a:pPr>
            <a:r>
              <a:rPr lang="ru" sz="1800">
                <a:latin typeface="Raleway"/>
                <a:ea typeface="Raleway"/>
                <a:cs typeface="Raleway"/>
                <a:sym typeface="Raleway"/>
              </a:rPr>
              <a:t>       </a:t>
            </a:r>
            <a:endParaRPr sz="12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9"/>
        <p:cNvGrpSpPr/>
        <p:nvPr/>
      </p:nvGrpSpPr>
      <p:grpSpPr>
        <a:xfrm>
          <a:off x="0" y="0"/>
          <a:ext cx="0" cy="0"/>
          <a:chOff x="0" y="0"/>
          <a:chExt cx="0" cy="0"/>
        </a:xfrm>
      </p:grpSpPr>
      <p:sp>
        <p:nvSpPr>
          <p:cNvPr id="240" name="Google Shape;240;p39"/>
          <p:cNvSpPr txBox="1"/>
          <p:nvPr/>
        </p:nvSpPr>
        <p:spPr>
          <a:xfrm>
            <a:off x="-130487" y="58852"/>
            <a:ext cx="2523300" cy="16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0"/>
              <a:buFont typeface="Arial"/>
              <a:buNone/>
            </a:pPr>
            <a:r>
              <a:rPr lang="ru" sz="12000">
                <a:solidFill>
                  <a:srgbClr val="F2F2F2"/>
                </a:solidFill>
                <a:latin typeface="Nunito Sans Black"/>
                <a:ea typeface="Nunito Sans Black"/>
                <a:cs typeface="Nunito Sans Black"/>
                <a:sym typeface="Nunito Sans Black"/>
              </a:rPr>
              <a:t>#5</a:t>
            </a:r>
            <a:endParaRPr sz="12000">
              <a:solidFill>
                <a:srgbClr val="F2F2F2"/>
              </a:solidFill>
              <a:latin typeface="Nunito Sans Black"/>
              <a:ea typeface="Nunito Sans Black"/>
              <a:cs typeface="Nunito Sans Black"/>
              <a:sym typeface="Nunito Sans Black"/>
            </a:endParaRPr>
          </a:p>
          <a:p>
            <a:pPr marL="0" marR="0" lvl="0" indent="0" algn="l" rtl="0">
              <a:lnSpc>
                <a:spcPct val="100000"/>
              </a:lnSpc>
              <a:spcBef>
                <a:spcPts val="0"/>
              </a:spcBef>
              <a:spcAft>
                <a:spcPts val="0"/>
              </a:spcAft>
              <a:buClr>
                <a:srgbClr val="000000"/>
              </a:buClr>
              <a:buSzPts val="12000"/>
              <a:buFont typeface="Arial"/>
              <a:buNone/>
            </a:pPr>
            <a:endParaRPr sz="12000">
              <a:solidFill>
                <a:srgbClr val="F2F2F2"/>
              </a:solidFill>
              <a:latin typeface="Nunito Sans Black"/>
              <a:ea typeface="Nunito Sans Black"/>
              <a:cs typeface="Nunito Sans Black"/>
              <a:sym typeface="Nunito Sans Black"/>
            </a:endParaRPr>
          </a:p>
        </p:txBody>
      </p:sp>
      <p:sp>
        <p:nvSpPr>
          <p:cNvPr id="241" name="Google Shape;241;p39"/>
          <p:cNvSpPr txBox="1">
            <a:spLocks noGrp="1"/>
          </p:cNvSpPr>
          <p:nvPr>
            <p:ph type="ctrTitle"/>
          </p:nvPr>
        </p:nvSpPr>
        <p:spPr>
          <a:xfrm>
            <a:off x="1151116" y="58841"/>
            <a:ext cx="7610100" cy="89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SzPts val="1100"/>
              <a:buNone/>
            </a:pPr>
            <a:r>
              <a:rPr lang="ru" sz="3600" b="1">
                <a:latin typeface="Raleway"/>
                <a:ea typeface="Raleway"/>
                <a:cs typeface="Raleway"/>
                <a:sym typeface="Raleway"/>
              </a:rPr>
              <a:t>Готуємося до співбесіди</a:t>
            </a:r>
            <a:endParaRPr sz="3600" b="1">
              <a:latin typeface="Raleway"/>
              <a:ea typeface="Raleway"/>
              <a:cs typeface="Raleway"/>
              <a:sym typeface="Raleway"/>
            </a:endParaRPr>
          </a:p>
        </p:txBody>
      </p:sp>
      <p:sp>
        <p:nvSpPr>
          <p:cNvPr id="242" name="Google Shape;242;p39"/>
          <p:cNvSpPr txBox="1"/>
          <p:nvPr/>
        </p:nvSpPr>
        <p:spPr>
          <a:xfrm>
            <a:off x="1595525" y="1149450"/>
            <a:ext cx="6915000" cy="306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ru" b="1" dirty="0">
                <a:solidFill>
                  <a:srgbClr val="72B63B"/>
                </a:solidFill>
                <a:latin typeface="Raleway"/>
                <a:ea typeface="Raleway"/>
                <a:cs typeface="Raleway"/>
                <a:sym typeface="Raleway"/>
              </a:rPr>
              <a:t> </a:t>
            </a:r>
            <a:r>
              <a:rPr lang="ru" sz="2000" b="1" dirty="0">
                <a:solidFill>
                  <a:srgbClr val="F6B26B"/>
                </a:solidFill>
              </a:rPr>
              <a:t>Треба обов’язково дізнатися про наступне:</a:t>
            </a:r>
            <a:endParaRPr sz="2000" b="1" dirty="0">
              <a:solidFill>
                <a:srgbClr val="F6B26B"/>
              </a:solidFill>
            </a:endParaRPr>
          </a:p>
          <a:p>
            <a:pPr marL="457200" lvl="0" indent="-317500" algn="l" rtl="0">
              <a:lnSpc>
                <a:spcPct val="115000"/>
              </a:lnSpc>
              <a:spcBef>
                <a:spcPts val="2100"/>
              </a:spcBef>
              <a:spcAft>
                <a:spcPts val="0"/>
              </a:spcAft>
              <a:buClr>
                <a:srgbClr val="272C2F"/>
              </a:buClr>
              <a:buSzPts val="1400"/>
              <a:buChar char="●"/>
            </a:pPr>
            <a:r>
              <a:rPr lang="ru" dirty="0">
                <a:solidFill>
                  <a:srgbClr val="272C2F"/>
                </a:solidFill>
              </a:rPr>
              <a:t>назва компанії;</a:t>
            </a:r>
            <a:endParaRPr dirty="0">
              <a:solidFill>
                <a:srgbClr val="272C2F"/>
              </a:solidFill>
            </a:endParaRPr>
          </a:p>
          <a:p>
            <a:pPr marL="457200" lvl="0" indent="-317500" algn="l" rtl="0">
              <a:lnSpc>
                <a:spcPct val="115000"/>
              </a:lnSpc>
              <a:spcBef>
                <a:spcPts val="0"/>
              </a:spcBef>
              <a:spcAft>
                <a:spcPts val="0"/>
              </a:spcAft>
              <a:buClr>
                <a:srgbClr val="272C2F"/>
              </a:buClr>
              <a:buSzPts val="1400"/>
              <a:buChar char="●"/>
            </a:pPr>
            <a:r>
              <a:rPr lang="ru" dirty="0">
                <a:solidFill>
                  <a:srgbClr val="272C2F"/>
                </a:solidFill>
              </a:rPr>
              <a:t>чим вона займається;</a:t>
            </a:r>
            <a:endParaRPr dirty="0">
              <a:solidFill>
                <a:srgbClr val="272C2F"/>
              </a:solidFill>
            </a:endParaRPr>
          </a:p>
          <a:p>
            <a:pPr marL="457200" lvl="0" indent="-317500" algn="l" rtl="0">
              <a:lnSpc>
                <a:spcPct val="115000"/>
              </a:lnSpc>
              <a:spcBef>
                <a:spcPts val="0"/>
              </a:spcBef>
              <a:spcAft>
                <a:spcPts val="0"/>
              </a:spcAft>
              <a:buClr>
                <a:srgbClr val="272C2F"/>
              </a:buClr>
              <a:buSzPts val="1400"/>
              <a:buChar char="●"/>
            </a:pPr>
            <a:r>
              <a:rPr lang="ru" dirty="0">
                <a:solidFill>
                  <a:srgbClr val="272C2F"/>
                </a:solidFill>
              </a:rPr>
              <a:t>історія та цінності компанії</a:t>
            </a:r>
            <a:endParaRPr dirty="0">
              <a:solidFill>
                <a:srgbClr val="272C2F"/>
              </a:solidFill>
            </a:endParaRPr>
          </a:p>
          <a:p>
            <a:pPr marL="0" lvl="0" indent="0" algn="l" rtl="0">
              <a:lnSpc>
                <a:spcPct val="115000"/>
              </a:lnSpc>
              <a:spcBef>
                <a:spcPts val="3000"/>
              </a:spcBef>
              <a:spcAft>
                <a:spcPts val="0"/>
              </a:spcAft>
              <a:buNone/>
            </a:pPr>
            <a:r>
              <a:rPr lang="ru" dirty="0">
                <a:solidFill>
                  <a:srgbClr val="272C2F"/>
                </a:solidFill>
              </a:rPr>
              <a:t>Якщо нервуєте, попросіть когось з близьких побути в ролі рекрутера та потренуйтесь “на котиках”. Варто підготувати розповідь про себе та свій професійний досвід, а також відповіді на питання “що ви можете для нас зробити”, “чого досягли на попередньому місці”, “чому звільнилися”. Якщо є “пусті місця” в резюме, вас також можуть про це запитати.</a:t>
            </a:r>
            <a:endParaRPr dirty="0">
              <a:solidFill>
                <a:srgbClr val="272C2F"/>
              </a:solidFill>
            </a:endParaRPr>
          </a:p>
          <a:p>
            <a:pPr marL="0" lvl="0" indent="0" algn="l" rtl="0">
              <a:spcBef>
                <a:spcPts val="3000"/>
              </a:spcBef>
              <a:spcAft>
                <a:spcPts val="0"/>
              </a:spcAft>
              <a:buNone/>
            </a:pPr>
            <a:endParaRPr sz="2800" b="1" dirty="0">
              <a:solidFill>
                <a:srgbClr val="424242"/>
              </a:solidFill>
              <a:latin typeface="Maven Pro"/>
              <a:ea typeface="Maven Pro"/>
              <a:cs typeface="Maven Pro"/>
              <a:sym typeface="Maven Pro"/>
            </a:endParaRPr>
          </a:p>
          <a:p>
            <a:pPr marL="0" lvl="0" indent="0" algn="l" rtl="0">
              <a:spcBef>
                <a:spcPts val="0"/>
              </a:spcBef>
              <a:spcAft>
                <a:spcPts val="0"/>
              </a:spcAft>
              <a:buNone/>
            </a:pPr>
            <a:endParaRPr sz="1800" b="1" dirty="0">
              <a:solidFill>
                <a:srgbClr val="72B63B"/>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6"/>
        <p:cNvGrpSpPr/>
        <p:nvPr/>
      </p:nvGrpSpPr>
      <p:grpSpPr>
        <a:xfrm>
          <a:off x="0" y="0"/>
          <a:ext cx="0" cy="0"/>
          <a:chOff x="0" y="0"/>
          <a:chExt cx="0" cy="0"/>
        </a:xfrm>
      </p:grpSpPr>
      <p:sp>
        <p:nvSpPr>
          <p:cNvPr id="247" name="Google Shape;247;p40"/>
          <p:cNvSpPr txBox="1"/>
          <p:nvPr/>
        </p:nvSpPr>
        <p:spPr>
          <a:xfrm>
            <a:off x="3606250" y="1334400"/>
            <a:ext cx="5174700" cy="201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600">
                <a:latin typeface="Raleway"/>
                <a:ea typeface="Raleway"/>
                <a:cs typeface="Raleway"/>
                <a:sym typeface="Raleway"/>
              </a:rPr>
              <a:t>Її можна порівняти із побаченням. Пам’ятайте, що </a:t>
            </a:r>
            <a:r>
              <a:rPr lang="ru" sz="1600" b="1">
                <a:latin typeface="Raleway"/>
                <a:ea typeface="Raleway"/>
                <a:cs typeface="Raleway"/>
                <a:sym typeface="Raleway"/>
              </a:rPr>
              <a:t>не тільки компанія обирає, а й ви теж.</a:t>
            </a:r>
            <a:endParaRPr sz="1600" b="1">
              <a:latin typeface="Raleway"/>
              <a:ea typeface="Raleway"/>
              <a:cs typeface="Raleway"/>
              <a:sym typeface="Raleway"/>
            </a:endParaRPr>
          </a:p>
          <a:p>
            <a:pPr marL="0" lvl="0" indent="0" algn="l" rtl="0">
              <a:lnSpc>
                <a:spcPct val="100000"/>
              </a:lnSpc>
              <a:spcBef>
                <a:spcPts val="2100"/>
              </a:spcBef>
              <a:spcAft>
                <a:spcPts val="0"/>
              </a:spcAft>
              <a:buNone/>
            </a:pPr>
            <a:r>
              <a:rPr lang="ru" sz="1600" b="1">
                <a:latin typeface="Raleway"/>
                <a:ea typeface="Raleway"/>
                <a:cs typeface="Raleway"/>
                <a:sym typeface="Raleway"/>
              </a:rPr>
              <a:t>Рекрутер така ж людина, як і ви. </a:t>
            </a:r>
            <a:r>
              <a:rPr lang="ru" sz="1600">
                <a:latin typeface="Raleway"/>
                <a:ea typeface="Raleway"/>
                <a:cs typeface="Raleway"/>
                <a:sym typeface="Raleway"/>
              </a:rPr>
              <a:t>Тому, будьте стриманим, але щирим. Спробуйте зробити так, щоб вас запам’ятали, наприклад: напишіть листа після співбесіди та виразіть подяку.</a:t>
            </a:r>
            <a:endParaRPr sz="1600">
              <a:latin typeface="Raleway"/>
              <a:ea typeface="Raleway"/>
              <a:cs typeface="Raleway"/>
              <a:sym typeface="Raleway"/>
            </a:endParaRPr>
          </a:p>
          <a:p>
            <a:pPr marL="0" lvl="0" indent="0" algn="l" rtl="0">
              <a:lnSpc>
                <a:spcPct val="115000"/>
              </a:lnSpc>
              <a:spcBef>
                <a:spcPts val="2100"/>
              </a:spcBef>
              <a:spcAft>
                <a:spcPts val="2100"/>
              </a:spcAft>
              <a:buNone/>
            </a:pPr>
            <a:endParaRPr sz="1200">
              <a:solidFill>
                <a:srgbClr val="272C2F"/>
              </a:solidFill>
              <a:latin typeface="Raleway"/>
              <a:ea typeface="Raleway"/>
              <a:cs typeface="Raleway"/>
              <a:sym typeface="Raleway"/>
            </a:endParaRPr>
          </a:p>
        </p:txBody>
      </p:sp>
      <p:sp>
        <p:nvSpPr>
          <p:cNvPr id="248" name="Google Shape;248;p40"/>
          <p:cNvSpPr txBox="1"/>
          <p:nvPr/>
        </p:nvSpPr>
        <p:spPr>
          <a:xfrm>
            <a:off x="347125" y="1946600"/>
            <a:ext cx="3000000" cy="107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ru" sz="3000" b="1">
                <a:solidFill>
                  <a:srgbClr val="F6B26B"/>
                </a:solidFill>
                <a:latin typeface="Raleway"/>
                <a:ea typeface="Raleway"/>
                <a:cs typeface="Raleway"/>
                <a:sym typeface="Raleway"/>
              </a:rPr>
              <a:t>Співбесіда</a:t>
            </a:r>
            <a:endParaRPr sz="3000">
              <a:solidFill>
                <a:srgbClr val="F6B26B"/>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52"/>
        <p:cNvGrpSpPr/>
        <p:nvPr/>
      </p:nvGrpSpPr>
      <p:grpSpPr>
        <a:xfrm>
          <a:off x="0" y="0"/>
          <a:ext cx="0" cy="0"/>
          <a:chOff x="0" y="0"/>
          <a:chExt cx="0" cy="0"/>
        </a:xfrm>
      </p:grpSpPr>
      <p:pic>
        <p:nvPicPr>
          <p:cNvPr id="253" name="Google Shape;253;p41"/>
          <p:cNvPicPr preferRelativeResize="0"/>
          <p:nvPr/>
        </p:nvPicPr>
        <p:blipFill>
          <a:blip r:embed="rId3">
            <a:alphaModFix/>
          </a:blip>
          <a:stretch>
            <a:fillRect/>
          </a:stretch>
        </p:blipFill>
        <p:spPr>
          <a:xfrm>
            <a:off x="2757609" y="0"/>
            <a:ext cx="3628783"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57"/>
        <p:cNvGrpSpPr/>
        <p:nvPr/>
      </p:nvGrpSpPr>
      <p:grpSpPr>
        <a:xfrm>
          <a:off x="0" y="0"/>
          <a:ext cx="0" cy="0"/>
          <a:chOff x="0" y="0"/>
          <a:chExt cx="0" cy="0"/>
        </a:xfrm>
      </p:grpSpPr>
      <p:sp>
        <p:nvSpPr>
          <p:cNvPr id="258" name="Google Shape;258;p42"/>
          <p:cNvSpPr txBox="1">
            <a:spLocks noGrp="1"/>
          </p:cNvSpPr>
          <p:nvPr>
            <p:ph type="ctrTitle"/>
          </p:nvPr>
        </p:nvSpPr>
        <p:spPr>
          <a:xfrm>
            <a:off x="2259748" y="2126100"/>
            <a:ext cx="4624500" cy="8913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ru" sz="4800" b="1">
                <a:solidFill>
                  <a:srgbClr val="282C35"/>
                </a:solidFill>
                <a:latin typeface="Raleway"/>
                <a:ea typeface="Raleway"/>
                <a:cs typeface="Raleway"/>
                <a:sym typeface="Raleway"/>
              </a:rPr>
              <a:t>Дякую</a:t>
            </a:r>
            <a:r>
              <a:rPr lang="ru" sz="4800" b="1">
                <a:solidFill>
                  <a:srgbClr val="FFFFFF"/>
                </a:solidFill>
                <a:latin typeface="Raleway"/>
                <a:ea typeface="Raleway"/>
                <a:cs typeface="Raleway"/>
                <a:sym typeface="Raleway"/>
              </a:rPr>
              <a:t> </a:t>
            </a:r>
            <a:r>
              <a:rPr lang="ru" sz="4800" b="1">
                <a:solidFill>
                  <a:srgbClr val="F6B26B"/>
                </a:solidFill>
                <a:latin typeface="Raleway"/>
                <a:ea typeface="Raleway"/>
                <a:cs typeface="Raleway"/>
                <a:sym typeface="Raleway"/>
              </a:rPr>
              <a:t>за увагу!</a:t>
            </a:r>
            <a:endParaRPr sz="4800" b="1">
              <a:solidFill>
                <a:srgbClr val="F6B26B"/>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3"/>
        <p:cNvGrpSpPr/>
        <p:nvPr/>
      </p:nvGrpSpPr>
      <p:grpSpPr>
        <a:xfrm>
          <a:off x="0" y="0"/>
          <a:ext cx="0" cy="0"/>
          <a:chOff x="0" y="0"/>
          <a:chExt cx="0" cy="0"/>
        </a:xfrm>
      </p:grpSpPr>
      <p:sp>
        <p:nvSpPr>
          <p:cNvPr id="104" name="Google Shape;104;p26"/>
          <p:cNvSpPr txBox="1">
            <a:spLocks noGrp="1"/>
          </p:cNvSpPr>
          <p:nvPr>
            <p:ph type="ctrTitle"/>
          </p:nvPr>
        </p:nvSpPr>
        <p:spPr>
          <a:xfrm>
            <a:off x="4248300" y="236325"/>
            <a:ext cx="4584000" cy="71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sz="3900" b="1">
                <a:latin typeface="Times New Roman"/>
                <a:ea typeface="Times New Roman"/>
                <a:cs typeface="Times New Roman"/>
                <a:sym typeface="Times New Roman"/>
              </a:rPr>
              <a:t>Шпіньова Марія</a:t>
            </a:r>
            <a:endParaRPr sz="3900" b="1">
              <a:latin typeface="Times New Roman"/>
              <a:ea typeface="Times New Roman"/>
              <a:cs typeface="Times New Roman"/>
              <a:sym typeface="Times New Roman"/>
            </a:endParaRPr>
          </a:p>
        </p:txBody>
      </p:sp>
      <p:sp>
        <p:nvSpPr>
          <p:cNvPr id="105" name="Google Shape;105;p26"/>
          <p:cNvSpPr txBox="1">
            <a:spLocks noGrp="1"/>
          </p:cNvSpPr>
          <p:nvPr>
            <p:ph type="subTitle" idx="1"/>
          </p:nvPr>
        </p:nvSpPr>
        <p:spPr>
          <a:xfrm>
            <a:off x="3315000" y="1297675"/>
            <a:ext cx="5517300" cy="3480000"/>
          </a:xfrm>
          <a:prstGeom prst="rect">
            <a:avLst/>
          </a:prstGeom>
        </p:spPr>
        <p:txBody>
          <a:bodyPr spcFirstLastPara="1" wrap="square" lIns="91425" tIns="91425" rIns="91425" bIns="91425" anchor="t" anchorCtr="0">
            <a:noAutofit/>
          </a:bodyPr>
          <a:lstStyle/>
          <a:p>
            <a:pPr marL="457200" lvl="0" indent="-406400" algn="r" rtl="0">
              <a:spcBef>
                <a:spcPts val="0"/>
              </a:spcBef>
              <a:spcAft>
                <a:spcPts val="0"/>
              </a:spcAft>
              <a:buClr>
                <a:srgbClr val="F2F2F2"/>
              </a:buClr>
              <a:buSzPts val="2800"/>
              <a:buFont typeface="Times New Roman"/>
              <a:buChar char="●"/>
            </a:pPr>
            <a:r>
              <a:rPr lang="ru">
                <a:solidFill>
                  <a:srgbClr val="F2F2F2"/>
                </a:solidFill>
                <a:latin typeface="Times New Roman"/>
                <a:ea typeface="Times New Roman"/>
                <a:cs typeface="Times New Roman"/>
                <a:sym typeface="Times New Roman"/>
              </a:rPr>
              <a:t>Співзасновниця та </a:t>
            </a:r>
            <a:endParaRPr>
              <a:solidFill>
                <a:srgbClr val="F2F2F2"/>
              </a:solidFill>
              <a:latin typeface="Times New Roman"/>
              <a:ea typeface="Times New Roman"/>
              <a:cs typeface="Times New Roman"/>
              <a:sym typeface="Times New Roman"/>
            </a:endParaRPr>
          </a:p>
          <a:p>
            <a:pPr marL="0" lvl="0" indent="0" algn="r" rtl="0">
              <a:spcBef>
                <a:spcPts val="0"/>
              </a:spcBef>
              <a:spcAft>
                <a:spcPts val="0"/>
              </a:spcAft>
              <a:buNone/>
            </a:pPr>
            <a:r>
              <a:rPr lang="ru">
                <a:solidFill>
                  <a:srgbClr val="F2F2F2"/>
                </a:solidFill>
                <a:latin typeface="Times New Roman"/>
                <a:ea typeface="Times New Roman"/>
                <a:cs typeface="Times New Roman"/>
                <a:sym typeface="Times New Roman"/>
              </a:rPr>
              <a:t>операційний директор </a:t>
            </a:r>
            <a:endParaRPr>
              <a:solidFill>
                <a:srgbClr val="F2F2F2"/>
              </a:solidFill>
              <a:latin typeface="Times New Roman"/>
              <a:ea typeface="Times New Roman"/>
              <a:cs typeface="Times New Roman"/>
              <a:sym typeface="Times New Roman"/>
            </a:endParaRPr>
          </a:p>
          <a:p>
            <a:pPr marL="0" lvl="0" indent="0" algn="r" rtl="0">
              <a:spcBef>
                <a:spcPts val="0"/>
              </a:spcBef>
              <a:spcAft>
                <a:spcPts val="0"/>
              </a:spcAft>
              <a:buNone/>
            </a:pPr>
            <a:r>
              <a:rPr lang="ru">
                <a:solidFill>
                  <a:srgbClr val="F2F2F2"/>
                </a:solidFill>
                <a:latin typeface="Times New Roman"/>
                <a:ea typeface="Times New Roman"/>
                <a:cs typeface="Times New Roman"/>
                <a:sym typeface="Times New Roman"/>
              </a:rPr>
              <a:t>IT-компанії “Абріка”</a:t>
            </a:r>
            <a:endParaRPr>
              <a:solidFill>
                <a:srgbClr val="F2F2F2"/>
              </a:solidFill>
              <a:latin typeface="Times New Roman"/>
              <a:ea typeface="Times New Roman"/>
              <a:cs typeface="Times New Roman"/>
              <a:sym typeface="Times New Roman"/>
            </a:endParaRPr>
          </a:p>
          <a:p>
            <a:pPr marL="457200" lvl="0" indent="-406400" algn="r" rtl="0">
              <a:spcBef>
                <a:spcPts val="0"/>
              </a:spcBef>
              <a:spcAft>
                <a:spcPts val="0"/>
              </a:spcAft>
              <a:buClr>
                <a:srgbClr val="F2F2F2"/>
              </a:buClr>
              <a:buSzPts val="2800"/>
              <a:buFont typeface="Times New Roman"/>
              <a:buChar char="●"/>
            </a:pPr>
            <a:r>
              <a:rPr lang="ru">
                <a:solidFill>
                  <a:srgbClr val="F2F2F2"/>
                </a:solidFill>
                <a:latin typeface="Times New Roman"/>
                <a:ea typeface="Times New Roman"/>
                <a:cs typeface="Times New Roman"/>
                <a:sym typeface="Times New Roman"/>
              </a:rPr>
              <a:t>тренерка та викладачка</a:t>
            </a:r>
            <a:endParaRPr>
              <a:solidFill>
                <a:srgbClr val="F2F2F2"/>
              </a:solidFill>
              <a:latin typeface="Times New Roman"/>
              <a:ea typeface="Times New Roman"/>
              <a:cs typeface="Times New Roman"/>
              <a:sym typeface="Times New Roman"/>
            </a:endParaRPr>
          </a:p>
          <a:p>
            <a:pPr marL="457200" lvl="0" indent="-406400" algn="r" rtl="0">
              <a:spcBef>
                <a:spcPts val="0"/>
              </a:spcBef>
              <a:spcAft>
                <a:spcPts val="0"/>
              </a:spcAft>
              <a:buClr>
                <a:srgbClr val="F2F2F2"/>
              </a:buClr>
              <a:buSzPts val="2800"/>
              <a:buFont typeface="Times New Roman"/>
              <a:buChar char="●"/>
            </a:pPr>
            <a:r>
              <a:rPr lang="ru">
                <a:solidFill>
                  <a:srgbClr val="F2F2F2"/>
                </a:solidFill>
                <a:latin typeface="Times New Roman"/>
                <a:ea typeface="Times New Roman"/>
                <a:cs typeface="Times New Roman"/>
                <a:sym typeface="Times New Roman"/>
              </a:rPr>
              <a:t>мама та дружина</a:t>
            </a:r>
            <a:endParaRPr>
              <a:solidFill>
                <a:srgbClr val="F2F2F2"/>
              </a:solidFill>
              <a:latin typeface="Times New Roman"/>
              <a:ea typeface="Times New Roman"/>
              <a:cs typeface="Times New Roman"/>
              <a:sym typeface="Times New Roman"/>
            </a:endParaRPr>
          </a:p>
          <a:p>
            <a:pPr marL="457200" lvl="0" indent="-406400" algn="r" rtl="0">
              <a:spcBef>
                <a:spcPts val="0"/>
              </a:spcBef>
              <a:spcAft>
                <a:spcPts val="0"/>
              </a:spcAft>
              <a:buClr>
                <a:srgbClr val="F2F2F2"/>
              </a:buClr>
              <a:buSzPts val="2800"/>
              <a:buFont typeface="Times New Roman"/>
              <a:buChar char="●"/>
            </a:pPr>
            <a:r>
              <a:rPr lang="ru">
                <a:solidFill>
                  <a:srgbClr val="F2F2F2"/>
                </a:solidFill>
                <a:latin typeface="Times New Roman"/>
                <a:ea typeface="Times New Roman"/>
                <a:cs typeface="Times New Roman"/>
                <a:sym typeface="Times New Roman"/>
              </a:rPr>
              <a:t>українка</a:t>
            </a:r>
            <a:br>
              <a:rPr lang="ru">
                <a:solidFill>
                  <a:srgbClr val="F2F2F2"/>
                </a:solidFill>
                <a:latin typeface="Times New Roman"/>
                <a:ea typeface="Times New Roman"/>
                <a:cs typeface="Times New Roman"/>
                <a:sym typeface="Times New Roman"/>
              </a:rPr>
            </a:br>
            <a:endParaRPr>
              <a:solidFill>
                <a:srgbClr val="F2F2F2"/>
              </a:solidFill>
              <a:latin typeface="Times New Roman"/>
              <a:ea typeface="Times New Roman"/>
              <a:cs typeface="Times New Roman"/>
              <a:sym typeface="Times New Roman"/>
            </a:endParaRPr>
          </a:p>
        </p:txBody>
      </p:sp>
      <p:pic>
        <p:nvPicPr>
          <p:cNvPr id="106" name="Google Shape;106;p26"/>
          <p:cNvPicPr preferRelativeResize="0"/>
          <p:nvPr/>
        </p:nvPicPr>
        <p:blipFill rotWithShape="1">
          <a:blip r:embed="rId3">
            <a:alphaModFix/>
          </a:blip>
          <a:srcRect l="22468" t="16826"/>
          <a:stretch/>
        </p:blipFill>
        <p:spPr>
          <a:xfrm>
            <a:off x="335300" y="997604"/>
            <a:ext cx="3912998" cy="31482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7"/>
          <p:cNvPicPr preferRelativeResize="0"/>
          <p:nvPr/>
        </p:nvPicPr>
        <p:blipFill>
          <a:blip r:embed="rId3">
            <a:alphaModFix/>
          </a:blip>
          <a:stretch>
            <a:fillRect/>
          </a:stretch>
        </p:blipFill>
        <p:spPr>
          <a:xfrm>
            <a:off x="152400" y="131975"/>
            <a:ext cx="1820426" cy="1820426"/>
          </a:xfrm>
          <a:prstGeom prst="rect">
            <a:avLst/>
          </a:prstGeom>
          <a:noFill/>
          <a:ln>
            <a:noFill/>
          </a:ln>
        </p:spPr>
      </p:pic>
      <p:pic>
        <p:nvPicPr>
          <p:cNvPr id="112" name="Google Shape;112;p27"/>
          <p:cNvPicPr preferRelativeResize="0"/>
          <p:nvPr/>
        </p:nvPicPr>
        <p:blipFill rotWithShape="1">
          <a:blip r:embed="rId4">
            <a:alphaModFix/>
          </a:blip>
          <a:srcRect l="6451" t="22512" r="41013" b="39070"/>
          <a:stretch/>
        </p:blipFill>
        <p:spPr>
          <a:xfrm>
            <a:off x="7332525" y="125287"/>
            <a:ext cx="1668024" cy="1626339"/>
          </a:xfrm>
          <a:prstGeom prst="rect">
            <a:avLst/>
          </a:prstGeom>
          <a:noFill/>
          <a:ln>
            <a:noFill/>
          </a:ln>
        </p:spPr>
      </p:pic>
      <p:pic>
        <p:nvPicPr>
          <p:cNvPr id="113" name="Google Shape;113;p27"/>
          <p:cNvPicPr preferRelativeResize="0"/>
          <p:nvPr/>
        </p:nvPicPr>
        <p:blipFill rotWithShape="1">
          <a:blip r:embed="rId5">
            <a:alphaModFix/>
          </a:blip>
          <a:srcRect l="36060" r="-11062"/>
          <a:stretch/>
        </p:blipFill>
        <p:spPr>
          <a:xfrm>
            <a:off x="2042450" y="131975"/>
            <a:ext cx="1820426" cy="1820424"/>
          </a:xfrm>
          <a:prstGeom prst="rect">
            <a:avLst/>
          </a:prstGeom>
          <a:noFill/>
          <a:ln>
            <a:noFill/>
          </a:ln>
        </p:spPr>
      </p:pic>
      <p:pic>
        <p:nvPicPr>
          <p:cNvPr id="114" name="Google Shape;114;p27"/>
          <p:cNvPicPr preferRelativeResize="0"/>
          <p:nvPr/>
        </p:nvPicPr>
        <p:blipFill>
          <a:blip r:embed="rId6">
            <a:alphaModFix/>
          </a:blip>
          <a:stretch>
            <a:fillRect/>
          </a:stretch>
        </p:blipFill>
        <p:spPr>
          <a:xfrm>
            <a:off x="4234075" y="3192900"/>
            <a:ext cx="2501802" cy="1820450"/>
          </a:xfrm>
          <a:prstGeom prst="rect">
            <a:avLst/>
          </a:prstGeom>
          <a:noFill/>
          <a:ln>
            <a:noFill/>
          </a:ln>
        </p:spPr>
      </p:pic>
      <p:pic>
        <p:nvPicPr>
          <p:cNvPr id="115" name="Google Shape;115;p27"/>
          <p:cNvPicPr preferRelativeResize="0"/>
          <p:nvPr/>
        </p:nvPicPr>
        <p:blipFill>
          <a:blip r:embed="rId7">
            <a:alphaModFix/>
          </a:blip>
          <a:stretch>
            <a:fillRect/>
          </a:stretch>
        </p:blipFill>
        <p:spPr>
          <a:xfrm>
            <a:off x="152400" y="1927431"/>
            <a:ext cx="4118976" cy="3089244"/>
          </a:xfrm>
          <a:prstGeom prst="rect">
            <a:avLst/>
          </a:prstGeom>
          <a:noFill/>
          <a:ln>
            <a:noFill/>
          </a:ln>
        </p:spPr>
      </p:pic>
      <p:pic>
        <p:nvPicPr>
          <p:cNvPr id="116" name="Google Shape;116;p27"/>
          <p:cNvPicPr preferRelativeResize="0"/>
          <p:nvPr/>
        </p:nvPicPr>
        <p:blipFill>
          <a:blip r:embed="rId8">
            <a:alphaModFix/>
          </a:blip>
          <a:stretch>
            <a:fillRect/>
          </a:stretch>
        </p:blipFill>
        <p:spPr>
          <a:xfrm>
            <a:off x="5264375" y="131975"/>
            <a:ext cx="2068150" cy="2757526"/>
          </a:xfrm>
          <a:prstGeom prst="rect">
            <a:avLst/>
          </a:prstGeom>
          <a:noFill/>
          <a:ln>
            <a:noFill/>
          </a:ln>
        </p:spPr>
      </p:pic>
      <p:sp>
        <p:nvSpPr>
          <p:cNvPr id="117" name="Google Shape;117;p27"/>
          <p:cNvSpPr txBox="1">
            <a:spLocks noGrp="1"/>
          </p:cNvSpPr>
          <p:nvPr>
            <p:ph type="ctrTitle"/>
          </p:nvPr>
        </p:nvSpPr>
        <p:spPr>
          <a:xfrm>
            <a:off x="3175275" y="3995350"/>
            <a:ext cx="3448800" cy="100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b="1">
                <a:highlight>
                  <a:schemeClr val="accent3"/>
                </a:highlight>
              </a:rPr>
              <a:t>І це теж я</a:t>
            </a:r>
            <a:endParaRPr b="1">
              <a:highlight>
                <a:schemeClr val="accent3"/>
              </a:highlight>
            </a:endParaRPr>
          </a:p>
        </p:txBody>
      </p:sp>
      <p:pic>
        <p:nvPicPr>
          <p:cNvPr id="118" name="Google Shape;118;p27"/>
          <p:cNvPicPr preferRelativeResize="0"/>
          <p:nvPr/>
        </p:nvPicPr>
        <p:blipFill>
          <a:blip r:embed="rId9">
            <a:alphaModFix/>
          </a:blip>
          <a:stretch>
            <a:fillRect/>
          </a:stretch>
        </p:blipFill>
        <p:spPr>
          <a:xfrm>
            <a:off x="6773150" y="1751625"/>
            <a:ext cx="2224025" cy="2012829"/>
          </a:xfrm>
          <a:prstGeom prst="rect">
            <a:avLst/>
          </a:prstGeom>
          <a:noFill/>
          <a:ln>
            <a:noFill/>
          </a:ln>
        </p:spPr>
      </p:pic>
      <p:pic>
        <p:nvPicPr>
          <p:cNvPr id="119" name="Google Shape;119;p27"/>
          <p:cNvPicPr preferRelativeResize="0"/>
          <p:nvPr/>
        </p:nvPicPr>
        <p:blipFill>
          <a:blip r:embed="rId10">
            <a:alphaModFix/>
          </a:blip>
          <a:stretch>
            <a:fillRect/>
          </a:stretch>
        </p:blipFill>
        <p:spPr>
          <a:xfrm>
            <a:off x="6745400" y="3327876"/>
            <a:ext cx="2224026" cy="1667974"/>
          </a:xfrm>
          <a:prstGeom prst="rect">
            <a:avLst/>
          </a:prstGeom>
          <a:noFill/>
          <a:ln>
            <a:noFill/>
          </a:ln>
        </p:spPr>
      </p:pic>
      <p:pic>
        <p:nvPicPr>
          <p:cNvPr id="120" name="Google Shape;120;p27"/>
          <p:cNvPicPr preferRelativeResize="0"/>
          <p:nvPr/>
        </p:nvPicPr>
        <p:blipFill>
          <a:blip r:embed="rId11">
            <a:alphaModFix/>
          </a:blip>
          <a:stretch>
            <a:fillRect/>
          </a:stretch>
        </p:blipFill>
        <p:spPr>
          <a:xfrm>
            <a:off x="3303650" y="131975"/>
            <a:ext cx="2846925" cy="1148275"/>
          </a:xfrm>
          <a:prstGeom prst="rect">
            <a:avLst/>
          </a:prstGeom>
          <a:noFill/>
          <a:ln>
            <a:noFill/>
          </a:ln>
        </p:spPr>
      </p:pic>
      <p:pic>
        <p:nvPicPr>
          <p:cNvPr id="121" name="Google Shape;121;p27"/>
          <p:cNvPicPr preferRelativeResize="0"/>
          <p:nvPr/>
        </p:nvPicPr>
        <p:blipFill>
          <a:blip r:embed="rId12">
            <a:alphaModFix/>
          </a:blip>
          <a:stretch>
            <a:fillRect/>
          </a:stretch>
        </p:blipFill>
        <p:spPr>
          <a:xfrm>
            <a:off x="3862863" y="1280250"/>
            <a:ext cx="2501799" cy="189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5"/>
        <p:cNvGrpSpPr/>
        <p:nvPr/>
      </p:nvGrpSpPr>
      <p:grpSpPr>
        <a:xfrm>
          <a:off x="0" y="0"/>
          <a:ext cx="0" cy="0"/>
          <a:chOff x="0" y="0"/>
          <a:chExt cx="0" cy="0"/>
        </a:xfrm>
      </p:grpSpPr>
      <p:sp>
        <p:nvSpPr>
          <p:cNvPr id="126" name="Google Shape;126;p28"/>
          <p:cNvSpPr txBox="1"/>
          <p:nvPr/>
        </p:nvSpPr>
        <p:spPr>
          <a:xfrm>
            <a:off x="-130487" y="58852"/>
            <a:ext cx="2523300" cy="16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endParaRPr sz="12000" b="0" i="0" u="none" strike="noStrike" cap="none">
              <a:solidFill>
                <a:srgbClr val="F2F2F2"/>
              </a:solidFill>
              <a:latin typeface="Nunito Sans Black"/>
              <a:ea typeface="Nunito Sans Black"/>
              <a:cs typeface="Nunito Sans Black"/>
              <a:sym typeface="Nunito Sans Black"/>
            </a:endParaRPr>
          </a:p>
        </p:txBody>
      </p:sp>
      <p:sp>
        <p:nvSpPr>
          <p:cNvPr id="127" name="Google Shape;127;p28"/>
          <p:cNvSpPr txBox="1">
            <a:spLocks noGrp="1"/>
          </p:cNvSpPr>
          <p:nvPr>
            <p:ph type="ctrTitle"/>
          </p:nvPr>
        </p:nvSpPr>
        <p:spPr>
          <a:xfrm>
            <a:off x="766954" y="58841"/>
            <a:ext cx="7610100" cy="891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ru" sz="4800" b="1">
                <a:solidFill>
                  <a:srgbClr val="F2F2F2"/>
                </a:solidFill>
                <a:latin typeface="Raleway"/>
                <a:ea typeface="Raleway"/>
                <a:cs typeface="Raleway"/>
                <a:sym typeface="Raleway"/>
              </a:rPr>
              <a:t>З чого почати</a:t>
            </a:r>
            <a:r>
              <a:rPr lang="ru" sz="4800" b="1">
                <a:solidFill>
                  <a:srgbClr val="72B63B"/>
                </a:solidFill>
                <a:latin typeface="Raleway"/>
                <a:ea typeface="Raleway"/>
                <a:cs typeface="Raleway"/>
                <a:sym typeface="Raleway"/>
              </a:rPr>
              <a:t> </a:t>
            </a:r>
            <a:r>
              <a:rPr lang="ru" sz="4800" b="1">
                <a:solidFill>
                  <a:srgbClr val="000000"/>
                </a:solidFill>
                <a:latin typeface="Raleway"/>
                <a:ea typeface="Raleway"/>
                <a:cs typeface="Raleway"/>
                <a:sym typeface="Raleway"/>
              </a:rPr>
              <a:t>пошук? </a:t>
            </a:r>
            <a:endParaRPr sz="4800" b="1">
              <a:solidFill>
                <a:srgbClr val="72B63B"/>
              </a:solidFill>
              <a:latin typeface="Raleway"/>
              <a:ea typeface="Raleway"/>
              <a:cs typeface="Raleway"/>
              <a:sym typeface="Raleway"/>
            </a:endParaRPr>
          </a:p>
        </p:txBody>
      </p:sp>
      <p:pic>
        <p:nvPicPr>
          <p:cNvPr id="128" name="Google Shape;128;p28"/>
          <p:cNvPicPr preferRelativeResize="0"/>
          <p:nvPr/>
        </p:nvPicPr>
        <p:blipFill>
          <a:blip r:embed="rId3">
            <a:alphaModFix/>
          </a:blip>
          <a:stretch>
            <a:fillRect/>
          </a:stretch>
        </p:blipFill>
        <p:spPr>
          <a:xfrm>
            <a:off x="716623" y="913201"/>
            <a:ext cx="7710749" cy="4048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2"/>
        <p:cNvGrpSpPr/>
        <p:nvPr/>
      </p:nvGrpSpPr>
      <p:grpSpPr>
        <a:xfrm>
          <a:off x="0" y="0"/>
          <a:ext cx="0" cy="0"/>
          <a:chOff x="0" y="0"/>
          <a:chExt cx="0" cy="0"/>
        </a:xfrm>
      </p:grpSpPr>
      <p:sp>
        <p:nvSpPr>
          <p:cNvPr id="133" name="Google Shape;133;p29"/>
          <p:cNvSpPr txBox="1"/>
          <p:nvPr/>
        </p:nvSpPr>
        <p:spPr>
          <a:xfrm>
            <a:off x="-130487" y="58852"/>
            <a:ext cx="2523300" cy="16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r>
              <a:rPr lang="ru" sz="12000">
                <a:solidFill>
                  <a:srgbClr val="CCCCCC"/>
                </a:solidFill>
                <a:latin typeface="Nunito Sans Black"/>
                <a:ea typeface="Nunito Sans Black"/>
                <a:cs typeface="Nunito Sans Black"/>
                <a:sym typeface="Nunito Sans Black"/>
              </a:rPr>
              <a:t>#1</a:t>
            </a:r>
            <a:endParaRPr sz="12000" b="0" i="0" u="none" strike="noStrike" cap="none">
              <a:solidFill>
                <a:srgbClr val="CCCCCC"/>
              </a:solidFill>
              <a:latin typeface="Nunito Sans Black"/>
              <a:ea typeface="Nunito Sans Black"/>
              <a:cs typeface="Nunito Sans Black"/>
              <a:sym typeface="Nunito Sans Black"/>
            </a:endParaRPr>
          </a:p>
        </p:txBody>
      </p:sp>
      <p:sp>
        <p:nvSpPr>
          <p:cNvPr id="134" name="Google Shape;134;p29"/>
          <p:cNvSpPr txBox="1">
            <a:spLocks noGrp="1"/>
          </p:cNvSpPr>
          <p:nvPr>
            <p:ph type="ctrTitle"/>
          </p:nvPr>
        </p:nvSpPr>
        <p:spPr>
          <a:xfrm>
            <a:off x="643666" y="501416"/>
            <a:ext cx="7610100" cy="89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200"/>
              <a:buNone/>
            </a:pPr>
            <a:r>
              <a:rPr lang="ru" sz="4800" b="1">
                <a:solidFill>
                  <a:srgbClr val="B45F06"/>
                </a:solidFill>
                <a:latin typeface="Raleway"/>
                <a:ea typeface="Raleway"/>
                <a:cs typeface="Raleway"/>
                <a:sym typeface="Raleway"/>
              </a:rPr>
              <a:t>Трошки про</a:t>
            </a:r>
            <a:r>
              <a:rPr lang="ru" sz="4800" b="1">
                <a:solidFill>
                  <a:srgbClr val="72B63B"/>
                </a:solidFill>
                <a:latin typeface="Raleway"/>
                <a:ea typeface="Raleway"/>
                <a:cs typeface="Raleway"/>
                <a:sym typeface="Raleway"/>
              </a:rPr>
              <a:t> </a:t>
            </a:r>
            <a:r>
              <a:rPr lang="ru" sz="4800" b="1">
                <a:solidFill>
                  <a:srgbClr val="282C35"/>
                </a:solidFill>
                <a:latin typeface="Raleway"/>
                <a:ea typeface="Raleway"/>
                <a:cs typeface="Raleway"/>
                <a:sym typeface="Raleway"/>
              </a:rPr>
              <a:t>мету </a:t>
            </a:r>
            <a:endParaRPr sz="4800" b="1">
              <a:solidFill>
                <a:srgbClr val="72B63B"/>
              </a:solidFill>
              <a:latin typeface="Raleway"/>
              <a:ea typeface="Raleway"/>
              <a:cs typeface="Raleway"/>
              <a:sym typeface="Raleway"/>
            </a:endParaRPr>
          </a:p>
        </p:txBody>
      </p:sp>
      <p:sp>
        <p:nvSpPr>
          <p:cNvPr id="135" name="Google Shape;135;p29"/>
          <p:cNvSpPr txBox="1"/>
          <p:nvPr/>
        </p:nvSpPr>
        <p:spPr>
          <a:xfrm>
            <a:off x="643674" y="1506451"/>
            <a:ext cx="70926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600">
                <a:solidFill>
                  <a:schemeClr val="dk1"/>
                </a:solidFill>
                <a:latin typeface="Raleway"/>
                <a:ea typeface="Raleway"/>
                <a:cs typeface="Raleway"/>
                <a:sym typeface="Raleway"/>
              </a:rPr>
              <a:t>Підеш туди - невідомо куди. Знайдеш те … а що власне знайдеш?</a:t>
            </a:r>
            <a:endParaRPr sz="1600" b="0" i="0" u="none" strike="noStrike" cap="none">
              <a:solidFill>
                <a:srgbClr val="000000"/>
              </a:solidFill>
              <a:latin typeface="Raleway"/>
              <a:ea typeface="Raleway"/>
              <a:cs typeface="Raleway"/>
              <a:sym typeface="Raleway"/>
            </a:endParaRPr>
          </a:p>
        </p:txBody>
      </p:sp>
      <p:sp>
        <p:nvSpPr>
          <p:cNvPr id="136" name="Google Shape;136;p29"/>
          <p:cNvSpPr txBox="1"/>
          <p:nvPr/>
        </p:nvSpPr>
        <p:spPr>
          <a:xfrm>
            <a:off x="4990599" y="2678808"/>
            <a:ext cx="2860381" cy="12012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200000"/>
              </a:lnSpc>
              <a:spcBef>
                <a:spcPts val="0"/>
              </a:spcBef>
              <a:spcAft>
                <a:spcPts val="0"/>
              </a:spcAft>
              <a:buClr>
                <a:schemeClr val="dk1"/>
              </a:buClr>
              <a:buSzPts val="1100"/>
              <a:buFont typeface="Arial" panose="020B0604020202020204" pitchFamily="34" charset="0"/>
              <a:buChar char="•"/>
            </a:pPr>
            <a:r>
              <a:rPr lang="ru" sz="1200" dirty="0">
                <a:latin typeface="Raleway"/>
                <a:ea typeface="Raleway"/>
                <a:cs typeface="Raleway"/>
                <a:sym typeface="Raleway"/>
              </a:rPr>
              <a:t>цінності (корпоративна культура)</a:t>
            </a:r>
            <a:endParaRPr sz="1200" i="0" u="none" strike="noStrike" cap="none" dirty="0">
              <a:solidFill>
                <a:srgbClr val="000000"/>
              </a:solidFill>
              <a:latin typeface="Raleway"/>
              <a:ea typeface="Raleway"/>
              <a:cs typeface="Raleway"/>
              <a:sym typeface="Raleway"/>
            </a:endParaRPr>
          </a:p>
          <a:p>
            <a:pPr marL="171450" marR="0" lvl="0" indent="-171450" algn="l" rtl="0">
              <a:lnSpc>
                <a:spcPct val="200000"/>
              </a:lnSpc>
              <a:spcBef>
                <a:spcPts val="0"/>
              </a:spcBef>
              <a:spcAft>
                <a:spcPts val="0"/>
              </a:spcAft>
              <a:buClr>
                <a:schemeClr val="dk1"/>
              </a:buClr>
              <a:buSzPts val="1100"/>
              <a:buFont typeface="Arial" panose="020B0604020202020204" pitchFamily="34" charset="0"/>
              <a:buChar char="•"/>
            </a:pPr>
            <a:r>
              <a:rPr lang="ru" sz="1200" dirty="0">
                <a:latin typeface="Raleway"/>
                <a:ea typeface="Raleway"/>
                <a:cs typeface="Raleway"/>
                <a:sym typeface="Raleway"/>
              </a:rPr>
              <a:t>професійні можливості</a:t>
            </a:r>
            <a:endParaRPr sz="1200" b="1" i="0" u="none" strike="noStrike" cap="none" dirty="0">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chemeClr val="dk1"/>
              </a:buClr>
              <a:buSzPts val="1100"/>
              <a:buFont typeface="Arial"/>
              <a:buNone/>
            </a:pPr>
            <a:endParaRPr sz="1200" b="1" i="0" u="none" strike="noStrike" cap="none" dirty="0">
              <a:solidFill>
                <a:srgbClr val="000000"/>
              </a:solidFill>
              <a:latin typeface="Raleway"/>
              <a:ea typeface="Raleway"/>
              <a:cs typeface="Raleway"/>
              <a:sym typeface="Raleway"/>
            </a:endParaRPr>
          </a:p>
          <a:p>
            <a:pPr marL="0" marR="0" lvl="0" indent="0" algn="l" rtl="0">
              <a:lnSpc>
                <a:spcPct val="200000"/>
              </a:lnSpc>
              <a:spcBef>
                <a:spcPts val="0"/>
              </a:spcBef>
              <a:spcAft>
                <a:spcPts val="0"/>
              </a:spcAft>
              <a:buClr>
                <a:srgbClr val="000000"/>
              </a:buClr>
              <a:buSzPts val="800"/>
              <a:buFont typeface="Arial"/>
              <a:buNone/>
            </a:pPr>
            <a:endParaRPr sz="1200" b="0" i="0" u="none" strike="noStrike" cap="none" dirty="0">
              <a:solidFill>
                <a:srgbClr val="000000"/>
              </a:solidFill>
              <a:latin typeface="Raleway"/>
              <a:ea typeface="Raleway"/>
              <a:cs typeface="Raleway"/>
              <a:sym typeface="Raleway"/>
            </a:endParaRPr>
          </a:p>
        </p:txBody>
      </p:sp>
      <p:sp>
        <p:nvSpPr>
          <p:cNvPr id="137" name="Google Shape;137;p29"/>
          <p:cNvSpPr txBox="1"/>
          <p:nvPr/>
        </p:nvSpPr>
        <p:spPr>
          <a:xfrm>
            <a:off x="1925274" y="2056705"/>
            <a:ext cx="45294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 sz="2400" dirty="0">
                <a:solidFill>
                  <a:srgbClr val="F6B26B"/>
                </a:solidFill>
                <a:latin typeface="Nunito Sans Black"/>
                <a:ea typeface="Nunito Sans Black"/>
                <a:cs typeface="Nunito Sans Black"/>
                <a:sym typeface="Nunito Sans Black"/>
              </a:rPr>
              <a:t>з чим треба визначитися:</a:t>
            </a:r>
            <a:endParaRPr sz="2400" b="0" i="0" u="none" strike="noStrike" cap="none" dirty="0">
              <a:solidFill>
                <a:srgbClr val="F6B26B"/>
              </a:solidFill>
              <a:latin typeface="Nunito Sans Black"/>
              <a:ea typeface="Nunito Sans Black"/>
              <a:cs typeface="Nunito Sans Black"/>
              <a:sym typeface="Nunito Sans Black"/>
            </a:endParaRPr>
          </a:p>
        </p:txBody>
      </p:sp>
      <p:sp>
        <p:nvSpPr>
          <p:cNvPr id="138" name="Google Shape;138;p29"/>
          <p:cNvSpPr txBox="1"/>
          <p:nvPr/>
        </p:nvSpPr>
        <p:spPr>
          <a:xfrm>
            <a:off x="962266" y="2678808"/>
            <a:ext cx="3356400" cy="12012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200000"/>
              </a:lnSpc>
              <a:spcBef>
                <a:spcPts val="0"/>
              </a:spcBef>
              <a:spcAft>
                <a:spcPts val="0"/>
              </a:spcAft>
              <a:buClr>
                <a:schemeClr val="dk1"/>
              </a:buClr>
              <a:buSzPts val="1100"/>
              <a:buFont typeface="Arial" panose="020B0604020202020204" pitchFamily="34" charset="0"/>
              <a:buChar char="•"/>
            </a:pPr>
            <a:r>
              <a:rPr lang="ru" sz="1200" dirty="0">
                <a:latin typeface="Raleway"/>
                <a:ea typeface="Raleway"/>
                <a:cs typeface="Raleway"/>
                <a:sym typeface="Raleway"/>
              </a:rPr>
              <a:t>обов’язки  (що хочу/згоден робити)</a:t>
            </a:r>
            <a:endParaRPr sz="1200" b="1" i="0" u="none" strike="noStrike" cap="none" dirty="0">
              <a:solidFill>
                <a:srgbClr val="000000"/>
              </a:solidFill>
              <a:latin typeface="Raleway"/>
              <a:ea typeface="Raleway"/>
              <a:cs typeface="Raleway"/>
              <a:sym typeface="Raleway"/>
            </a:endParaRPr>
          </a:p>
          <a:p>
            <a:pPr marL="171450" marR="0" lvl="0" indent="-171450" algn="l" rtl="0">
              <a:lnSpc>
                <a:spcPct val="200000"/>
              </a:lnSpc>
              <a:spcBef>
                <a:spcPts val="0"/>
              </a:spcBef>
              <a:spcAft>
                <a:spcPts val="0"/>
              </a:spcAft>
              <a:buClr>
                <a:schemeClr val="dk1"/>
              </a:buClr>
              <a:buSzPts val="1100"/>
              <a:buFont typeface="Arial" panose="020B0604020202020204" pitchFamily="34" charset="0"/>
              <a:buChar char="•"/>
            </a:pPr>
            <a:r>
              <a:rPr lang="ru" sz="1200" dirty="0">
                <a:latin typeface="Raleway"/>
                <a:ea typeface="Raleway"/>
                <a:cs typeface="Raleway"/>
                <a:sym typeface="Raleway"/>
              </a:rPr>
              <a:t>умови праці (робоче місце, графік…)</a:t>
            </a:r>
            <a:endParaRPr sz="1200" b="1" i="0" u="none" strike="noStrike" cap="none" dirty="0">
              <a:solidFill>
                <a:srgbClr val="000000"/>
              </a:solidFill>
              <a:latin typeface="Raleway"/>
              <a:ea typeface="Raleway"/>
              <a:cs typeface="Raleway"/>
              <a:sym typeface="Raleway"/>
            </a:endParaRPr>
          </a:p>
          <a:p>
            <a:pPr marL="171450" marR="0" lvl="0" indent="-171450" algn="l" rtl="0">
              <a:lnSpc>
                <a:spcPct val="200000"/>
              </a:lnSpc>
              <a:spcBef>
                <a:spcPts val="0"/>
              </a:spcBef>
              <a:spcAft>
                <a:spcPts val="0"/>
              </a:spcAft>
              <a:buClr>
                <a:schemeClr val="dk1"/>
              </a:buClr>
              <a:buSzPts val="1100"/>
              <a:buFont typeface="Arial" panose="020B0604020202020204" pitchFamily="34" charset="0"/>
              <a:buChar char="•"/>
            </a:pPr>
            <a:r>
              <a:rPr lang="ru" sz="1200" dirty="0">
                <a:latin typeface="Raleway"/>
                <a:ea typeface="Raleway"/>
                <a:cs typeface="Raleway"/>
                <a:sym typeface="Raleway"/>
              </a:rPr>
              <a:t>оплата праці та соц.пакет</a:t>
            </a:r>
            <a:endParaRPr sz="1200" b="0" i="0" u="none" strike="noStrike" cap="none" dirty="0">
              <a:solidFill>
                <a:srgbClr val="000000"/>
              </a:solidFill>
              <a:latin typeface="Raleway"/>
              <a:ea typeface="Raleway"/>
              <a:cs typeface="Raleway"/>
              <a:sym typeface="Raleway"/>
            </a:endParaRPr>
          </a:p>
        </p:txBody>
      </p:sp>
      <p:pic>
        <p:nvPicPr>
          <p:cNvPr id="144" name="Google Shape;144;p29"/>
          <p:cNvPicPr preferRelativeResize="0"/>
          <p:nvPr/>
        </p:nvPicPr>
        <p:blipFill>
          <a:blip r:embed="rId3">
            <a:alphaModFix/>
          </a:blip>
          <a:stretch>
            <a:fillRect/>
          </a:stretch>
        </p:blipFill>
        <p:spPr>
          <a:xfrm>
            <a:off x="6866976" y="340275"/>
            <a:ext cx="2137600" cy="1931525"/>
          </a:xfrm>
          <a:prstGeom prst="rect">
            <a:avLst/>
          </a:prstGeom>
          <a:noFill/>
          <a:ln>
            <a:noFill/>
          </a:ln>
        </p:spPr>
      </p:pic>
      <p:sp>
        <p:nvSpPr>
          <p:cNvPr id="145" name="Google Shape;145;p29"/>
          <p:cNvSpPr txBox="1"/>
          <p:nvPr/>
        </p:nvSpPr>
        <p:spPr>
          <a:xfrm>
            <a:off x="962266" y="4098484"/>
            <a:ext cx="6972900" cy="54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dirty="0">
                <a:solidFill>
                  <a:srgbClr val="F6B26B"/>
                </a:solidFill>
                <a:latin typeface="Nunito Sans Black"/>
                <a:ea typeface="Nunito Sans Black"/>
                <a:cs typeface="Nunito Sans Black"/>
                <a:sym typeface="Nunito Sans Black"/>
              </a:rPr>
              <a:t>йдемо дорогою “бажання - наміри - мета”</a:t>
            </a:r>
            <a:endParaRPr sz="2400" b="0" i="0" u="none" strike="noStrike" cap="none" dirty="0">
              <a:solidFill>
                <a:srgbClr val="F6B26B"/>
              </a:solidFill>
              <a:latin typeface="Nunito Sans Black"/>
              <a:ea typeface="Nunito Sans Black"/>
              <a:cs typeface="Nunito Sans Black"/>
              <a:sym typeface="Nunito Sans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9"/>
        <p:cNvGrpSpPr/>
        <p:nvPr/>
      </p:nvGrpSpPr>
      <p:grpSpPr>
        <a:xfrm>
          <a:off x="0" y="0"/>
          <a:ext cx="0" cy="0"/>
          <a:chOff x="0" y="0"/>
          <a:chExt cx="0" cy="0"/>
        </a:xfrm>
      </p:grpSpPr>
      <p:sp>
        <p:nvSpPr>
          <p:cNvPr id="150" name="Google Shape;150;p30"/>
          <p:cNvSpPr txBox="1">
            <a:spLocks noGrp="1"/>
          </p:cNvSpPr>
          <p:nvPr>
            <p:ph type="ctrTitle"/>
          </p:nvPr>
        </p:nvSpPr>
        <p:spPr>
          <a:xfrm>
            <a:off x="504289" y="274525"/>
            <a:ext cx="8135400" cy="70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b="1">
                <a:solidFill>
                  <a:srgbClr val="F6B26B"/>
                </a:solidFill>
              </a:rPr>
              <a:t>Стратегія</a:t>
            </a:r>
            <a:endParaRPr b="1">
              <a:solidFill>
                <a:srgbClr val="F6B26B"/>
              </a:solidFill>
            </a:endParaRPr>
          </a:p>
        </p:txBody>
      </p:sp>
      <p:sp>
        <p:nvSpPr>
          <p:cNvPr id="151" name="Google Shape;151;p30"/>
          <p:cNvSpPr txBox="1">
            <a:spLocks noGrp="1"/>
          </p:cNvSpPr>
          <p:nvPr>
            <p:ph type="subTitle" idx="1"/>
          </p:nvPr>
        </p:nvSpPr>
        <p:spPr>
          <a:xfrm>
            <a:off x="504300" y="1044900"/>
            <a:ext cx="2454900" cy="50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000">
                <a:solidFill>
                  <a:schemeClr val="dk1"/>
                </a:solidFill>
              </a:rPr>
              <a:t>Мета (куди йду?)</a:t>
            </a:r>
            <a:endParaRPr sz="2000">
              <a:solidFill>
                <a:schemeClr val="dk1"/>
              </a:solidFill>
            </a:endParaRPr>
          </a:p>
        </p:txBody>
      </p:sp>
      <p:sp>
        <p:nvSpPr>
          <p:cNvPr id="152" name="Google Shape;152;p30"/>
          <p:cNvSpPr txBox="1">
            <a:spLocks noGrp="1"/>
          </p:cNvSpPr>
          <p:nvPr>
            <p:ph type="subTitle" idx="1"/>
          </p:nvPr>
        </p:nvSpPr>
        <p:spPr>
          <a:xfrm>
            <a:off x="1808225" y="1547400"/>
            <a:ext cx="2454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000">
                <a:solidFill>
                  <a:schemeClr val="dk1"/>
                </a:solidFill>
              </a:rPr>
              <a:t>Оцінка умов (які є можливості?)</a:t>
            </a:r>
            <a:endParaRPr sz="2000">
              <a:solidFill>
                <a:schemeClr val="dk1"/>
              </a:solidFill>
            </a:endParaRPr>
          </a:p>
        </p:txBody>
      </p:sp>
      <p:sp>
        <p:nvSpPr>
          <p:cNvPr id="153" name="Google Shape;153;p30"/>
          <p:cNvSpPr txBox="1">
            <a:spLocks noGrp="1"/>
          </p:cNvSpPr>
          <p:nvPr>
            <p:ph type="subTitle" idx="1"/>
          </p:nvPr>
        </p:nvSpPr>
        <p:spPr>
          <a:xfrm>
            <a:off x="3478950" y="2340000"/>
            <a:ext cx="2454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000">
                <a:solidFill>
                  <a:schemeClr val="dk1"/>
                </a:solidFill>
              </a:rPr>
              <a:t>Як досягти (як це буду робити?)</a:t>
            </a:r>
            <a:endParaRPr sz="2000">
              <a:solidFill>
                <a:schemeClr val="dk1"/>
              </a:solidFill>
            </a:endParaRPr>
          </a:p>
        </p:txBody>
      </p:sp>
      <p:sp>
        <p:nvSpPr>
          <p:cNvPr id="154" name="Google Shape;154;p30"/>
          <p:cNvSpPr txBox="1">
            <a:spLocks noGrp="1"/>
          </p:cNvSpPr>
          <p:nvPr>
            <p:ph type="subTitle" idx="1"/>
          </p:nvPr>
        </p:nvSpPr>
        <p:spPr>
          <a:xfrm>
            <a:off x="6113875" y="3968150"/>
            <a:ext cx="2454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4400" b="1">
                <a:solidFill>
                  <a:srgbClr val="990000"/>
                </a:solidFill>
              </a:rPr>
              <a:t>ДІЇ</a:t>
            </a:r>
            <a:endParaRPr sz="4400" b="1">
              <a:solidFill>
                <a:srgbClr val="990000"/>
              </a:solidFill>
            </a:endParaRPr>
          </a:p>
        </p:txBody>
      </p:sp>
      <p:sp>
        <p:nvSpPr>
          <p:cNvPr id="155" name="Google Shape;155;p30"/>
          <p:cNvSpPr txBox="1">
            <a:spLocks noGrp="1"/>
          </p:cNvSpPr>
          <p:nvPr>
            <p:ph type="subTitle" idx="1"/>
          </p:nvPr>
        </p:nvSpPr>
        <p:spPr>
          <a:xfrm>
            <a:off x="4654675" y="3121838"/>
            <a:ext cx="2454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000">
                <a:solidFill>
                  <a:schemeClr val="dk1"/>
                </a:solidFill>
              </a:rPr>
              <a:t>План (що буду робити?)</a:t>
            </a:r>
            <a:endParaRPr sz="2000">
              <a:solidFill>
                <a:schemeClr val="dk1"/>
              </a:solidFill>
            </a:endParaRPr>
          </a:p>
        </p:txBody>
      </p:sp>
      <p:sp>
        <p:nvSpPr>
          <p:cNvPr id="156" name="Google Shape;156;p30"/>
          <p:cNvSpPr/>
          <p:nvPr/>
        </p:nvSpPr>
        <p:spPr>
          <a:xfrm rot="5400000">
            <a:off x="2978200" y="1105298"/>
            <a:ext cx="334500" cy="638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0"/>
          <p:cNvSpPr/>
          <p:nvPr/>
        </p:nvSpPr>
        <p:spPr>
          <a:xfrm rot="5400000">
            <a:off x="5910500" y="2645998"/>
            <a:ext cx="334500" cy="638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0"/>
          <p:cNvSpPr/>
          <p:nvPr/>
        </p:nvSpPr>
        <p:spPr>
          <a:xfrm rot="5400000">
            <a:off x="4168075" y="1853398"/>
            <a:ext cx="334500" cy="638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0"/>
          <p:cNvSpPr/>
          <p:nvPr/>
        </p:nvSpPr>
        <p:spPr>
          <a:xfrm rot="5400000">
            <a:off x="6859925" y="3481548"/>
            <a:ext cx="334500" cy="638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rot="-5400000">
            <a:off x="2461475" y="60575"/>
            <a:ext cx="2787000" cy="5889600"/>
          </a:xfrm>
          <a:prstGeom prst="bentArrow">
            <a:avLst>
              <a:gd name="adj1" fmla="val 4341"/>
              <a:gd name="adj2" fmla="val 6613"/>
              <a:gd name="adj3" fmla="val 9340"/>
              <a:gd name="adj4" fmla="val 4375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0"/>
          <p:cNvSpPr/>
          <p:nvPr/>
        </p:nvSpPr>
        <p:spPr>
          <a:xfrm>
            <a:off x="4187950" y="1042900"/>
            <a:ext cx="2064600" cy="502500"/>
          </a:xfrm>
          <a:prstGeom prst="wedgeEllipseCallout">
            <a:avLst>
              <a:gd name="adj1" fmla="val -49428"/>
              <a:gd name="adj2" fmla="val 9938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Аналіз ринку праці</a:t>
            </a:r>
            <a:endParaRPr/>
          </a:p>
        </p:txBody>
      </p:sp>
      <p:sp>
        <p:nvSpPr>
          <p:cNvPr id="162" name="Google Shape;162;p30"/>
          <p:cNvSpPr/>
          <p:nvPr/>
        </p:nvSpPr>
        <p:spPr>
          <a:xfrm>
            <a:off x="6193425" y="896575"/>
            <a:ext cx="2807700" cy="1455600"/>
          </a:xfrm>
          <a:prstGeom prst="wedgeEllipseCallout">
            <a:avLst>
              <a:gd name="adj1" fmla="val -62603"/>
              <a:gd name="adj2" fmla="val 7673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t>Способи взаємодії з роботодавцем (work.ua, robota.ua, linkedin, FB, instagram, сайт, офлайн</a:t>
            </a:r>
            <a:endParaRPr/>
          </a:p>
        </p:txBody>
      </p:sp>
      <p:sp>
        <p:nvSpPr>
          <p:cNvPr id="163" name="Google Shape;163;p30"/>
          <p:cNvSpPr/>
          <p:nvPr/>
        </p:nvSpPr>
        <p:spPr>
          <a:xfrm>
            <a:off x="6818675" y="2571750"/>
            <a:ext cx="2064600" cy="873000"/>
          </a:xfrm>
          <a:prstGeom prst="wedgeEllipseCallout">
            <a:avLst>
              <a:gd name="adj1" fmla="val -51143"/>
              <a:gd name="adj2" fmla="val 5945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Відправка резюме, дзвінок…</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7"/>
        <p:cNvGrpSpPr/>
        <p:nvPr/>
      </p:nvGrpSpPr>
      <p:grpSpPr>
        <a:xfrm>
          <a:off x="0" y="0"/>
          <a:ext cx="0" cy="0"/>
          <a:chOff x="0" y="0"/>
          <a:chExt cx="0" cy="0"/>
        </a:xfrm>
      </p:grpSpPr>
      <p:sp>
        <p:nvSpPr>
          <p:cNvPr id="168" name="Google Shape;168;p31"/>
          <p:cNvSpPr txBox="1"/>
          <p:nvPr/>
        </p:nvSpPr>
        <p:spPr>
          <a:xfrm>
            <a:off x="-12" y="2"/>
            <a:ext cx="2523300" cy="16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r>
              <a:rPr lang="ru" sz="12000">
                <a:solidFill>
                  <a:srgbClr val="CCCCCC"/>
                </a:solidFill>
                <a:latin typeface="Nunito Sans Black"/>
                <a:ea typeface="Nunito Sans Black"/>
                <a:cs typeface="Nunito Sans Black"/>
                <a:sym typeface="Nunito Sans Black"/>
              </a:rPr>
              <a:t>#2</a:t>
            </a:r>
            <a:endParaRPr sz="12000" b="0" i="0" u="none" strike="noStrike" cap="none">
              <a:solidFill>
                <a:srgbClr val="CCCCCC"/>
              </a:solidFill>
              <a:latin typeface="Nunito Sans Black"/>
              <a:ea typeface="Nunito Sans Black"/>
              <a:cs typeface="Nunito Sans Black"/>
              <a:sym typeface="Nunito Sans Black"/>
            </a:endParaRPr>
          </a:p>
        </p:txBody>
      </p:sp>
      <p:sp>
        <p:nvSpPr>
          <p:cNvPr id="169" name="Google Shape;169;p31"/>
          <p:cNvSpPr txBox="1">
            <a:spLocks noGrp="1"/>
          </p:cNvSpPr>
          <p:nvPr>
            <p:ph type="ctrTitle"/>
          </p:nvPr>
        </p:nvSpPr>
        <p:spPr>
          <a:xfrm>
            <a:off x="4331250" y="154938"/>
            <a:ext cx="4443000" cy="8913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5200"/>
              <a:buNone/>
            </a:pPr>
            <a:r>
              <a:rPr lang="ru" sz="4800" b="1">
                <a:solidFill>
                  <a:srgbClr val="F6B26B"/>
                </a:solidFill>
                <a:latin typeface="Raleway"/>
                <a:ea typeface="Raleway"/>
                <a:cs typeface="Raleway"/>
                <a:sym typeface="Raleway"/>
              </a:rPr>
              <a:t>Резюме</a:t>
            </a:r>
            <a:endParaRPr sz="4800" b="1">
              <a:solidFill>
                <a:srgbClr val="F6B26B"/>
              </a:solidFill>
              <a:latin typeface="Raleway"/>
              <a:ea typeface="Raleway"/>
              <a:cs typeface="Raleway"/>
              <a:sym typeface="Raleway"/>
            </a:endParaRPr>
          </a:p>
        </p:txBody>
      </p:sp>
      <p:sp>
        <p:nvSpPr>
          <p:cNvPr id="170" name="Google Shape;170;p31"/>
          <p:cNvSpPr txBox="1"/>
          <p:nvPr/>
        </p:nvSpPr>
        <p:spPr>
          <a:xfrm>
            <a:off x="4410225" y="1291750"/>
            <a:ext cx="3517800" cy="3000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210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ПІБ</a:t>
            </a:r>
            <a:endParaRPr sz="1600">
              <a:solidFill>
                <a:srgbClr val="272C2F"/>
              </a:solidFill>
              <a:latin typeface="Raleway"/>
              <a:ea typeface="Raleway"/>
              <a:cs typeface="Raleway"/>
              <a:sym typeface="Raleway"/>
            </a:endParaRPr>
          </a:p>
          <a:p>
            <a:pPr marL="457200" lvl="0" indent="-330200" algn="l" rtl="0">
              <a:lnSpc>
                <a:spcPct val="115000"/>
              </a:lnSpc>
              <a:spcBef>
                <a:spcPts val="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Контактна інформація </a:t>
            </a:r>
            <a:endParaRPr sz="1600">
              <a:solidFill>
                <a:srgbClr val="272C2F"/>
              </a:solidFill>
              <a:latin typeface="Raleway"/>
              <a:ea typeface="Raleway"/>
              <a:cs typeface="Raleway"/>
              <a:sym typeface="Raleway"/>
            </a:endParaRPr>
          </a:p>
          <a:p>
            <a:pPr marL="457200" lvl="0" indent="-330200" algn="l" rtl="0">
              <a:lnSpc>
                <a:spcPct val="115000"/>
              </a:lnSpc>
              <a:spcBef>
                <a:spcPts val="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Мета</a:t>
            </a:r>
            <a:endParaRPr sz="1600">
              <a:solidFill>
                <a:srgbClr val="272C2F"/>
              </a:solidFill>
              <a:latin typeface="Raleway"/>
              <a:ea typeface="Raleway"/>
              <a:cs typeface="Raleway"/>
              <a:sym typeface="Raleway"/>
            </a:endParaRPr>
          </a:p>
          <a:p>
            <a:pPr marL="457200" lvl="0" indent="-330200" algn="l" rtl="0">
              <a:lnSpc>
                <a:spcPct val="115000"/>
              </a:lnSpc>
              <a:spcBef>
                <a:spcPts val="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Кваліфікація </a:t>
            </a:r>
            <a:endParaRPr sz="1600">
              <a:solidFill>
                <a:srgbClr val="272C2F"/>
              </a:solidFill>
              <a:latin typeface="Raleway"/>
              <a:ea typeface="Raleway"/>
              <a:cs typeface="Raleway"/>
              <a:sym typeface="Raleway"/>
            </a:endParaRPr>
          </a:p>
          <a:p>
            <a:pPr marL="457200" lvl="0" indent="-330200" algn="l" rtl="0">
              <a:lnSpc>
                <a:spcPct val="115000"/>
              </a:lnSpc>
              <a:spcBef>
                <a:spcPts val="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Знання та навички </a:t>
            </a:r>
            <a:endParaRPr sz="1600">
              <a:solidFill>
                <a:srgbClr val="272C2F"/>
              </a:solidFill>
              <a:latin typeface="Raleway"/>
              <a:ea typeface="Raleway"/>
              <a:cs typeface="Raleway"/>
              <a:sym typeface="Raleway"/>
            </a:endParaRPr>
          </a:p>
          <a:p>
            <a:pPr marL="457200" lvl="0" indent="-330200" algn="l" rtl="0">
              <a:lnSpc>
                <a:spcPct val="115000"/>
              </a:lnSpc>
              <a:spcBef>
                <a:spcPts val="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Досвід роботи </a:t>
            </a:r>
            <a:endParaRPr sz="1600">
              <a:solidFill>
                <a:srgbClr val="272C2F"/>
              </a:solidFill>
              <a:latin typeface="Raleway"/>
              <a:ea typeface="Raleway"/>
              <a:cs typeface="Raleway"/>
              <a:sym typeface="Raleway"/>
            </a:endParaRPr>
          </a:p>
          <a:p>
            <a:pPr marL="457200" lvl="0" indent="-330200" algn="l" rtl="0">
              <a:lnSpc>
                <a:spcPct val="115000"/>
              </a:lnSpc>
              <a:spcBef>
                <a:spcPts val="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Освіта</a:t>
            </a:r>
            <a:endParaRPr sz="1600">
              <a:solidFill>
                <a:srgbClr val="272C2F"/>
              </a:solidFill>
              <a:latin typeface="Raleway"/>
              <a:ea typeface="Raleway"/>
              <a:cs typeface="Raleway"/>
              <a:sym typeface="Raleway"/>
            </a:endParaRPr>
          </a:p>
          <a:p>
            <a:pPr marL="457200" lvl="0" indent="-330200" algn="l" rtl="0">
              <a:lnSpc>
                <a:spcPct val="115000"/>
              </a:lnSpc>
              <a:spcBef>
                <a:spcPts val="0"/>
              </a:spcBef>
              <a:spcAft>
                <a:spcPts val="0"/>
              </a:spcAft>
              <a:buClr>
                <a:srgbClr val="272C2F"/>
              </a:buClr>
              <a:buSzPts val="1600"/>
              <a:buFont typeface="Raleway"/>
              <a:buChar char="●"/>
            </a:pPr>
            <a:r>
              <a:rPr lang="ru" sz="1600">
                <a:solidFill>
                  <a:srgbClr val="272C2F"/>
                </a:solidFill>
                <a:latin typeface="Raleway"/>
                <a:ea typeface="Raleway"/>
                <a:cs typeface="Raleway"/>
                <a:sym typeface="Raleway"/>
              </a:rPr>
              <a:t>Додаткова інформація</a:t>
            </a:r>
            <a:endParaRPr sz="1600">
              <a:solidFill>
                <a:srgbClr val="272C2F"/>
              </a:solidFill>
              <a:latin typeface="Raleway"/>
              <a:ea typeface="Raleway"/>
              <a:cs typeface="Raleway"/>
              <a:sym typeface="Raleway"/>
            </a:endParaRPr>
          </a:p>
        </p:txBody>
      </p:sp>
      <p:sp>
        <p:nvSpPr>
          <p:cNvPr id="171" name="Google Shape;171;p31"/>
          <p:cNvSpPr txBox="1"/>
          <p:nvPr/>
        </p:nvSpPr>
        <p:spPr>
          <a:xfrm>
            <a:off x="341350" y="2208753"/>
            <a:ext cx="34305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dirty="0">
                <a:solidFill>
                  <a:schemeClr val="accent4">
                    <a:lumMod val="50000"/>
                  </a:schemeClr>
                </a:solidFill>
                <a:latin typeface="Raleway"/>
                <a:ea typeface="Raleway"/>
                <a:cs typeface="Raleway"/>
                <a:sym typeface="Raleway"/>
              </a:rPr>
              <a:t>При створенні резюме варто дотримуватись такої логіки</a:t>
            </a:r>
            <a:endParaRPr sz="2000" b="1" dirty="0">
              <a:solidFill>
                <a:schemeClr val="accent4">
                  <a:lumMod val="50000"/>
                </a:schemeClr>
              </a:solidFill>
              <a:latin typeface="Raleway"/>
              <a:ea typeface="Raleway"/>
              <a:cs typeface="Raleway"/>
              <a:sym typeface="Raleway"/>
            </a:endParaRPr>
          </a:p>
        </p:txBody>
      </p:sp>
      <p:cxnSp>
        <p:nvCxnSpPr>
          <p:cNvPr id="172" name="Google Shape;172;p31"/>
          <p:cNvCxnSpPr/>
          <p:nvPr/>
        </p:nvCxnSpPr>
        <p:spPr>
          <a:xfrm>
            <a:off x="6718848" y="1046256"/>
            <a:ext cx="1833000" cy="3900"/>
          </a:xfrm>
          <a:prstGeom prst="straightConnector1">
            <a:avLst/>
          </a:prstGeom>
          <a:noFill/>
          <a:ln w="19050" cap="flat" cmpd="sng">
            <a:solidFill>
              <a:srgbClr val="282C35"/>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6"/>
        <p:cNvGrpSpPr/>
        <p:nvPr/>
      </p:nvGrpSpPr>
      <p:grpSpPr>
        <a:xfrm>
          <a:off x="0" y="0"/>
          <a:ext cx="0" cy="0"/>
          <a:chOff x="0" y="0"/>
          <a:chExt cx="0" cy="0"/>
        </a:xfrm>
      </p:grpSpPr>
      <p:sp>
        <p:nvSpPr>
          <p:cNvPr id="177" name="Google Shape;177;p32"/>
          <p:cNvSpPr txBox="1"/>
          <p:nvPr/>
        </p:nvSpPr>
        <p:spPr>
          <a:xfrm>
            <a:off x="-130487" y="58852"/>
            <a:ext cx="2523300" cy="16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r>
              <a:rPr lang="ru" sz="12000">
                <a:solidFill>
                  <a:srgbClr val="CCCCCC"/>
                </a:solidFill>
                <a:latin typeface="Nunito Sans Black"/>
                <a:ea typeface="Nunito Sans Black"/>
                <a:cs typeface="Nunito Sans Black"/>
                <a:sym typeface="Nunito Sans Black"/>
              </a:rPr>
              <a:t>#2</a:t>
            </a:r>
            <a:endParaRPr sz="12000" b="0" i="0" u="none" strike="noStrike" cap="none">
              <a:solidFill>
                <a:srgbClr val="CCCCCC"/>
              </a:solidFill>
              <a:latin typeface="Nunito Sans Black"/>
              <a:ea typeface="Nunito Sans Black"/>
              <a:cs typeface="Nunito Sans Black"/>
              <a:sym typeface="Nunito Sans Black"/>
            </a:endParaRPr>
          </a:p>
        </p:txBody>
      </p:sp>
      <p:sp>
        <p:nvSpPr>
          <p:cNvPr id="178" name="Google Shape;178;p32"/>
          <p:cNvSpPr txBox="1">
            <a:spLocks noGrp="1"/>
          </p:cNvSpPr>
          <p:nvPr>
            <p:ph type="ctrTitle"/>
          </p:nvPr>
        </p:nvSpPr>
        <p:spPr>
          <a:xfrm>
            <a:off x="1154555" y="264071"/>
            <a:ext cx="7610100" cy="891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5200"/>
              <a:buFont typeface="Arial"/>
              <a:buNone/>
            </a:pPr>
            <a:r>
              <a:rPr lang="ru" sz="4800" b="1">
                <a:solidFill>
                  <a:srgbClr val="F6B26B"/>
                </a:solidFill>
                <a:latin typeface="Raleway"/>
                <a:ea typeface="Raleway"/>
                <a:cs typeface="Raleway"/>
                <a:sym typeface="Raleway"/>
              </a:rPr>
              <a:t>Резюме</a:t>
            </a:r>
            <a:endParaRPr sz="4800" b="1">
              <a:solidFill>
                <a:srgbClr val="F6B26B"/>
              </a:solidFill>
              <a:latin typeface="Raleway"/>
              <a:ea typeface="Raleway"/>
              <a:cs typeface="Raleway"/>
              <a:sym typeface="Raleway"/>
            </a:endParaRPr>
          </a:p>
        </p:txBody>
      </p:sp>
      <p:sp>
        <p:nvSpPr>
          <p:cNvPr id="179" name="Google Shape;179;p32"/>
          <p:cNvSpPr txBox="1"/>
          <p:nvPr/>
        </p:nvSpPr>
        <p:spPr>
          <a:xfrm>
            <a:off x="260273" y="1747975"/>
            <a:ext cx="17874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600" b="1" i="0" u="none" strike="noStrike" cap="none">
              <a:solidFill>
                <a:srgbClr val="72B63B"/>
              </a:solidFill>
              <a:latin typeface="Raleway"/>
              <a:ea typeface="Raleway"/>
              <a:cs typeface="Raleway"/>
              <a:sym typeface="Raleway"/>
            </a:endParaRPr>
          </a:p>
        </p:txBody>
      </p:sp>
      <p:sp>
        <p:nvSpPr>
          <p:cNvPr id="180" name="Google Shape;180;p32"/>
          <p:cNvSpPr txBox="1"/>
          <p:nvPr/>
        </p:nvSpPr>
        <p:spPr>
          <a:xfrm>
            <a:off x="4801894" y="1658925"/>
            <a:ext cx="16341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600" i="0" u="none" strike="noStrike" cap="none">
              <a:solidFill>
                <a:srgbClr val="72B63B"/>
              </a:solidFill>
              <a:latin typeface="Raleway Black"/>
              <a:ea typeface="Raleway Black"/>
              <a:cs typeface="Raleway Black"/>
              <a:sym typeface="Raleway Black"/>
            </a:endParaRPr>
          </a:p>
        </p:txBody>
      </p:sp>
      <p:sp>
        <p:nvSpPr>
          <p:cNvPr id="181" name="Google Shape;181;p32"/>
          <p:cNvSpPr txBox="1"/>
          <p:nvPr/>
        </p:nvSpPr>
        <p:spPr>
          <a:xfrm>
            <a:off x="962550" y="1842250"/>
            <a:ext cx="1833000" cy="112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1600" b="1" dirty="0">
                <a:solidFill>
                  <a:srgbClr val="F6B26B"/>
                </a:solidFill>
                <a:latin typeface="Raleway"/>
                <a:ea typeface="Raleway"/>
                <a:cs typeface="Raleway"/>
                <a:sym typeface="Raleway"/>
              </a:rPr>
              <a:t>01. Мета   </a:t>
            </a:r>
            <a:r>
              <a:rPr lang="ru" sz="1600" b="1" dirty="0">
                <a:solidFill>
                  <a:srgbClr val="72B63B"/>
                </a:solidFill>
                <a:latin typeface="Raleway"/>
                <a:ea typeface="Raleway"/>
                <a:cs typeface="Raleway"/>
                <a:sym typeface="Raleway"/>
              </a:rPr>
              <a:t>           </a:t>
            </a:r>
            <a:r>
              <a:rPr lang="ru" sz="1100" dirty="0">
                <a:solidFill>
                  <a:srgbClr val="272C2F"/>
                </a:solidFill>
                <a:latin typeface="Raleway"/>
                <a:ea typeface="Raleway"/>
                <a:cs typeface="Raleway"/>
                <a:sym typeface="Raleway"/>
              </a:rPr>
              <a:t>Ви створюєте резюме, щоб отримати </a:t>
            </a:r>
            <a:r>
              <a:rPr lang="ru" sz="1100" b="1" dirty="0">
                <a:solidFill>
                  <a:srgbClr val="272C2F"/>
                </a:solidFill>
                <a:latin typeface="Raleway"/>
                <a:ea typeface="Raleway"/>
                <a:cs typeface="Raleway"/>
                <a:sym typeface="Raleway"/>
              </a:rPr>
              <a:t>конкретну</a:t>
            </a:r>
            <a:r>
              <a:rPr lang="ru" sz="1100" dirty="0">
                <a:solidFill>
                  <a:srgbClr val="272C2F"/>
                </a:solidFill>
                <a:latin typeface="Raleway"/>
                <a:ea typeface="Raleway"/>
                <a:cs typeface="Raleway"/>
                <a:sym typeface="Raleway"/>
              </a:rPr>
              <a:t> роботу в конкретній сфері та  в </a:t>
            </a:r>
            <a:r>
              <a:rPr lang="ru" sz="1100" b="1" dirty="0">
                <a:solidFill>
                  <a:srgbClr val="272C2F"/>
                </a:solidFill>
                <a:latin typeface="Raleway"/>
                <a:ea typeface="Raleway"/>
                <a:cs typeface="Raleway"/>
                <a:sym typeface="Raleway"/>
              </a:rPr>
              <a:t>конкретній</a:t>
            </a:r>
            <a:r>
              <a:rPr lang="ru" sz="1100" dirty="0">
                <a:solidFill>
                  <a:srgbClr val="272C2F"/>
                </a:solidFill>
                <a:latin typeface="Raleway"/>
                <a:ea typeface="Raleway"/>
                <a:cs typeface="Raleway"/>
                <a:sym typeface="Raleway"/>
              </a:rPr>
              <a:t> компанії. Пропишіть чітко, яку посаду ви хочете отримати</a:t>
            </a:r>
            <a:endParaRPr sz="1100" dirty="0">
              <a:solidFill>
                <a:srgbClr val="272C2F"/>
              </a:solidFill>
              <a:latin typeface="Raleway"/>
              <a:ea typeface="Raleway"/>
              <a:cs typeface="Raleway"/>
              <a:sym typeface="Raleway"/>
            </a:endParaRPr>
          </a:p>
          <a:p>
            <a:pPr marL="0" marR="0" lvl="0" indent="0" algn="l" rtl="0">
              <a:lnSpc>
                <a:spcPct val="130000"/>
              </a:lnSpc>
              <a:spcBef>
                <a:spcPts val="2100"/>
              </a:spcBef>
              <a:spcAft>
                <a:spcPts val="0"/>
              </a:spcAft>
              <a:buClr>
                <a:srgbClr val="000000"/>
              </a:buClr>
              <a:buSzPts val="800"/>
              <a:buFont typeface="Arial"/>
              <a:buNone/>
            </a:pPr>
            <a:endParaRPr sz="1100" dirty="0">
              <a:latin typeface="Raleway"/>
              <a:ea typeface="Raleway"/>
              <a:cs typeface="Raleway"/>
              <a:sym typeface="Raleway"/>
            </a:endParaRPr>
          </a:p>
        </p:txBody>
      </p:sp>
      <p:sp>
        <p:nvSpPr>
          <p:cNvPr id="182" name="Google Shape;182;p32"/>
          <p:cNvSpPr txBox="1"/>
          <p:nvPr/>
        </p:nvSpPr>
        <p:spPr>
          <a:xfrm>
            <a:off x="3452613" y="1842250"/>
            <a:ext cx="2146200" cy="29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ru" sz="1600" b="1">
                <a:solidFill>
                  <a:srgbClr val="F6B26B"/>
                </a:solidFill>
                <a:latin typeface="Raleway"/>
                <a:ea typeface="Raleway"/>
                <a:cs typeface="Raleway"/>
                <a:sym typeface="Raleway"/>
              </a:rPr>
              <a:t>02. Кваліфікація</a:t>
            </a:r>
            <a:endParaRPr sz="1600" b="1">
              <a:solidFill>
                <a:srgbClr val="F6B26B"/>
              </a:solidFill>
              <a:latin typeface="Raleway"/>
              <a:ea typeface="Raleway"/>
              <a:cs typeface="Raleway"/>
              <a:sym typeface="Raleway"/>
            </a:endParaRPr>
          </a:p>
          <a:p>
            <a:pPr marL="0" marR="0" lvl="0" indent="0" algn="l" rtl="0">
              <a:lnSpc>
                <a:spcPct val="115000"/>
              </a:lnSpc>
              <a:spcBef>
                <a:spcPts val="0"/>
              </a:spcBef>
              <a:spcAft>
                <a:spcPts val="0"/>
              </a:spcAft>
              <a:buClr>
                <a:schemeClr val="dk1"/>
              </a:buClr>
              <a:buSzPts val="1100"/>
              <a:buFont typeface="Arial"/>
              <a:buNone/>
            </a:pPr>
            <a:r>
              <a:rPr lang="ru" sz="1100">
                <a:solidFill>
                  <a:srgbClr val="272C2F"/>
                </a:solidFill>
                <a:latin typeface="Raleway"/>
                <a:ea typeface="Raleway"/>
                <a:cs typeface="Raleway"/>
                <a:sym typeface="Raleway"/>
              </a:rPr>
              <a:t>На цей блок рекрутер звертає найбільше уваги, ніж на досвід роботи, тому що сюди ви виносите всю інформацію про ключові знання та професійні навички. </a:t>
            </a:r>
            <a:endParaRPr sz="1100">
              <a:solidFill>
                <a:srgbClr val="272C2F"/>
              </a:solidFill>
              <a:latin typeface="Raleway"/>
              <a:ea typeface="Raleway"/>
              <a:cs typeface="Raleway"/>
              <a:sym typeface="Raleway"/>
            </a:endParaRPr>
          </a:p>
          <a:p>
            <a:pPr marL="0" marR="0" lvl="0" indent="0" algn="l" rtl="0">
              <a:lnSpc>
                <a:spcPct val="130000"/>
              </a:lnSpc>
              <a:spcBef>
                <a:spcPts val="2100"/>
              </a:spcBef>
              <a:spcAft>
                <a:spcPts val="0"/>
              </a:spcAft>
              <a:buClr>
                <a:srgbClr val="000000"/>
              </a:buClr>
              <a:buSzPts val="800"/>
              <a:buFont typeface="Arial"/>
              <a:buNone/>
            </a:pPr>
            <a:endParaRPr sz="1100">
              <a:latin typeface="Raleway"/>
              <a:ea typeface="Raleway"/>
              <a:cs typeface="Raleway"/>
              <a:sym typeface="Raleway"/>
            </a:endParaRPr>
          </a:p>
        </p:txBody>
      </p:sp>
      <p:sp>
        <p:nvSpPr>
          <p:cNvPr id="183" name="Google Shape;183;p32"/>
          <p:cNvSpPr txBox="1"/>
          <p:nvPr/>
        </p:nvSpPr>
        <p:spPr>
          <a:xfrm>
            <a:off x="6255900" y="1800000"/>
            <a:ext cx="2316900" cy="202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ru" sz="1600">
                <a:solidFill>
                  <a:srgbClr val="F6B26B"/>
                </a:solidFill>
                <a:latin typeface="Raleway Black"/>
                <a:ea typeface="Raleway Black"/>
                <a:cs typeface="Raleway Black"/>
                <a:sym typeface="Raleway Black"/>
              </a:rPr>
              <a:t>03. </a:t>
            </a:r>
            <a:r>
              <a:rPr lang="ru" sz="1600" b="1">
                <a:solidFill>
                  <a:srgbClr val="F6B26B"/>
                </a:solidFill>
                <a:latin typeface="Raleway"/>
                <a:ea typeface="Raleway"/>
                <a:cs typeface="Raleway"/>
                <a:sym typeface="Raleway"/>
              </a:rPr>
              <a:t>Знання та навички </a:t>
            </a:r>
            <a:r>
              <a:rPr lang="ru" sz="1600" b="1">
                <a:solidFill>
                  <a:srgbClr val="72B63B"/>
                </a:solidFill>
                <a:latin typeface="Raleway"/>
                <a:ea typeface="Raleway"/>
                <a:cs typeface="Raleway"/>
                <a:sym typeface="Raleway"/>
              </a:rPr>
              <a:t>               </a:t>
            </a:r>
            <a:r>
              <a:rPr lang="ru" sz="1100">
                <a:solidFill>
                  <a:srgbClr val="272C2F"/>
                </a:solidFill>
                <a:latin typeface="Raleway"/>
                <a:ea typeface="Raleway"/>
                <a:cs typeface="Raleway"/>
                <a:sym typeface="Raleway"/>
              </a:rPr>
              <a:t>Вносьте все, чим ви впевнено володієте. Якщо із чимось потрібним для цієї посади ви знайомі поверхнево, також це вкажіть. Послідовність має збігатися із вимогами до кандидата у вакансії.</a:t>
            </a:r>
            <a:endParaRPr sz="1100">
              <a:latin typeface="Raleway"/>
              <a:ea typeface="Raleway"/>
              <a:cs typeface="Raleway"/>
              <a:sym typeface="Raleway"/>
            </a:endParaRPr>
          </a:p>
        </p:txBody>
      </p:sp>
      <p:cxnSp>
        <p:nvCxnSpPr>
          <p:cNvPr id="184" name="Google Shape;184;p32"/>
          <p:cNvCxnSpPr/>
          <p:nvPr/>
        </p:nvCxnSpPr>
        <p:spPr>
          <a:xfrm>
            <a:off x="6739798" y="1155381"/>
            <a:ext cx="1833000" cy="3900"/>
          </a:xfrm>
          <a:prstGeom prst="straightConnector1">
            <a:avLst/>
          </a:prstGeom>
          <a:noFill/>
          <a:ln w="19050" cap="flat" cmpd="sng">
            <a:solidFill>
              <a:srgbClr val="282C35"/>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130487" y="58852"/>
            <a:ext cx="2523300" cy="16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0"/>
              <a:buFont typeface="Arial"/>
              <a:buNone/>
            </a:pPr>
            <a:r>
              <a:rPr lang="ru" sz="12000">
                <a:solidFill>
                  <a:srgbClr val="CCCCCC"/>
                </a:solidFill>
                <a:latin typeface="Nunito Sans Black"/>
                <a:ea typeface="Nunito Sans Black"/>
                <a:cs typeface="Nunito Sans Black"/>
                <a:sym typeface="Nunito Sans Black"/>
              </a:rPr>
              <a:t>#2</a:t>
            </a:r>
            <a:endParaRPr sz="12000" b="0" i="0" u="none" strike="noStrike" cap="none">
              <a:solidFill>
                <a:srgbClr val="CCCCCC"/>
              </a:solidFill>
              <a:latin typeface="Nunito Sans Black"/>
              <a:ea typeface="Nunito Sans Black"/>
              <a:cs typeface="Nunito Sans Black"/>
              <a:sym typeface="Nunito Sans Black"/>
            </a:endParaRPr>
          </a:p>
        </p:txBody>
      </p:sp>
      <p:sp>
        <p:nvSpPr>
          <p:cNvPr id="190" name="Google Shape;190;p33"/>
          <p:cNvSpPr txBox="1">
            <a:spLocks noGrp="1"/>
          </p:cNvSpPr>
          <p:nvPr>
            <p:ph type="ctrTitle"/>
          </p:nvPr>
        </p:nvSpPr>
        <p:spPr>
          <a:xfrm>
            <a:off x="962705" y="389771"/>
            <a:ext cx="7610100" cy="891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SzPts val="5200"/>
              <a:buNone/>
            </a:pPr>
            <a:r>
              <a:rPr lang="ru" sz="4800" b="1">
                <a:solidFill>
                  <a:srgbClr val="F6B26B"/>
                </a:solidFill>
                <a:latin typeface="Raleway"/>
                <a:ea typeface="Raleway"/>
                <a:cs typeface="Raleway"/>
                <a:sym typeface="Raleway"/>
              </a:rPr>
              <a:t>Резюме</a:t>
            </a:r>
            <a:endParaRPr sz="4800" b="1">
              <a:solidFill>
                <a:srgbClr val="F6B26B"/>
              </a:solidFill>
              <a:latin typeface="Raleway"/>
              <a:ea typeface="Raleway"/>
              <a:cs typeface="Raleway"/>
              <a:sym typeface="Raleway"/>
            </a:endParaRPr>
          </a:p>
        </p:txBody>
      </p:sp>
      <p:sp>
        <p:nvSpPr>
          <p:cNvPr id="191" name="Google Shape;191;p33"/>
          <p:cNvSpPr txBox="1"/>
          <p:nvPr/>
        </p:nvSpPr>
        <p:spPr>
          <a:xfrm>
            <a:off x="260273" y="1747975"/>
            <a:ext cx="17874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600" b="1" i="0" u="none" strike="noStrike" cap="none">
              <a:solidFill>
                <a:srgbClr val="72B63B"/>
              </a:solidFill>
              <a:latin typeface="Raleway"/>
              <a:ea typeface="Raleway"/>
              <a:cs typeface="Raleway"/>
              <a:sym typeface="Raleway"/>
            </a:endParaRPr>
          </a:p>
        </p:txBody>
      </p:sp>
      <p:sp>
        <p:nvSpPr>
          <p:cNvPr id="192" name="Google Shape;192;p33"/>
          <p:cNvSpPr txBox="1"/>
          <p:nvPr/>
        </p:nvSpPr>
        <p:spPr>
          <a:xfrm>
            <a:off x="4801894" y="1658925"/>
            <a:ext cx="16341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600" i="0" u="none" strike="noStrike" cap="none">
              <a:solidFill>
                <a:srgbClr val="72B63B"/>
              </a:solidFill>
              <a:latin typeface="Raleway Black"/>
              <a:ea typeface="Raleway Black"/>
              <a:cs typeface="Raleway Black"/>
              <a:sym typeface="Raleway Black"/>
            </a:endParaRPr>
          </a:p>
        </p:txBody>
      </p:sp>
      <p:sp>
        <p:nvSpPr>
          <p:cNvPr id="193" name="Google Shape;193;p33"/>
          <p:cNvSpPr txBox="1"/>
          <p:nvPr/>
        </p:nvSpPr>
        <p:spPr>
          <a:xfrm>
            <a:off x="6973557" y="1658925"/>
            <a:ext cx="1689900" cy="54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600">
              <a:solidFill>
                <a:srgbClr val="72B63B"/>
              </a:solidFill>
              <a:latin typeface="Raleway Black"/>
              <a:ea typeface="Raleway Black"/>
              <a:cs typeface="Raleway Black"/>
              <a:sym typeface="Raleway Black"/>
            </a:endParaRPr>
          </a:p>
        </p:txBody>
      </p:sp>
      <p:sp>
        <p:nvSpPr>
          <p:cNvPr id="194" name="Google Shape;194;p33"/>
          <p:cNvSpPr txBox="1"/>
          <p:nvPr/>
        </p:nvSpPr>
        <p:spPr>
          <a:xfrm>
            <a:off x="2793726" y="1519650"/>
            <a:ext cx="3045900" cy="26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1600" b="1">
                <a:solidFill>
                  <a:srgbClr val="F6B26B"/>
                </a:solidFill>
                <a:latin typeface="Raleway"/>
                <a:ea typeface="Raleway"/>
                <a:cs typeface="Raleway"/>
                <a:sym typeface="Raleway"/>
              </a:rPr>
              <a:t>05. Освіта  </a:t>
            </a:r>
            <a:r>
              <a:rPr lang="ru" sz="1600" b="1">
                <a:solidFill>
                  <a:srgbClr val="72B63B"/>
                </a:solidFill>
                <a:latin typeface="Raleway"/>
                <a:ea typeface="Raleway"/>
                <a:cs typeface="Raleway"/>
                <a:sym typeface="Raleway"/>
              </a:rPr>
              <a:t>                              </a:t>
            </a:r>
            <a:r>
              <a:rPr lang="ru" sz="1100">
                <a:solidFill>
                  <a:srgbClr val="272C2F"/>
                </a:solidFill>
                <a:latin typeface="Raleway"/>
                <a:ea typeface="Raleway"/>
                <a:cs typeface="Raleway"/>
                <a:sym typeface="Raleway"/>
              </a:rPr>
              <a:t>Назва навчального закладу, факультет, спеціальність, отриманий ступінь, роки навчання.</a:t>
            </a:r>
            <a:endParaRPr sz="1100">
              <a:solidFill>
                <a:srgbClr val="272C2F"/>
              </a:solidFill>
              <a:latin typeface="Raleway"/>
              <a:ea typeface="Raleway"/>
              <a:cs typeface="Raleway"/>
              <a:sym typeface="Raleway"/>
            </a:endParaRPr>
          </a:p>
          <a:p>
            <a:pPr marL="45720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якщо ви нещодавно закінчили ВНЗ, напишіть тему дипломної роботи та середній бал;</a:t>
            </a:r>
            <a:endParaRPr sz="1100">
              <a:solidFill>
                <a:srgbClr val="272C2F"/>
              </a:solidFill>
              <a:latin typeface="Raleway"/>
              <a:ea typeface="Raleway"/>
              <a:cs typeface="Raleway"/>
              <a:sym typeface="Raleway"/>
            </a:endParaRPr>
          </a:p>
          <a:p>
            <a:pPr marL="45720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вкажіть курси, назви навчальних робіт;</a:t>
            </a:r>
            <a:endParaRPr sz="1100">
              <a:solidFill>
                <a:srgbClr val="272C2F"/>
              </a:solidFill>
              <a:latin typeface="Raleway"/>
              <a:ea typeface="Raleway"/>
              <a:cs typeface="Raleway"/>
              <a:sym typeface="Raleway"/>
            </a:endParaRPr>
          </a:p>
          <a:p>
            <a:pPr marL="45720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якщо маєте незакінчену освіту, вкажіть також і причину. Це позбавить мінімум від одного зайвого питання.</a:t>
            </a:r>
            <a:endParaRPr sz="1100">
              <a:latin typeface="Raleway"/>
              <a:ea typeface="Raleway"/>
              <a:cs typeface="Raleway"/>
              <a:sym typeface="Raleway"/>
            </a:endParaRPr>
          </a:p>
        </p:txBody>
      </p:sp>
      <p:sp>
        <p:nvSpPr>
          <p:cNvPr id="195" name="Google Shape;195;p33"/>
          <p:cNvSpPr txBox="1"/>
          <p:nvPr/>
        </p:nvSpPr>
        <p:spPr>
          <a:xfrm>
            <a:off x="6062625" y="1519650"/>
            <a:ext cx="2865300" cy="16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ru" sz="1600" b="1">
                <a:solidFill>
                  <a:srgbClr val="F6B26B"/>
                </a:solidFill>
                <a:latin typeface="Raleway"/>
                <a:ea typeface="Raleway"/>
                <a:cs typeface="Raleway"/>
                <a:sym typeface="Raleway"/>
              </a:rPr>
              <a:t>06. Додаткова інформація </a:t>
            </a:r>
            <a:endParaRPr sz="1600" b="1">
              <a:solidFill>
                <a:srgbClr val="F6B26B"/>
              </a:solidFill>
              <a:latin typeface="Raleway"/>
              <a:ea typeface="Raleway"/>
              <a:cs typeface="Raleway"/>
              <a:sym typeface="Raleway"/>
            </a:endParaRPr>
          </a:p>
          <a:p>
            <a:pPr marL="0" lvl="0" indent="0" algn="l" rtl="0">
              <a:spcBef>
                <a:spcPts val="0"/>
              </a:spcBef>
              <a:spcAft>
                <a:spcPts val="0"/>
              </a:spcAft>
              <a:buClr>
                <a:srgbClr val="000000"/>
              </a:buClr>
              <a:buSzPts val="2400"/>
              <a:buFont typeface="Arial"/>
              <a:buNone/>
            </a:pPr>
            <a:endParaRPr sz="1600" b="1">
              <a:solidFill>
                <a:srgbClr val="F6B26B"/>
              </a:solidFill>
              <a:latin typeface="Raleway"/>
              <a:ea typeface="Raleway"/>
              <a:cs typeface="Raleway"/>
              <a:sym typeface="Raleway"/>
            </a:endParaRPr>
          </a:p>
          <a:p>
            <a:pPr marL="457200" lvl="0" indent="-298450" algn="l" rtl="0">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рівень знання іноземних мов</a:t>
            </a:r>
            <a:endParaRPr sz="1100">
              <a:solidFill>
                <a:srgbClr val="272C2F"/>
              </a:solidFill>
              <a:latin typeface="Raleway"/>
              <a:ea typeface="Raleway"/>
              <a:cs typeface="Raleway"/>
              <a:sym typeface="Raleway"/>
            </a:endParaRPr>
          </a:p>
          <a:p>
            <a:pPr marL="457200" lvl="0" indent="-298450" algn="l" rtl="0">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те, що може бути додатковою перевагою (водійське посвідчення, відкрита віза, та ін.</a:t>
            </a:r>
            <a:endParaRPr sz="1100">
              <a:solidFill>
                <a:srgbClr val="272C2F"/>
              </a:solidFill>
              <a:latin typeface="Raleway"/>
              <a:ea typeface="Raleway"/>
              <a:cs typeface="Raleway"/>
              <a:sym typeface="Raleway"/>
            </a:endParaRPr>
          </a:p>
          <a:p>
            <a:pPr marL="457200" lvl="0" indent="-298450" algn="l" rtl="0">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 ваші захоплення</a:t>
            </a:r>
            <a:endParaRPr sz="1100">
              <a:solidFill>
                <a:srgbClr val="272C2F"/>
              </a:solidFill>
              <a:latin typeface="Raleway"/>
              <a:ea typeface="Raleway"/>
              <a:cs typeface="Raleway"/>
              <a:sym typeface="Raleway"/>
            </a:endParaRPr>
          </a:p>
        </p:txBody>
      </p:sp>
      <p:sp>
        <p:nvSpPr>
          <p:cNvPr id="196" name="Google Shape;196;p33"/>
          <p:cNvSpPr txBox="1"/>
          <p:nvPr/>
        </p:nvSpPr>
        <p:spPr>
          <a:xfrm>
            <a:off x="323125" y="1519650"/>
            <a:ext cx="2146200" cy="23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600">
                <a:solidFill>
                  <a:srgbClr val="F6B26B"/>
                </a:solidFill>
                <a:latin typeface="Raleway Black"/>
                <a:ea typeface="Raleway Black"/>
                <a:cs typeface="Raleway Black"/>
                <a:sym typeface="Raleway Black"/>
              </a:rPr>
              <a:t>04. </a:t>
            </a:r>
            <a:r>
              <a:rPr lang="ru" sz="1600" b="1">
                <a:solidFill>
                  <a:srgbClr val="F6B26B"/>
                </a:solidFill>
                <a:latin typeface="Raleway"/>
                <a:ea typeface="Raleway"/>
                <a:cs typeface="Raleway"/>
                <a:sym typeface="Raleway"/>
              </a:rPr>
              <a:t>Досвід</a:t>
            </a:r>
            <a:endParaRPr sz="1600" b="1">
              <a:solidFill>
                <a:srgbClr val="F6B26B"/>
              </a:solidFill>
              <a:latin typeface="Raleway"/>
              <a:ea typeface="Raleway"/>
              <a:cs typeface="Raleway"/>
              <a:sym typeface="Raleway"/>
            </a:endParaRPr>
          </a:p>
          <a:p>
            <a:pPr marL="0" marR="0" lvl="0" indent="0" algn="l" rtl="0">
              <a:lnSpc>
                <a:spcPct val="100000"/>
              </a:lnSpc>
              <a:spcBef>
                <a:spcPts val="0"/>
              </a:spcBef>
              <a:spcAft>
                <a:spcPts val="0"/>
              </a:spcAft>
              <a:buNone/>
            </a:pPr>
            <a:r>
              <a:rPr lang="ru" sz="1100">
                <a:solidFill>
                  <a:srgbClr val="272C2F"/>
                </a:solidFill>
                <a:latin typeface="Raleway"/>
                <a:ea typeface="Raleway"/>
                <a:cs typeface="Raleway"/>
                <a:sym typeface="Raleway"/>
              </a:rPr>
              <a:t>Досвід принято вказувати у зворотньому порядку. </a:t>
            </a:r>
            <a:endParaRPr sz="1100">
              <a:solidFill>
                <a:srgbClr val="272C2F"/>
              </a:solidFill>
              <a:latin typeface="Raleway"/>
              <a:ea typeface="Raleway"/>
              <a:cs typeface="Raleway"/>
              <a:sym typeface="Raleway"/>
            </a:endParaRPr>
          </a:p>
          <a:p>
            <a:pPr marL="457200" marR="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Період роботи </a:t>
            </a:r>
            <a:endParaRPr sz="1100">
              <a:solidFill>
                <a:srgbClr val="272C2F"/>
              </a:solidFill>
              <a:latin typeface="Raleway"/>
              <a:ea typeface="Raleway"/>
              <a:cs typeface="Raleway"/>
              <a:sym typeface="Raleway"/>
            </a:endParaRPr>
          </a:p>
          <a:p>
            <a:pPr marL="457200" marR="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Компанія </a:t>
            </a:r>
            <a:endParaRPr sz="1100">
              <a:solidFill>
                <a:srgbClr val="272C2F"/>
              </a:solidFill>
              <a:latin typeface="Raleway"/>
              <a:ea typeface="Raleway"/>
              <a:cs typeface="Raleway"/>
              <a:sym typeface="Raleway"/>
            </a:endParaRPr>
          </a:p>
          <a:p>
            <a:pPr marL="457200" marR="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Посада</a:t>
            </a:r>
            <a:endParaRPr sz="1100">
              <a:solidFill>
                <a:srgbClr val="272C2F"/>
              </a:solidFill>
              <a:latin typeface="Raleway"/>
              <a:ea typeface="Raleway"/>
              <a:cs typeface="Raleway"/>
              <a:sym typeface="Raleway"/>
            </a:endParaRPr>
          </a:p>
          <a:p>
            <a:pPr marL="457200" marR="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Обов’язки</a:t>
            </a:r>
            <a:endParaRPr sz="1100">
              <a:solidFill>
                <a:srgbClr val="272C2F"/>
              </a:solidFill>
              <a:latin typeface="Raleway"/>
              <a:ea typeface="Raleway"/>
              <a:cs typeface="Raleway"/>
              <a:sym typeface="Raleway"/>
            </a:endParaRPr>
          </a:p>
          <a:p>
            <a:pPr marL="457200" marR="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Проєкти </a:t>
            </a:r>
            <a:endParaRPr sz="1100">
              <a:solidFill>
                <a:srgbClr val="272C2F"/>
              </a:solidFill>
              <a:latin typeface="Raleway"/>
              <a:ea typeface="Raleway"/>
              <a:cs typeface="Raleway"/>
              <a:sym typeface="Raleway"/>
            </a:endParaRPr>
          </a:p>
          <a:p>
            <a:pPr marL="457200" marR="0" lvl="0" indent="-298450" algn="l" rtl="0">
              <a:lnSpc>
                <a:spcPct val="100000"/>
              </a:lnSpc>
              <a:spcBef>
                <a:spcPts val="0"/>
              </a:spcBef>
              <a:spcAft>
                <a:spcPts val="0"/>
              </a:spcAft>
              <a:buClr>
                <a:srgbClr val="272C2F"/>
              </a:buClr>
              <a:buSzPts val="1100"/>
              <a:buFont typeface="Raleway"/>
              <a:buChar char="●"/>
            </a:pPr>
            <a:r>
              <a:rPr lang="ru" sz="1100">
                <a:solidFill>
                  <a:srgbClr val="272C2F"/>
                </a:solidFill>
                <a:latin typeface="Raleway"/>
                <a:ea typeface="Raleway"/>
                <a:cs typeface="Raleway"/>
                <a:sym typeface="Raleway"/>
              </a:rPr>
              <a:t>Досягнення</a:t>
            </a:r>
            <a:endParaRPr sz="1100">
              <a:solidFill>
                <a:srgbClr val="272C2F"/>
              </a:solidFill>
              <a:latin typeface="Raleway"/>
              <a:ea typeface="Raleway"/>
              <a:cs typeface="Raleway"/>
              <a:sym typeface="Raleway"/>
            </a:endParaRPr>
          </a:p>
          <a:p>
            <a:pPr marL="457200" marR="0" lvl="0" indent="0" algn="l" rtl="0">
              <a:lnSpc>
                <a:spcPct val="100000"/>
              </a:lnSpc>
              <a:spcBef>
                <a:spcPts val="0"/>
              </a:spcBef>
              <a:spcAft>
                <a:spcPts val="0"/>
              </a:spcAft>
              <a:buNone/>
            </a:pPr>
            <a:endParaRPr sz="1100">
              <a:solidFill>
                <a:srgbClr val="272C2F"/>
              </a:solidFill>
              <a:latin typeface="Raleway"/>
              <a:ea typeface="Raleway"/>
              <a:cs typeface="Raleway"/>
              <a:sym typeface="Raleway"/>
            </a:endParaRPr>
          </a:p>
        </p:txBody>
      </p:sp>
      <p:cxnSp>
        <p:nvCxnSpPr>
          <p:cNvPr id="197" name="Google Shape;197;p33"/>
          <p:cNvCxnSpPr/>
          <p:nvPr/>
        </p:nvCxnSpPr>
        <p:spPr>
          <a:xfrm>
            <a:off x="6739798" y="1155381"/>
            <a:ext cx="1833000" cy="3900"/>
          </a:xfrm>
          <a:prstGeom prst="straightConnector1">
            <a:avLst/>
          </a:prstGeom>
          <a:noFill/>
          <a:ln w="19050" cap="flat" cmpd="sng">
            <a:solidFill>
              <a:srgbClr val="282C35"/>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1006</Words>
  <Application>Microsoft Office PowerPoint</Application>
  <PresentationFormat>Экран (16:9)</PresentationFormat>
  <Paragraphs>122</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18</vt:i4>
      </vt:variant>
    </vt:vector>
  </HeadingPairs>
  <TitlesOfParts>
    <vt:vector size="26" baseType="lpstr">
      <vt:lpstr>Raleway</vt:lpstr>
      <vt:lpstr>Nunito Sans Black</vt:lpstr>
      <vt:lpstr>Raleway Black</vt:lpstr>
      <vt:lpstr>Times New Roman</vt:lpstr>
      <vt:lpstr>Arial</vt:lpstr>
      <vt:lpstr>Maven Pro</vt:lpstr>
      <vt:lpstr>Simple Light</vt:lpstr>
      <vt:lpstr>Simple Light</vt:lpstr>
      <vt:lpstr>Пошук    СВОЄЇ  роботи</vt:lpstr>
      <vt:lpstr>Шпіньова Марія</vt:lpstr>
      <vt:lpstr>І це теж я</vt:lpstr>
      <vt:lpstr>З чого почати пошук? </vt:lpstr>
      <vt:lpstr>Трошки про мету </vt:lpstr>
      <vt:lpstr>Стратегія</vt:lpstr>
      <vt:lpstr>Резюме</vt:lpstr>
      <vt:lpstr>Резюме</vt:lpstr>
      <vt:lpstr>Резюме</vt:lpstr>
      <vt:lpstr>формат</vt:lpstr>
      <vt:lpstr>Супровідний лист</vt:lpstr>
      <vt:lpstr>і, власне, </vt:lpstr>
      <vt:lpstr>як шукати </vt:lpstr>
      <vt:lpstr>Готуємося до співбесіди</vt:lpstr>
      <vt:lpstr>Готуємося до співбесіди</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Пошук    СВОЄЇ  роботи</dc:title>
  <cp:lastModifiedBy>Мария Шпинева</cp:lastModifiedBy>
  <cp:revision>2</cp:revision>
  <dcterms:modified xsi:type="dcterms:W3CDTF">2022-08-08T19:14:34Z</dcterms:modified>
</cp:coreProperties>
</file>