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7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E5BCC-B515-49CB-AC9F-FE04F5311AED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2C358-0F78-4712-B3E1-4AB73239EFA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78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760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77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07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35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77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5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24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3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230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24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0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2DE9-01DF-4471-899B-216A79B5CB42}" type="datetimeFigureOut">
              <a:rPr lang="uk-UA" smtClean="0"/>
              <a:t>20.04.2022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DCB8-08BD-4E49-A737-80D6F77EB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99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lv.tax.gov.ua/media-ark/news-ark/print-39739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542791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ПЕРША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97815" y="1409899"/>
            <a:ext cx="10796370" cy="403820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933" b="1" dirty="0">
                <a:solidFill>
                  <a:srgbClr val="0070C0"/>
                </a:solidFill>
              </a:rPr>
              <a:t>Що не змінилось: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b="1" dirty="0"/>
              <a:t>Обсяг річного доходу=</a:t>
            </a:r>
            <a:r>
              <a:rPr lang="ru-RU" sz="2933" dirty="0"/>
              <a:t>167 МЗП (1 085 500 грн.)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b="1" dirty="0"/>
              <a:t>Кількість  найманих працівників</a:t>
            </a:r>
            <a:r>
              <a:rPr lang="ru-RU" sz="2933" dirty="0"/>
              <a:t>=0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b="1" dirty="0"/>
              <a:t>Дозволені види діяльності </a:t>
            </a:r>
            <a:r>
              <a:rPr lang="uk-UA" sz="2933" dirty="0"/>
              <a:t>- виключно роздрібний продаж то­варів з торговельних місць на ринках та/або </a:t>
            </a:r>
            <a:r>
              <a:rPr lang="uk-UA" sz="2933" dirty="0" err="1"/>
              <a:t>госпдіяльність</a:t>
            </a:r>
            <a:r>
              <a:rPr lang="uk-UA" sz="2933" dirty="0"/>
              <a:t> з на­дання побутових послуг насе­ленню (п.291.4 ПКУ)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dirty="0"/>
              <a:t>Ставка ЄП - </a:t>
            </a:r>
            <a:r>
              <a:rPr lang="ru-RU" sz="2933" dirty="0"/>
              <a:t>не </a:t>
            </a:r>
            <a:r>
              <a:rPr lang="uk-UA" sz="2933" dirty="0"/>
              <a:t>більше</a:t>
            </a:r>
            <a:r>
              <a:rPr lang="ru-RU" sz="2933" dirty="0"/>
              <a:t> 10% ПМ для </a:t>
            </a:r>
            <a:r>
              <a:rPr lang="ru-RU" sz="2933" dirty="0" err="1"/>
              <a:t>працездатних</a:t>
            </a:r>
            <a:r>
              <a:rPr lang="ru-RU" sz="2933" dirty="0"/>
              <a:t> </a:t>
            </a:r>
            <a:r>
              <a:rPr lang="ru-RU" sz="2933" dirty="0" err="1"/>
              <a:t>осіб</a:t>
            </a:r>
            <a:r>
              <a:rPr lang="ru-RU" sz="2933" dirty="0"/>
              <a:t> на 01.01.22 р. (248,10 грн.) (п.291.3 ПКУ)</a:t>
            </a:r>
            <a:endParaRPr lang="uk-UA" sz="2933" dirty="0"/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dirty="0"/>
              <a:t>Дозволено не застосовувати РРО/ПРРО ( п.296.10 ПКУ)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lang="ru-RU" sz="2933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2933" dirty="0"/>
          </a:p>
        </p:txBody>
      </p:sp>
    </p:spTree>
    <p:extLst>
      <p:ext uri="{BB962C8B-B14F-4D97-AF65-F5344CB8AC3E}">
        <p14:creationId xmlns:p14="http://schemas.microsoft.com/office/powerpoint/2010/main" val="244082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4" y="365192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ЄП: ОСОБЛИВОСТІ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86211" y="1251883"/>
            <a:ext cx="11019579" cy="443149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667" dirty="0"/>
              <a:t>Платник ЄП другої групи не може надавати послуги СГ (як фізособам, так і </a:t>
            </a:r>
            <a:r>
              <a:rPr lang="uk-UA" sz="2667" dirty="0" err="1"/>
              <a:t>юрособам</a:t>
            </a:r>
            <a:r>
              <a:rPr lang="uk-UA" sz="2667" dirty="0"/>
              <a:t>) на загальній системі оподаткування а також  фізособам, які провадять незалежну професійну діяльність </a:t>
            </a:r>
            <a:r>
              <a:rPr lang="ru-RU" sz="2667" dirty="0"/>
              <a:t>(ЗІР,  107.05).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ru-RU" sz="2667" b="1" i="1" dirty="0"/>
              <a:t>Кому з </a:t>
            </a:r>
            <a:r>
              <a:rPr lang="uk-UA" sz="2667" b="1" i="1" dirty="0"/>
              <a:t>контрагентів єдинник другої групи може </a:t>
            </a:r>
            <a:r>
              <a:rPr lang="uk-UA" sz="2667" b="1" i="1" dirty="0"/>
              <a:t>продавати </a:t>
            </a:r>
            <a:r>
              <a:rPr lang="uk-UA" sz="2667" b="1" i="1" dirty="0"/>
              <a:t>товари (у т. ч. і власного виробництва)?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667" dirty="0"/>
              <a:t>Будь-якій особі – як платнику ЄП, так і СГ на загальній системі оподаткування.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667" dirty="0"/>
              <a:t> </a:t>
            </a:r>
            <a:r>
              <a:rPr lang="uk-UA" sz="2667" b="1" i="1" dirty="0"/>
              <a:t>Чи є обмеження за статусом клієнтів при наданні єдинником другої групи послуг у сфері ресторанного господарства?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667" dirty="0"/>
              <a:t>Ні, ніяких обмежень за статусом клієнтів відносно діяльності в сфері ресторанного господарства немає</a:t>
            </a:r>
            <a:r>
              <a:rPr lang="ru-RU" sz="2667" dirty="0"/>
              <a:t>. </a:t>
            </a:r>
            <a:endParaRPr sz="2667" dirty="0"/>
          </a:p>
        </p:txBody>
      </p:sp>
    </p:spTree>
    <p:extLst>
      <p:ext uri="{BB962C8B-B14F-4D97-AF65-F5344CB8AC3E}">
        <p14:creationId xmlns:p14="http://schemas.microsoft.com/office/powerpoint/2010/main" val="311720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27684"/>
            <a:ext cx="12192000" cy="69151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ЄДИНОГО ПОДАТКУ  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646654" y="1727166"/>
          <a:ext cx="10775325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2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826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25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92960">
                <a:tc rowSpan="2">
                  <a:txBody>
                    <a:bodyPr/>
                    <a:lstStyle/>
                    <a:p>
                      <a:r>
                        <a:rPr lang="uk-UA" sz="2700" dirty="0"/>
                        <a:t>Сплата ЄП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700" dirty="0"/>
                        <a:t>1 раз на </a:t>
                      </a:r>
                      <a:r>
                        <a:rPr lang="uk-UA" sz="2700" noProof="0" dirty="0"/>
                        <a:t>місяць (авансом) не пізніше 20 числа  (включно) поточного місяця </a:t>
                      </a:r>
                      <a:r>
                        <a:rPr lang="ru-RU" sz="2700" b="1" dirty="0">
                          <a:solidFill>
                            <a:srgbClr val="0070C0"/>
                          </a:solidFill>
                        </a:rPr>
                        <a:t>(за </a:t>
                      </a:r>
                      <a:r>
                        <a:rPr lang="uk-UA" sz="2700" b="1" noProof="0" dirty="0">
                          <a:solidFill>
                            <a:srgbClr val="0070C0"/>
                          </a:solidFill>
                        </a:rPr>
                        <a:t>січень - березень </a:t>
                      </a:r>
                      <a:r>
                        <a:rPr lang="ru-RU" sz="2700" b="1" dirty="0">
                          <a:solidFill>
                            <a:srgbClr val="0070C0"/>
                          </a:solidFill>
                        </a:rPr>
                        <a:t>2022 </a:t>
                      </a:r>
                      <a:r>
                        <a:rPr lang="uk-UA" sz="2700" b="1" noProof="0" dirty="0">
                          <a:solidFill>
                            <a:srgbClr val="0070C0"/>
                          </a:solidFill>
                        </a:rPr>
                        <a:t>потрібно сплатити </a:t>
                      </a:r>
                      <a:r>
                        <a:rPr lang="ru-RU" sz="2700" b="1" dirty="0">
                          <a:solidFill>
                            <a:srgbClr val="0070C0"/>
                          </a:solidFill>
                        </a:rPr>
                        <a:t>ЄП) 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П.295.1 ПКУ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936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 </a:t>
                      </a:r>
                      <a:r>
                        <a:rPr lang="uk-UA" sz="2700" b="1" dirty="0">
                          <a:solidFill>
                            <a:srgbClr val="0070C0"/>
                          </a:solidFill>
                        </a:rPr>
                        <a:t>з</a:t>
                      </a:r>
                      <a:r>
                        <a:rPr lang="uk-UA" sz="2700" b="1" baseline="0" dirty="0">
                          <a:solidFill>
                            <a:srgbClr val="0070C0"/>
                          </a:solidFill>
                        </a:rPr>
                        <a:t> 01 квітня </a:t>
                      </a:r>
                      <a:r>
                        <a:rPr lang="uk-UA" sz="2700" baseline="0" dirty="0"/>
                        <a:t>- </a:t>
                      </a:r>
                      <a:r>
                        <a:rPr lang="uk-UA" sz="2700" b="1" baseline="0" dirty="0"/>
                        <a:t>мають право </a:t>
                      </a:r>
                      <a:r>
                        <a:rPr lang="uk-UA" sz="2700" baseline="0" dirty="0"/>
                        <a:t>не сплачувати єдиний податок.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П.9.1 п</a:t>
                      </a:r>
                      <a:r>
                        <a:rPr lang="uk-UA" sz="2700" baseline="0" dirty="0"/>
                        <a:t>ідрозділу 8 розділу ХХ ПКУ (тимчасово </a:t>
                      </a:r>
                      <a:r>
                        <a:rPr lang="ru-RU" sz="2700" baseline="0" dirty="0"/>
                        <a:t>до </a:t>
                      </a:r>
                      <a:r>
                        <a:rPr lang="uk-UA" sz="2700" baseline="0" noProof="0" dirty="0"/>
                        <a:t>припинення або скасування воєнного стану на території України</a:t>
                      </a:r>
                      <a:r>
                        <a:rPr lang="ru-RU" sz="2700" baseline="0" dirty="0"/>
                        <a:t>)</a:t>
                      </a:r>
                    </a:p>
                    <a:p>
                      <a:endParaRPr lang="uk-UA" sz="27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 bwMode="auto">
          <a:xfrm>
            <a:off x="646653" y="1208912"/>
            <a:ext cx="10306483" cy="518254"/>
          </a:xfrm>
          <a:prstGeom prst="rect">
            <a:avLst/>
          </a:prstGeom>
          <a:ln>
            <a:noFill/>
          </a:ln>
        </p:spPr>
        <p:txBody>
          <a:bodyPr vert="horz" lIns="60960" tIns="30480" rIns="60960" bIns="3048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2667" b="1" dirty="0">
                <a:solidFill>
                  <a:srgbClr val="0070C0"/>
                </a:solidFill>
                <a:ea typeface="Times New Roman" panose="02020603050405020304" pitchFamily="18" charset="0"/>
              </a:rPr>
              <a:t>Що змінилось:</a:t>
            </a:r>
          </a:p>
          <a:p>
            <a:pPr marL="0" indent="0" algn="just">
              <a:buNone/>
            </a:pPr>
            <a:r>
              <a:rPr lang="uk-UA" sz="2667" b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1200"/>
              </a:spcBef>
              <a:buNone/>
              <a:defRPr/>
            </a:pPr>
            <a:endParaRPr lang="uk-UA" sz="2667" dirty="0"/>
          </a:p>
        </p:txBody>
      </p:sp>
    </p:spTree>
    <p:extLst>
      <p:ext uri="{BB962C8B-B14F-4D97-AF65-F5344CB8AC3E}">
        <p14:creationId xmlns:p14="http://schemas.microsoft.com/office/powerpoint/2010/main" val="131382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23936"/>
            <a:ext cx="12192000" cy="69151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ЄДИНОГО ПОДАТКУ  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580208" y="1671829"/>
          <a:ext cx="11031585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6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083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735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1280">
                <a:tc rowSpan="2">
                  <a:txBody>
                    <a:bodyPr/>
                    <a:lstStyle/>
                    <a:p>
                      <a:r>
                        <a:rPr lang="uk-UA" sz="2400" dirty="0"/>
                        <a:t>Сплата ЄСВ за себе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поквартально до 20-го числа </a:t>
                      </a:r>
                      <a:r>
                        <a:rPr lang="uk-UA" sz="2400" noProof="0" dirty="0"/>
                        <a:t>місяця, що настає за календарним кварталом, за який сплачується ЄСВ (за бажанням – можна сплачувати </a:t>
                      </a:r>
                      <a:r>
                        <a:rPr lang="uk-UA" sz="2400" baseline="0" noProof="0" dirty="0"/>
                        <a:t> щомісяця) (від 1430 до 97500 грн.) (1-15 МЗП)</a:t>
                      </a:r>
                    </a:p>
                    <a:p>
                      <a:r>
                        <a:rPr lang="uk-UA" sz="2400" b="1" baseline="0" noProof="0" dirty="0">
                          <a:solidFill>
                            <a:srgbClr val="0070C0"/>
                          </a:solidFill>
                        </a:rPr>
                        <a:t>(За січень-лютий 2022  потрібно сплатити </a:t>
                      </a:r>
                      <a:r>
                        <a:rPr lang="ru-RU" sz="2400" b="1" baseline="0" dirty="0">
                          <a:solidFill>
                            <a:srgbClr val="0070C0"/>
                          </a:solidFill>
                        </a:rPr>
                        <a:t>ЄСВ)</a:t>
                      </a:r>
                      <a:endParaRPr lang="uk-UA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(ч. 8 ст. 9 Закону № 2464) </a:t>
                      </a:r>
                      <a:endParaRPr lang="uk-UA" sz="2400" dirty="0"/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552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з 01.03.2022 р. </a:t>
                      </a:r>
                      <a:r>
                        <a:rPr lang="uk-UA" sz="2400" b="1" dirty="0"/>
                        <a:t>можна не сплачувати ЄСВ </a:t>
                      </a:r>
                      <a:r>
                        <a:rPr lang="uk-UA" sz="2400" dirty="0"/>
                        <a:t>(цей період не буде включатись в страховий стаж)</a:t>
                      </a:r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п. 9-19 розділу </a:t>
                      </a:r>
                      <a:r>
                        <a:rPr lang="en-US" sz="2400" dirty="0"/>
                        <a:t>VIII </a:t>
                      </a:r>
                      <a:r>
                        <a:rPr lang="uk-UA" sz="2400" dirty="0"/>
                        <a:t>Закону № 2464 (тимчасово, </a:t>
                      </a:r>
                      <a:r>
                        <a:rPr lang="ru-RU" sz="2400" dirty="0"/>
                        <a:t>до </a:t>
                      </a:r>
                      <a:r>
                        <a:rPr lang="uk-UA" sz="2400" noProof="0" dirty="0"/>
                        <a:t>припинення або скасування воєнного стану в Україні та протягом 12 місяців після припинення або скасування воєнного стану</a:t>
                      </a:r>
                      <a:r>
                        <a:rPr lang="ru-RU" sz="2400" dirty="0"/>
                        <a:t>)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 bwMode="auto">
          <a:xfrm>
            <a:off x="580208" y="1153575"/>
            <a:ext cx="10168831" cy="518254"/>
          </a:xfrm>
          <a:prstGeom prst="rect">
            <a:avLst/>
          </a:prstGeom>
          <a:ln>
            <a:noFill/>
          </a:ln>
        </p:spPr>
        <p:txBody>
          <a:bodyPr vert="horz" lIns="60960" tIns="30480" rIns="60960" bIns="3048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2667" b="1" dirty="0">
                <a:solidFill>
                  <a:srgbClr val="0070C0"/>
                </a:solidFill>
                <a:ea typeface="Times New Roman" panose="02020603050405020304" pitchFamily="18" charset="0"/>
              </a:rPr>
              <a:t>Що змінилось:</a:t>
            </a:r>
            <a:endParaRPr lang="uk-UA" sz="2667" dirty="0"/>
          </a:p>
        </p:txBody>
      </p:sp>
    </p:spTree>
    <p:extLst>
      <p:ext uri="{BB962C8B-B14F-4D97-AF65-F5344CB8AC3E}">
        <p14:creationId xmlns:p14="http://schemas.microsoft.com/office/powerpoint/2010/main" val="245148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0606" y="571152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ТРЕТЯ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95297" y="1297422"/>
            <a:ext cx="10790851" cy="471990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667" b="1" dirty="0">
                <a:solidFill>
                  <a:srgbClr val="0070C0"/>
                </a:solidFill>
              </a:rPr>
              <a:t>Що не змінилось:</a:t>
            </a:r>
          </a:p>
          <a:p>
            <a:pPr>
              <a:lnSpc>
                <a:spcPct val="100000"/>
              </a:lnSpc>
              <a:buClr>
                <a:srgbClr val="0070C0"/>
              </a:buClr>
              <a:defRPr/>
            </a:pPr>
            <a:r>
              <a:rPr lang="uk-UA" sz="2667" b="1" dirty="0"/>
              <a:t>Обсяг річного доходу = </a:t>
            </a:r>
            <a:r>
              <a:rPr lang="ru-RU" sz="2667" b="1" dirty="0"/>
              <a:t>1167 МЗП (7 585 500 грн.) </a:t>
            </a:r>
            <a:endParaRPr lang="ru-RU" sz="2667" dirty="0"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667" b="1" dirty="0"/>
              <a:t>Кількість найманих працівників</a:t>
            </a:r>
            <a:r>
              <a:rPr lang="ru-RU" sz="2667" dirty="0"/>
              <a:t> – не </a:t>
            </a:r>
            <a:r>
              <a:rPr lang="ru-RU" sz="2667" dirty="0" err="1"/>
              <a:t>обмежена</a:t>
            </a:r>
            <a:endParaRPr lang="ru-RU" sz="2667" dirty="0"/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667" b="1" dirty="0"/>
              <a:t>Дозволені види діяльності </a:t>
            </a:r>
            <a:r>
              <a:rPr lang="uk-UA" sz="2667" dirty="0"/>
              <a:t>– все, що не забороно п. 291 5 ПКУ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ru-RU" sz="2667" b="1" dirty="0"/>
              <a:t>Ставка ЄП </a:t>
            </a:r>
            <a:r>
              <a:rPr lang="ru-RU" sz="2667" dirty="0"/>
              <a:t>- 3% </a:t>
            </a:r>
            <a:r>
              <a:rPr lang="uk-UA" sz="2667" dirty="0"/>
              <a:t>від доходу (у разі сплати ПДВ) або 5% від доходу (у разі включення ПДВ  до складу ЕП)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667" b="1" dirty="0"/>
              <a:t>Сплата</a:t>
            </a:r>
            <a:r>
              <a:rPr lang="ru-RU" sz="2667" b="1" dirty="0"/>
              <a:t> ЄП за ставками 3 </a:t>
            </a:r>
            <a:r>
              <a:rPr lang="ru-RU" sz="2667" b="1" dirty="0" err="1"/>
              <a:t>або</a:t>
            </a:r>
            <a:r>
              <a:rPr lang="ru-RU" sz="2667" b="1" dirty="0"/>
              <a:t> 5% </a:t>
            </a:r>
            <a:r>
              <a:rPr lang="ru-RU" sz="2667" dirty="0"/>
              <a:t>- </a:t>
            </a:r>
            <a:r>
              <a:rPr lang="uk-UA" sz="2667" dirty="0"/>
              <a:t>протягом 10 </a:t>
            </a:r>
            <a:r>
              <a:rPr lang="uk-UA" sz="2667" dirty="0" err="1"/>
              <a:t>к.дн</a:t>
            </a:r>
            <a:r>
              <a:rPr lang="uk-UA" sz="2667" dirty="0"/>
              <a:t>. після граничного строку  подання податкової декларації за звітний квартал (п.295.3 ПКУ)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667" b="1" dirty="0"/>
              <a:t>Застосування РРО/ПРРО  - </a:t>
            </a:r>
            <a:r>
              <a:rPr lang="uk-UA" sz="2667" dirty="0"/>
              <a:t>в загальному порядку (згідно норм Закону від 06.07.95 р. № 265/95-ВР)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sz="2667" dirty="0"/>
          </a:p>
        </p:txBody>
      </p:sp>
    </p:spTree>
    <p:extLst>
      <p:ext uri="{BB962C8B-B14F-4D97-AF65-F5344CB8AC3E}">
        <p14:creationId xmlns:p14="http://schemas.microsoft.com/office/powerpoint/2010/main" val="324648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27684"/>
            <a:ext cx="12192000" cy="69151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ТРЕТЯ ГРУПА ЄДИНОГО ПОДАТКУ (ставка 3 або 5%)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512727" y="1710969"/>
          <a:ext cx="11166545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6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089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16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1280">
                <a:tc rowSpan="2">
                  <a:txBody>
                    <a:bodyPr/>
                    <a:lstStyle/>
                    <a:p>
                      <a:r>
                        <a:rPr lang="uk-UA" sz="2400" dirty="0"/>
                        <a:t>Сплата ЄСВ за себе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поквартально до 20-го числа </a:t>
                      </a:r>
                      <a:r>
                        <a:rPr lang="uk-UA" sz="2400" noProof="0" dirty="0"/>
                        <a:t>місяця, що настає за календарним кварталом, за який сплачується ЄСВ (за бажанням – можна сплачувати </a:t>
                      </a:r>
                      <a:r>
                        <a:rPr lang="uk-UA" sz="2400" baseline="0" noProof="0" dirty="0"/>
                        <a:t> щомісяця) (від 1430 до 97500 грн.) (1-15 МЗП)</a:t>
                      </a:r>
                    </a:p>
                    <a:p>
                      <a:r>
                        <a:rPr lang="uk-UA" sz="2400" b="1" baseline="0" noProof="0" dirty="0">
                          <a:solidFill>
                            <a:srgbClr val="0070C0"/>
                          </a:solidFill>
                        </a:rPr>
                        <a:t>(За січень-лютий 2022  потрібно сплатити </a:t>
                      </a:r>
                      <a:r>
                        <a:rPr lang="ru-RU" sz="2400" b="1" baseline="0" dirty="0">
                          <a:solidFill>
                            <a:srgbClr val="0070C0"/>
                          </a:solidFill>
                        </a:rPr>
                        <a:t>ЄСВ)</a:t>
                      </a:r>
                      <a:endParaRPr lang="uk-UA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(ч. 8 ст. 9 Закону № 2464) </a:t>
                      </a:r>
                      <a:endParaRPr lang="uk-UA" sz="2400" dirty="0"/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552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з 01.03.2022 р. </a:t>
                      </a:r>
                      <a:r>
                        <a:rPr lang="uk-UA" sz="2400" b="1" dirty="0"/>
                        <a:t>можна не сплачувати ЄСВ </a:t>
                      </a:r>
                      <a:r>
                        <a:rPr lang="uk-UA" sz="2400" dirty="0"/>
                        <a:t>(цей період не буде включатись в страховий стаж)</a:t>
                      </a:r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п. 9-19 розділу </a:t>
                      </a:r>
                      <a:r>
                        <a:rPr lang="en-US" sz="2400" dirty="0"/>
                        <a:t>VIII </a:t>
                      </a:r>
                      <a:r>
                        <a:rPr lang="uk-UA" sz="2400" dirty="0"/>
                        <a:t>Закону № 2464 (тимчасово, </a:t>
                      </a:r>
                      <a:r>
                        <a:rPr lang="ru-RU" sz="2400" dirty="0"/>
                        <a:t>до </a:t>
                      </a:r>
                      <a:r>
                        <a:rPr lang="uk-UA" sz="2400" noProof="0" dirty="0"/>
                        <a:t>припинення або скасування воєнного стану в Україні та протягом 12 місяців після припинення або скасування воєнного стану</a:t>
                      </a:r>
                      <a:r>
                        <a:rPr lang="ru-RU" sz="2400" dirty="0"/>
                        <a:t>)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 bwMode="auto">
          <a:xfrm>
            <a:off x="512727" y="1073020"/>
            <a:ext cx="10306483" cy="518254"/>
          </a:xfrm>
          <a:prstGeom prst="rect">
            <a:avLst/>
          </a:prstGeom>
          <a:ln>
            <a:noFill/>
          </a:ln>
        </p:spPr>
        <p:txBody>
          <a:bodyPr vert="horz" lIns="60960" tIns="30480" rIns="60960" bIns="3048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2667" b="1" dirty="0">
                <a:solidFill>
                  <a:srgbClr val="0070C0"/>
                </a:solidFill>
                <a:ea typeface="Times New Roman" panose="02020603050405020304" pitchFamily="18" charset="0"/>
              </a:rPr>
              <a:t>Що змінилось:</a:t>
            </a:r>
            <a:endParaRPr lang="uk-UA" sz="2667" dirty="0"/>
          </a:p>
        </p:txBody>
      </p:sp>
    </p:spTree>
    <p:extLst>
      <p:ext uri="{BB962C8B-B14F-4D97-AF65-F5344CB8AC3E}">
        <p14:creationId xmlns:p14="http://schemas.microsoft.com/office/powerpoint/2010/main" val="361577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719655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ЗВІТНІСТЬ ФОПІВ-ЄДИННИКІВ 1, 2 ГРУП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15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1326" y="1644808"/>
            <a:ext cx="108293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ea typeface="Times New Roman" panose="02020603050405020304" pitchFamily="18" charset="0"/>
              </a:rPr>
              <a:t>Податковим (звітним) періодом для платників єдиного податку першої, другої груп </a:t>
            </a:r>
            <a:r>
              <a:rPr lang="uk-UA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є календарний рік </a:t>
            </a:r>
            <a:r>
              <a:rPr lang="uk-UA" sz="3200" dirty="0">
                <a:ea typeface="Times New Roman" panose="02020603050405020304" pitchFamily="18" charset="0"/>
              </a:rPr>
              <a:t>(п.</a:t>
            </a:r>
            <a:r>
              <a:rPr lang="uk-UA" sz="3200" b="1" dirty="0">
                <a:ea typeface="Times New Roman" panose="02020603050405020304" pitchFamily="18" charset="0"/>
              </a:rPr>
              <a:t> 294.1 ПКУ)</a:t>
            </a:r>
          </a:p>
          <a:p>
            <a:endParaRPr lang="uk-UA" sz="3200" b="1" dirty="0">
              <a:ea typeface="Times New Roman" panose="02020603050405020304" pitchFamily="18" charset="0"/>
            </a:endParaRP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u="sng" dirty="0">
                <a:ea typeface="Times New Roman" panose="02020603050405020304" pitchFamily="18" charset="0"/>
              </a:rPr>
              <a:t>Склад річної звітності</a:t>
            </a:r>
            <a:r>
              <a:rPr lang="uk-UA" sz="3200" dirty="0">
                <a:ea typeface="Times New Roman" panose="02020603050405020304" pitchFamily="18" charset="0"/>
              </a:rPr>
              <a:t>: Декларація + Додаток 1 (з ЄСВ)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u="sng" dirty="0">
                <a:ea typeface="Times New Roman" panose="02020603050405020304" pitchFamily="18" charset="0"/>
              </a:rPr>
              <a:t>Строк подання: </a:t>
            </a:r>
            <a:r>
              <a:rPr lang="uk-UA" sz="3200" dirty="0">
                <a:ea typeface="Times New Roman" panose="02020603050405020304" pitchFamily="18" charset="0"/>
              </a:rPr>
              <a:t>60 к. </a:t>
            </a:r>
            <a:r>
              <a:rPr lang="uk-UA" sz="3200" dirty="0" err="1">
                <a:ea typeface="Times New Roman" panose="02020603050405020304" pitchFamily="18" charset="0"/>
              </a:rPr>
              <a:t>дн</a:t>
            </a:r>
            <a:r>
              <a:rPr lang="uk-UA" sz="3200" dirty="0">
                <a:ea typeface="Times New Roman" panose="02020603050405020304" pitchFamily="18" charset="0"/>
              </a:rPr>
              <a:t>. після закінчення звітного року (за 2022 р. – до 01.03.23 р включно)</a:t>
            </a:r>
          </a:p>
          <a:p>
            <a:endParaRPr lang="uk-UA" sz="32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uk-UA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Важливо:</a:t>
            </a:r>
            <a:r>
              <a:rPr lang="uk-UA" sz="3200" dirty="0">
                <a:ea typeface="Times New Roman" panose="02020603050405020304" pitchFamily="18" charset="0"/>
              </a:rPr>
              <a:t> Додаток 1 (з ЄСВ) не подається, якщо у ФОП немає обов'язку по сплаті ЄСВ за себе</a:t>
            </a:r>
          </a:p>
        </p:txBody>
      </p:sp>
    </p:spTree>
    <p:extLst>
      <p:ext uri="{BB962C8B-B14F-4D97-AF65-F5344CB8AC3E}">
        <p14:creationId xmlns:p14="http://schemas.microsoft.com/office/powerpoint/2010/main" val="35618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-1" y="620001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ЗВІТНІСТЬ ФОПІВ-ЄДИННИКІВ  1, 2 ГРУП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16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4669" y="1648209"/>
            <a:ext cx="106826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Коли декларація подається в строки, встановлені для  квартальної звітності:</a:t>
            </a:r>
          </a:p>
          <a:p>
            <a:endParaRPr lang="uk-UA" sz="3200" dirty="0"/>
          </a:p>
          <a:p>
            <a:r>
              <a:rPr lang="uk-UA" sz="3200" dirty="0"/>
              <a:t>Якщо ФОП 1,2 груп (пп. 296.5.1 ПКУ):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dirty="0"/>
              <a:t>переходить на «старшу» групу (за власним бажанням або через перевищення лімітів, встановлених п.291.4 ПКУ)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dirty="0"/>
              <a:t>переходить на загальну систему (відмовляється від спрощеної системи)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dirty="0"/>
              <a:t>припиняє діяльність (знімається з держреєстрації)</a:t>
            </a:r>
          </a:p>
        </p:txBody>
      </p:sp>
    </p:spTree>
    <p:extLst>
      <p:ext uri="{BB962C8B-B14F-4D97-AF65-F5344CB8AC3E}">
        <p14:creationId xmlns:p14="http://schemas.microsoft.com/office/powerpoint/2010/main" val="2920639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496115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ЗВІТНІСТЬ ФОПІВ-ЄДИННИКІВ  1, 2 ГРУП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17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116" y="1292510"/>
            <a:ext cx="10989769" cy="5508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</a:rPr>
              <a:t>Склад звітності, що подається в «квартальні» строки: </a:t>
            </a:r>
          </a:p>
          <a:p>
            <a:pPr marL="381019" indent="-381019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2933" dirty="0">
                <a:ea typeface="Times New Roman" panose="02020603050405020304" pitchFamily="18" charset="0"/>
              </a:rPr>
              <a:t>при переході на іншу групу ЄП - </a:t>
            </a:r>
            <a:r>
              <a:rPr lang="uk-UA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Декларація  без Додатку 1 </a:t>
            </a:r>
            <a:r>
              <a:rPr lang="uk-UA" sz="2933" i="1" dirty="0">
                <a:ea typeface="Times New Roman" panose="02020603050405020304" pitchFamily="18" charset="0"/>
              </a:rPr>
              <a:t>(не змінюється принцип нарахування ЄСВ)</a:t>
            </a:r>
          </a:p>
          <a:p>
            <a:pPr marL="381019" indent="-381019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2933" dirty="0">
                <a:ea typeface="Times New Roman" panose="02020603050405020304" pitchFamily="18" charset="0"/>
              </a:rPr>
              <a:t>у разі відмови від спрощеної системи - </a:t>
            </a:r>
            <a:r>
              <a:rPr lang="uk-UA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Декларація  з Додатком 1 (з ЄСВ) </a:t>
            </a:r>
            <a:r>
              <a:rPr lang="uk-UA" sz="2933" i="1" dirty="0">
                <a:ea typeface="Times New Roman" panose="02020603050405020304" pitchFamily="18" charset="0"/>
              </a:rPr>
              <a:t>(змінюється принцип нарахування ЄСВ)</a:t>
            </a:r>
          </a:p>
          <a:p>
            <a:pPr marL="381019" indent="-381019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2933" dirty="0">
                <a:ea typeface="Times New Roman" panose="02020603050405020304" pitchFamily="18" charset="0"/>
              </a:rPr>
              <a:t>при припиненні діяльності</a:t>
            </a:r>
            <a:r>
              <a:rPr lang="uk-UA" sz="2933" dirty="0">
                <a:solidFill>
                  <a:srgbClr val="FF0000"/>
                </a:solidFill>
                <a:ea typeface="Times New Roman" panose="02020603050405020304" pitchFamily="18" charset="0"/>
              </a:rPr>
              <a:t>  </a:t>
            </a:r>
            <a:r>
              <a:rPr lang="uk-UA" sz="2933" b="1" dirty="0">
                <a:ea typeface="Times New Roman" panose="02020603050405020304" pitchFamily="18" charset="0"/>
              </a:rPr>
              <a:t>- </a:t>
            </a:r>
            <a:r>
              <a:rPr lang="uk-UA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Декларація</a:t>
            </a:r>
            <a:r>
              <a:rPr lang="ru-RU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  з </a:t>
            </a:r>
            <a:r>
              <a:rPr lang="uk-UA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Додатком 1</a:t>
            </a:r>
            <a:r>
              <a:rPr lang="ru-RU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 (з ЄСВ) </a:t>
            </a:r>
            <a:r>
              <a:rPr lang="ru-RU" sz="2933" i="1" dirty="0">
                <a:ea typeface="Times New Roman" panose="02020603050405020304" pitchFamily="18" charset="0"/>
              </a:rPr>
              <a:t>(</a:t>
            </a:r>
            <a:r>
              <a:rPr lang="uk-UA" sz="2933" i="1" dirty="0">
                <a:ea typeface="Times New Roman" panose="02020603050405020304" pitchFamily="18" charset="0"/>
              </a:rPr>
              <a:t>остання Декларація і звітність з ЄСВ</a:t>
            </a:r>
            <a:r>
              <a:rPr lang="ru-RU" sz="2933" i="1" dirty="0">
                <a:ea typeface="Times New Roman" panose="02020603050405020304" pitchFamily="18" charset="0"/>
              </a:rPr>
              <a:t>)</a:t>
            </a:r>
            <a:endParaRPr lang="uk-UA" sz="2933" i="1" dirty="0">
              <a:ea typeface="Times New Roman" panose="02020603050405020304" pitchFamily="18" charset="0"/>
            </a:endParaRPr>
          </a:p>
          <a:p>
            <a:r>
              <a:rPr lang="uk-UA" sz="2933" u="sng" dirty="0">
                <a:ea typeface="Times New Roman" panose="02020603050405020304" pitchFamily="18" charset="0"/>
              </a:rPr>
              <a:t>Строк подання: </a:t>
            </a:r>
            <a:r>
              <a:rPr lang="uk-UA" sz="2933" dirty="0">
                <a:ea typeface="Times New Roman" panose="02020603050405020304" pitchFamily="18" charset="0"/>
              </a:rPr>
              <a:t>40 к. </a:t>
            </a:r>
            <a:r>
              <a:rPr lang="uk-UA" sz="2933" dirty="0" err="1">
                <a:ea typeface="Times New Roman" panose="02020603050405020304" pitchFamily="18" charset="0"/>
              </a:rPr>
              <a:t>дн</a:t>
            </a:r>
            <a:r>
              <a:rPr lang="uk-UA" sz="2933" dirty="0">
                <a:ea typeface="Times New Roman" panose="02020603050405020304" pitchFamily="18" charset="0"/>
              </a:rPr>
              <a:t>. після закінчення звітного кварталу (за 1 </a:t>
            </a:r>
            <a:r>
              <a:rPr lang="uk-UA" sz="2933" dirty="0" err="1">
                <a:ea typeface="Times New Roman" panose="02020603050405020304" pitchFamily="18" charset="0"/>
              </a:rPr>
              <a:t>кв</a:t>
            </a:r>
            <a:r>
              <a:rPr lang="uk-UA" sz="2933" dirty="0">
                <a:ea typeface="Times New Roman" panose="02020603050405020304" pitchFamily="18" charset="0"/>
              </a:rPr>
              <a:t>. 2022 р. – до 10.05.2022 р. включно)</a:t>
            </a:r>
          </a:p>
          <a:p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</a:rPr>
              <a:t>Важливо:</a:t>
            </a:r>
            <a:r>
              <a:rPr lang="uk-UA" sz="2933" b="1" dirty="0">
                <a:ea typeface="Times New Roman" panose="02020603050405020304" pitchFamily="18" charset="0"/>
              </a:rPr>
              <a:t> </a:t>
            </a:r>
            <a:r>
              <a:rPr lang="uk-UA" sz="2933" dirty="0">
                <a:ea typeface="Times New Roman" panose="02020603050405020304" pitchFamily="18" charset="0"/>
              </a:rPr>
              <a:t>Подання Декларації у «квартальні» строки звільняє  таких ФОПів від подання декларації в «річні» строки (п. 296.5.1 ПКУ)</a:t>
            </a:r>
          </a:p>
        </p:txBody>
      </p:sp>
    </p:spTree>
    <p:extLst>
      <p:ext uri="{BB962C8B-B14F-4D97-AF65-F5344CB8AC3E}">
        <p14:creationId xmlns:p14="http://schemas.microsoft.com/office/powerpoint/2010/main" val="212844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09524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СПЛАТА ЄП ЗА 1 КВАРТАЛ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18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81548" y="1231170"/>
            <a:ext cx="974049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667" dirty="0"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83679" y="1324970"/>
          <a:ext cx="11152196" cy="324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8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8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80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88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3760">
                <a:tc rowSpan="2"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700" b="1" dirty="0"/>
                        <a:t>Місяць</a:t>
                      </a:r>
                    </a:p>
                    <a:p>
                      <a:endParaRPr lang="uk-UA" sz="2700" b="1" dirty="0"/>
                    </a:p>
                  </a:txBody>
                  <a:tcPr marL="60960" marR="60960" marT="30480" marB="304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Сума авансового внеску по ЄП, грн </a:t>
                      </a:r>
                    </a:p>
                    <a:p>
                      <a:pPr algn="ctr"/>
                      <a:r>
                        <a:rPr lang="uk-UA" sz="2700" b="1" dirty="0"/>
                        <a:t>(п.293.1</a:t>
                      </a:r>
                      <a:r>
                        <a:rPr lang="uk-UA" sz="2700" b="1" baseline="0" dirty="0"/>
                        <a:t> ПКУ)</a:t>
                      </a:r>
                      <a:endParaRPr lang="uk-UA" sz="2700" b="1" dirty="0"/>
                    </a:p>
                  </a:txBody>
                  <a:tcPr marL="60960" marR="60960" marT="30480" marB="3048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Останній день сплати (п. 295.1 ПКУ)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736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1 група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2 група</a:t>
                      </a:r>
                    </a:p>
                  </a:txBody>
                  <a:tcPr marL="60960" marR="60960" marT="30480" marB="30480"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січень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248, 10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1300,00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20.01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лютий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248, 10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1300,00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21.02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березень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248, 10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1300,00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21.03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Всього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744,30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dirty="0"/>
                        <a:t>3900,00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endParaRPr lang="uk-UA" sz="27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2468" y="4825144"/>
            <a:ext cx="11487064" cy="14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933" b="1" dirty="0">
                <a:solidFill>
                  <a:srgbClr val="0070C0"/>
                </a:solidFill>
              </a:rPr>
              <a:t>з 01 квітня ФОП 1, 2 груп мають право не сплачувати єдиний податок </a:t>
            </a:r>
            <a:r>
              <a:rPr lang="uk-UA" sz="2933" dirty="0"/>
              <a:t>(тимчасово до припинення або скасування воєнного, надзвичайного стану на території України) п.9.1 </a:t>
            </a:r>
            <a:r>
              <a:rPr lang="uk-UA" sz="2933" dirty="0" err="1"/>
              <a:t>підр</a:t>
            </a:r>
            <a:r>
              <a:rPr lang="uk-UA" sz="2933" dirty="0"/>
              <a:t>. 8 р. ХХ ПКУ </a:t>
            </a:r>
          </a:p>
        </p:txBody>
      </p:sp>
    </p:spTree>
    <p:extLst>
      <p:ext uri="{BB962C8B-B14F-4D97-AF65-F5344CB8AC3E}">
        <p14:creationId xmlns:p14="http://schemas.microsoft.com/office/powerpoint/2010/main" val="125059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27683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СПЛАТА ЄП ПРИ ПРИПИНЕННІ ФОП 1, 2 ГРУП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19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2955" y="1524441"/>
            <a:ext cx="11308476" cy="496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400"/>
              </a:spcBef>
            </a:pPr>
            <a:r>
              <a:rPr lang="uk-UA" sz="2933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ЄП нараховується </a:t>
            </a:r>
            <a:r>
              <a:rPr lang="uk-UA" sz="2933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 останнього дня </a:t>
            </a:r>
            <a:r>
              <a:rPr lang="uk-UA" sz="2933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(включно) календарного місяця, у якому анульовано реєстрацію ФОП (</a:t>
            </a:r>
            <a:r>
              <a:rPr lang="uk-UA" sz="2933" dirty="0">
                <a:solidFill>
                  <a:srgbClr val="2653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п. 295.8 ПКУ</a:t>
            </a:r>
            <a:r>
              <a:rPr lang="uk-UA" sz="2933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fontAlgn="base">
              <a:spcBef>
                <a:spcPts val="400"/>
              </a:spcBef>
            </a:pPr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ЄП не сплачується</a:t>
            </a:r>
            <a:r>
              <a:rPr lang="uk-UA" sz="2933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93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ts val="400"/>
              </a:spcBef>
            </a:pPr>
            <a:r>
              <a:rPr lang="uk-UA" sz="2933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— з 1-го числа місяця, </a:t>
            </a:r>
            <a:r>
              <a:rPr lang="uk-UA" sz="2933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наступного за місяцем</a:t>
            </a:r>
            <a:r>
              <a:rPr lang="uk-UA" sz="2933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у якому податкова отримала від держреєстратора повідомлення про проведення держреєстрації припинення (ЗІР, 107.01.09)</a:t>
            </a:r>
          </a:p>
          <a:p>
            <a:pPr fontAlgn="base">
              <a:spcBef>
                <a:spcPts val="400"/>
              </a:spcBef>
            </a:pPr>
            <a:endParaRPr lang="uk-UA" sz="1000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ts val="400"/>
              </a:spcBef>
            </a:pPr>
            <a:r>
              <a:rPr lang="uk-UA" sz="2933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Приклад:</a:t>
            </a:r>
            <a:r>
              <a:rPr lang="uk-UA" sz="2933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933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2933" u="sng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ФОП 2 гр. </a:t>
            </a:r>
            <a:r>
              <a:rPr lang="uk-UA" sz="2933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припинено 17.03.2022 р., то останній авансовий внесок сплачується до 21.03.2022 р.  включно – в ПОВНОМУ РОЗМІРІ незалежно від  фактичної дати держреєстрації припинення. </a:t>
            </a:r>
          </a:p>
        </p:txBody>
      </p:sp>
    </p:spTree>
    <p:extLst>
      <p:ext uri="{BB962C8B-B14F-4D97-AF65-F5344CB8AC3E}">
        <p14:creationId xmlns:p14="http://schemas.microsoft.com/office/powerpoint/2010/main" val="13219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781252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ПЕРША ГРУПА ЄП: ОСОБЛИВОСТІ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01563" y="1841688"/>
            <a:ext cx="10988875" cy="355963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</a:rPr>
              <a:t>Що розуміється під торговельним місцем на ринку?</a:t>
            </a:r>
            <a:endParaRPr lang="ru-RU" sz="2933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uk-UA" sz="2933" b="1" dirty="0">
                <a:ea typeface="Times New Roman" panose="02020603050405020304" pitchFamily="18" charset="0"/>
              </a:rPr>
              <a:t>Торговельне місце</a:t>
            </a:r>
            <a:r>
              <a:rPr lang="uk-UA" sz="2933" dirty="0">
                <a:ea typeface="Times New Roman" panose="02020603050405020304" pitchFamily="18" charset="0"/>
              </a:rPr>
              <a:t> – це площа, відведена для розміщення необхідного для торгівлі інвентарю (ваг, лотків і т. п.) і продажу продукції із прилавків (столів), транспортних засобів, причепів, візків (у т. ч. ручних), у контейнерах, кіосках, наметах і т. п.  (п.1.8 Інструкції, затвердженої наказом Держстату від 26.07.05 р. № 209)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2933" dirty="0">
                <a:ea typeface="Times New Roman" panose="02020603050405020304" pitchFamily="18" charset="0"/>
              </a:rPr>
              <a:t>До торговельних місць на ринках не відносяться магазини та об'єкти ресторанного господарства (там вести діяльність ФОП 1 групи ЄП не має права).</a:t>
            </a:r>
            <a:endParaRPr lang="ru-RU" sz="2933" dirty="0"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lang="ru-RU" sz="2933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2933" dirty="0"/>
          </a:p>
        </p:txBody>
      </p:sp>
    </p:spTree>
    <p:extLst>
      <p:ext uri="{BB962C8B-B14F-4D97-AF65-F5344CB8AC3E}">
        <p14:creationId xmlns:p14="http://schemas.microsoft.com/office/powerpoint/2010/main" val="2203714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447885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ПОДАННЯ ДЕКЛАРАЦІЇ ПРИ ЗМІНІ ГРУПИ ЄП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20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653" y="1123705"/>
            <a:ext cx="11446474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67" dirty="0">
                <a:solidFill>
                  <a:srgbClr val="0070C0"/>
                </a:solidFill>
              </a:rPr>
              <a:t>Приклад:</a:t>
            </a:r>
            <a:r>
              <a:rPr lang="uk-UA" sz="2667" dirty="0"/>
              <a:t> </a:t>
            </a:r>
            <a:r>
              <a:rPr lang="uk-UA" dirty="0"/>
              <a:t>ФОП-єдинник 2 гр. з ІІ </a:t>
            </a:r>
            <a:r>
              <a:rPr lang="uk-UA" dirty="0" err="1"/>
              <a:t>кв</a:t>
            </a:r>
            <a:r>
              <a:rPr lang="uk-UA" dirty="0"/>
              <a:t>. переходить на  3 «звичайну» гр</a:t>
            </a:r>
            <a:r>
              <a:rPr lang="uk-UA" dirty="0" smtClean="0"/>
              <a:t>. </a:t>
            </a:r>
            <a:r>
              <a:rPr lang="uk-UA" dirty="0" smtClean="0">
                <a:solidFill>
                  <a:srgbClr val="FF0000"/>
                </a:solidFill>
              </a:rPr>
              <a:t>ФОРМА </a:t>
            </a:r>
            <a:r>
              <a:rPr lang="en-US" dirty="0" smtClean="0">
                <a:solidFill>
                  <a:srgbClr val="FF0000"/>
                </a:solidFill>
              </a:rPr>
              <a:t>F0103307 ( </a:t>
            </a:r>
            <a:r>
              <a:rPr lang="ru-RU" dirty="0" smtClean="0">
                <a:solidFill>
                  <a:srgbClr val="FF0000"/>
                </a:solidFill>
              </a:rPr>
              <a:t>для </a:t>
            </a:r>
            <a:r>
              <a:rPr lang="ru-RU" dirty="0" err="1" smtClean="0">
                <a:solidFill>
                  <a:srgbClr val="FF0000"/>
                </a:solidFill>
              </a:rPr>
              <a:t>групи</a:t>
            </a:r>
            <a:r>
              <a:rPr lang="ru-RU" dirty="0" smtClean="0">
                <a:solidFill>
                  <a:srgbClr val="FF0000"/>
                </a:solidFill>
              </a:rPr>
              <a:t> 3)</a:t>
            </a:r>
            <a:r>
              <a:rPr lang="uk-UA" dirty="0" smtClean="0">
                <a:solidFill>
                  <a:srgbClr val="FF0000"/>
                </a:solidFill>
              </a:rPr>
              <a:t>  </a:t>
            </a:r>
            <a:endParaRPr lang="uk-UA" dirty="0">
              <a:solidFill>
                <a:srgbClr val="FF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87473" y="3429000"/>
          <a:ext cx="11242493" cy="268395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634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3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3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44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7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689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ІІІ. ПОКАЗНИКИ ГОСПОДАРСЬКОЇ ДІЯЛЬНОСТІ ДЛЯ ПЛАТНИКІВ ЄДИНОГО ПОДАТКУ ДРУГОЇ ГРУПИ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241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61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Щомісячні авансові внески, грн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квартал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 квартал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ІІІ квартал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ІV квартал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3 900, 00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6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1905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рядка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1905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Обсяг (грн., коп.)</a:t>
                      </a:r>
                      <a:r>
                        <a:rPr lang="uk-UA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1905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903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Обсяг доходу за звітний (податковий) період відповідно до статті 292 глави 1 розділу XIV Податкового кодексу України (згідно з підпунктом 1 пункту 291.4 статті 291 глави 1 розділу XIV Податкового кодексу України)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8787" marB="287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1 504 245,50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35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Обсяг доходу, що оподаткований за ставкою 15 відсотків (згідно з пунктом 293.4 статті 293 глави 1 розділу XIV Податкового кодексу України), у звітному (податковому) періоді</a:t>
                      </a:r>
                      <a:r>
                        <a:rPr lang="uk-UA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8787" marB="287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487473" y="6184414"/>
            <a:ext cx="10648336" cy="482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33" dirty="0">
                <a:solidFill>
                  <a:srgbClr val="0070C0"/>
                </a:solidFill>
              </a:rPr>
              <a:t>Додаток 1 не подається</a:t>
            </a:r>
          </a:p>
        </p:txBody>
      </p:sp>
      <p:pic>
        <p:nvPicPr>
          <p:cNvPr id="6149" name="TextBox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" y="35983"/>
            <a:ext cx="137583" cy="10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" y="1862748"/>
            <a:ext cx="11192256" cy="148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53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357256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ЗВІТНІСТЬ ФОП НА ТРЕТІЙ ГРУПИ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21</a:t>
            </a:fld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4094" y="5846642"/>
            <a:ext cx="10973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! З 1 квітня для ФОПів-єдинників 3 групи НЕ СКАСОВУЄТЬСЯ обов'язок нарахування і сплати єдиного податку</a:t>
            </a:r>
            <a:endParaRPr lang="uk-UA" sz="2667" dirty="0">
              <a:solidFill>
                <a:srgbClr val="0070C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84094" y="1153651"/>
          <a:ext cx="11337337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2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13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90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З група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Звітний період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Стро</a:t>
                      </a:r>
                      <a:r>
                        <a:rPr lang="uk-UA" sz="2400" b="1" baseline="0" dirty="0"/>
                        <a:t>к подання декларації</a:t>
                      </a:r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Сплата ЄП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uk-UA" sz="2400" dirty="0"/>
                        <a:t>Звичайна</a:t>
                      </a:r>
                    </a:p>
                    <a:p>
                      <a:r>
                        <a:rPr lang="uk-UA" sz="2400" baseline="0" dirty="0"/>
                        <a:t> (ЄП 3%+ПДВ або 5%)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Квартал </a:t>
                      </a:r>
                    </a:p>
                    <a:p>
                      <a:r>
                        <a:rPr lang="uk-UA" sz="2400" dirty="0"/>
                        <a:t>(п. 296.3 ПКУ)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40 к. </a:t>
                      </a:r>
                      <a:r>
                        <a:rPr lang="uk-UA" sz="2400" dirty="0" err="1"/>
                        <a:t>дн</a:t>
                      </a:r>
                      <a:r>
                        <a:rPr lang="uk-UA" sz="2400" dirty="0"/>
                        <a:t>. після закінчення звітного кварталу</a:t>
                      </a:r>
                      <a:r>
                        <a:rPr lang="uk-UA" sz="2400" baseline="0" dirty="0"/>
                        <a:t> (п. 296.3 ПКУ)</a:t>
                      </a:r>
                    </a:p>
                    <a:p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за 1 </a:t>
                      </a:r>
                      <a:r>
                        <a:rPr lang="uk-UA" sz="2400" baseline="0" dirty="0" err="1">
                          <a:solidFill>
                            <a:srgbClr val="0070C0"/>
                          </a:solidFill>
                        </a:rPr>
                        <a:t>кв</a:t>
                      </a:r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. – до 10.05 включно </a:t>
                      </a:r>
                      <a:endParaRPr lang="uk-UA" sz="2400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10 к. </a:t>
                      </a:r>
                      <a:r>
                        <a:rPr lang="uk-UA" sz="2400" dirty="0" err="1"/>
                        <a:t>дн</a:t>
                      </a:r>
                      <a:r>
                        <a:rPr lang="uk-UA" sz="2400" dirty="0"/>
                        <a:t>. з граничного строку подання</a:t>
                      </a:r>
                      <a:r>
                        <a:rPr lang="uk-UA" sz="2400" baseline="0" dirty="0"/>
                        <a:t> Декларації (п. 295.3 ПКУ)</a:t>
                      </a:r>
                    </a:p>
                    <a:p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За 1 </a:t>
                      </a:r>
                      <a:r>
                        <a:rPr lang="uk-UA" sz="2400" baseline="0" dirty="0" err="1">
                          <a:solidFill>
                            <a:srgbClr val="0070C0"/>
                          </a:solidFill>
                        </a:rPr>
                        <a:t>кв</a:t>
                      </a:r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. - до 20.05 включно</a:t>
                      </a:r>
                      <a:endParaRPr lang="uk-UA" sz="2400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5520">
                <a:tc>
                  <a:txBody>
                    <a:bodyPr/>
                    <a:lstStyle/>
                    <a:p>
                      <a:r>
                        <a:rPr lang="uk-UA" sz="2400" dirty="0"/>
                        <a:t>Особлива</a:t>
                      </a:r>
                    </a:p>
                    <a:p>
                      <a:r>
                        <a:rPr lang="uk-UA" sz="2400" baseline="0" dirty="0"/>
                        <a:t> (ЄП 2%)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Місяць </a:t>
                      </a:r>
                    </a:p>
                    <a:p>
                      <a:r>
                        <a:rPr lang="uk-UA" sz="2400" dirty="0"/>
                        <a:t>(п.9.6 підр.8</a:t>
                      </a:r>
                      <a:r>
                        <a:rPr lang="uk-UA" sz="2400" baseline="0" dirty="0"/>
                        <a:t> р. ХХ ПКУ)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20 к. </a:t>
                      </a:r>
                      <a:r>
                        <a:rPr lang="uk-UA" sz="2400" dirty="0" err="1"/>
                        <a:t>дн</a:t>
                      </a:r>
                      <a:r>
                        <a:rPr lang="uk-UA" sz="2400" dirty="0"/>
                        <a:t>. після закінчення звітного</a:t>
                      </a:r>
                      <a:r>
                        <a:rPr lang="uk-UA" sz="2400" baseline="0" dirty="0"/>
                        <a:t> місяця </a:t>
                      </a:r>
                    </a:p>
                    <a:p>
                      <a:r>
                        <a:rPr lang="ru-RU" sz="2400" baseline="0" dirty="0"/>
                        <a:t>(п.9.7 підр.8 р. ХХ ПКУ)</a:t>
                      </a:r>
                    </a:p>
                    <a:p>
                      <a:endParaRPr lang="uk-UA" sz="2400" baseline="0" dirty="0"/>
                    </a:p>
                    <a:p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перший раз за квітень – до 20.05 включно</a:t>
                      </a:r>
                      <a:endParaRPr lang="uk-UA" sz="2400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/>
                        <a:t>10 к. </a:t>
                      </a:r>
                      <a:r>
                        <a:rPr lang="uk-UA" sz="2400" dirty="0" err="1"/>
                        <a:t>дн</a:t>
                      </a:r>
                      <a:r>
                        <a:rPr lang="uk-UA" sz="2400" dirty="0"/>
                        <a:t>. з граничного строку подання</a:t>
                      </a:r>
                      <a:r>
                        <a:rPr lang="uk-UA" sz="2400" baseline="0" dirty="0"/>
                        <a:t> Декларації </a:t>
                      </a:r>
                      <a:r>
                        <a:rPr lang="ru-RU" sz="2400" baseline="0" dirty="0"/>
                        <a:t>(п.9.6 підр.8 р. ХХ ПКУ)</a:t>
                      </a:r>
                    </a:p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За квітень - до 30.05 включно</a:t>
                      </a:r>
                      <a:endParaRPr lang="uk-UA" sz="2400" dirty="0">
                        <a:solidFill>
                          <a:srgbClr val="0070C0"/>
                        </a:solidFill>
                      </a:endParaRPr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774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1162003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ПОДАННЯ ЄДИННИКАМИ ДЕКЛАРАЦІЇ 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ПРИ ПЕРЕХОДІ НА 3 ГРУПУ (2%)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22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3501" y="2546925"/>
            <a:ext cx="11244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</a:rPr>
              <a:t>ФОП вважається платником ЄП третьої групи за ставкою 2%: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dirty="0"/>
              <a:t>з 1 квітня 2022 року — у разі подання заяви до 1 квітня 2022 року;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b="1" dirty="0"/>
              <a:t>з наступного робочого </a:t>
            </a:r>
            <a:r>
              <a:rPr lang="uk-UA" sz="3200" dirty="0"/>
              <a:t>дня після подання заяви — у разі подання заяви починаючи з 1 квітня 2022 року ( п.9.8 підр.8 р. ХХ ПКУ)</a:t>
            </a:r>
          </a:p>
        </p:txBody>
      </p:sp>
    </p:spTree>
    <p:extLst>
      <p:ext uri="{BB962C8B-B14F-4D97-AF65-F5344CB8AC3E}">
        <p14:creationId xmlns:p14="http://schemas.microsoft.com/office/powerpoint/2010/main" val="1491468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1216307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ПОДАННЯ ЄДИННИКАМИ ДЕКЛАРАЦІЇ 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ПРИ ПЕРЕХОДІ НА 3 ГРУПУ (2%)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23</a:t>
            </a:fld>
            <a:endParaRPr lang="uk-UA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96098" y="2683175"/>
          <a:ext cx="11199806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4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6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79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197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86560">
                <a:tc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Група,</a:t>
                      </a:r>
                      <a:r>
                        <a:rPr lang="uk-UA" sz="2700" b="1" baseline="0" dirty="0"/>
                        <a:t> з якої перейшов ФОП</a:t>
                      </a:r>
                      <a:endParaRPr lang="uk-UA" sz="27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700" b="1" dirty="0"/>
                        <a:t>Коли подана заява</a:t>
                      </a:r>
                    </a:p>
                    <a:p>
                      <a:pPr algn="ctr"/>
                      <a:endParaRPr lang="uk-UA" sz="27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Подання «звичайної» декларації</a:t>
                      </a:r>
                      <a:r>
                        <a:rPr lang="uk-UA" sz="2700" b="1" baseline="0" dirty="0"/>
                        <a:t> (за період до переходу) </a:t>
                      </a:r>
                      <a:endParaRPr lang="uk-UA" sz="27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700" b="1" dirty="0"/>
                        <a:t>Подання «особливої» декларації (після переходу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3760">
                <a:tc>
                  <a:txBody>
                    <a:bodyPr/>
                    <a:lstStyle/>
                    <a:p>
                      <a:r>
                        <a:rPr lang="uk-UA" sz="2700" dirty="0"/>
                        <a:t>Перша,</a:t>
                      </a:r>
                    </a:p>
                    <a:p>
                      <a:r>
                        <a:rPr lang="uk-UA" sz="2700" dirty="0"/>
                        <a:t>друга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700" dirty="0"/>
                        <a:t>до 01.04 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У квартальні строки - до 10.05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У місячні строки</a:t>
                      </a:r>
                    </a:p>
                    <a:p>
                      <a:r>
                        <a:rPr lang="uk-UA" sz="2700" dirty="0"/>
                        <a:t>(за квітень – до 20.05)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9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33893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ПОДАННЯ ЄДИННИКАМИ ДЕКЛАРАЦІЇ 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ПРИ ПЕРЕХОДІ НА 3 ГРУПУ (2%)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24</a:t>
            </a:fld>
            <a:endParaRPr lang="uk-UA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69534" y="1629395"/>
          <a:ext cx="11230509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0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2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9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Група,</a:t>
                      </a:r>
                      <a:r>
                        <a:rPr lang="uk-UA" sz="2400" b="1" baseline="0" dirty="0"/>
                        <a:t> з якої перейшов ФОП</a:t>
                      </a:r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/>
                        <a:t>Коли подана заява</a:t>
                      </a:r>
                    </a:p>
                    <a:p>
                      <a:pPr algn="ctr"/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Подання «звичайної» декларації</a:t>
                      </a:r>
                      <a:r>
                        <a:rPr lang="uk-UA" sz="2400" b="1" baseline="0" dirty="0"/>
                        <a:t> (за період до переходу) </a:t>
                      </a:r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Подання «особливої» декларації (після переходу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uk-UA" sz="2400" dirty="0"/>
                        <a:t>Перша,</a:t>
                      </a:r>
                    </a:p>
                    <a:p>
                      <a:r>
                        <a:rPr lang="uk-UA" sz="2400" dirty="0"/>
                        <a:t>друга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algn="l" defTabSz="1371600" rtl="0" eaLnBrk="1" latinLnBrk="0" hangingPunct="1"/>
                      <a:r>
                        <a:rPr lang="uk-UA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 01.04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- У разі несплати </a:t>
                      </a:r>
                      <a:r>
                        <a:rPr lang="uk-UA" sz="2400" baseline="0" dirty="0"/>
                        <a:t> ЄП з 01.04 – не </a:t>
                      </a:r>
                      <a:r>
                        <a:rPr lang="uk-UA" sz="2400" baseline="0" dirty="0" smtClean="0"/>
                        <a:t>подається</a:t>
                      </a:r>
                      <a:endParaRPr lang="uk-UA" sz="2400" baseline="0" dirty="0"/>
                    </a:p>
                    <a:p>
                      <a:r>
                        <a:rPr lang="uk-UA" sz="2400" baseline="0" dirty="0"/>
                        <a:t>- </a:t>
                      </a:r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У разі сплати ЄП (за бажанням) – подається за 2 квартал (до 10.08)**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У місячні строки</a:t>
                      </a:r>
                    </a:p>
                    <a:p>
                      <a:r>
                        <a:rPr lang="uk-UA" sz="2400" dirty="0"/>
                        <a:t>(за квітень – до 20.05</a:t>
                      </a:r>
                      <a:r>
                        <a:rPr lang="uk-UA" sz="2400" dirty="0" smtClean="0"/>
                        <a:t>)*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8026" y="4876502"/>
            <a:ext cx="11315948" cy="17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67" dirty="0"/>
              <a:t>*</a:t>
            </a:r>
            <a:r>
              <a:rPr lang="uk-UA" sz="2667" dirty="0"/>
              <a:t>Декларація платника єдиного податку - фізособи - підприємця не заповнюється </a:t>
            </a:r>
            <a:r>
              <a:rPr lang="uk-UA" sz="2667" u="sng" dirty="0"/>
              <a:t>за період, в якому відповідно до абз.1 п.9.1 п/р.8 </a:t>
            </a:r>
            <a:r>
              <a:rPr lang="uk-UA" sz="2667" u="sng" dirty="0" err="1"/>
              <a:t>р.ХХ</a:t>
            </a:r>
            <a:r>
              <a:rPr lang="uk-UA" sz="2667" u="sng" dirty="0"/>
              <a:t> ПКУ єдиний податок не сплачувався</a:t>
            </a:r>
            <a:r>
              <a:rPr lang="uk-UA" sz="2667" dirty="0"/>
              <a:t> (абз.2 п.9.1 п/р.8 </a:t>
            </a:r>
            <a:r>
              <a:rPr lang="uk-UA" sz="2667" dirty="0" err="1"/>
              <a:t>р.ХХ</a:t>
            </a:r>
            <a:r>
              <a:rPr lang="uk-UA" sz="2667" dirty="0"/>
              <a:t> ПКУ)</a:t>
            </a:r>
          </a:p>
          <a:p>
            <a:r>
              <a:rPr lang="uk-UA" sz="2667" dirty="0">
                <a:solidFill>
                  <a:srgbClr val="0070C0"/>
                </a:solidFill>
              </a:rPr>
              <a:t>**За усним роз'ясненням ДПС</a:t>
            </a:r>
          </a:p>
        </p:txBody>
      </p:sp>
    </p:spTree>
    <p:extLst>
      <p:ext uri="{BB962C8B-B14F-4D97-AF65-F5344CB8AC3E}">
        <p14:creationId xmlns:p14="http://schemas.microsoft.com/office/powerpoint/2010/main" val="2489646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33893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ПОДАННЯ ЄДИННИКАМИ ДЕКЛАРАЦІЇ 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ПРИ ПЕРЕХОДІ НА 3 ГРУПУ (2%)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25</a:t>
            </a:fld>
            <a:endParaRPr lang="uk-UA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69534" y="1736341"/>
          <a:ext cx="1121981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9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3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014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60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Група,</a:t>
                      </a:r>
                      <a:r>
                        <a:rPr lang="uk-UA" sz="2400" b="1" baseline="0" dirty="0"/>
                        <a:t> з якої перейшов ФОП</a:t>
                      </a:r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/>
                        <a:t>Коли подана заява</a:t>
                      </a:r>
                    </a:p>
                    <a:p>
                      <a:pPr algn="ctr"/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Подання «звичайної» декларації</a:t>
                      </a:r>
                      <a:r>
                        <a:rPr lang="uk-UA" sz="2400" b="1" baseline="0" dirty="0"/>
                        <a:t> (за період до переходу) </a:t>
                      </a:r>
                      <a:endParaRPr lang="uk-UA" sz="2400" b="1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Подання «особливої» декларації (після переходу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480">
                <a:tc rowSpan="2">
                  <a:txBody>
                    <a:bodyPr/>
                    <a:lstStyle/>
                    <a:p>
                      <a:r>
                        <a:rPr lang="uk-UA" sz="2400" baseline="0" dirty="0"/>
                        <a:t> третя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/>
                        <a:t>До 01.04 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за 1 </a:t>
                      </a:r>
                      <a:r>
                        <a:rPr lang="uk-UA" sz="2400" dirty="0" err="1"/>
                        <a:t>кв</a:t>
                      </a:r>
                      <a:r>
                        <a:rPr lang="uk-UA" sz="2400" dirty="0"/>
                        <a:t>. - до 10.05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 </a:t>
                      </a:r>
                      <a:r>
                        <a:rPr lang="uk-UA" sz="2400" noProof="0" dirty="0"/>
                        <a:t>місячні строки</a:t>
                      </a:r>
                    </a:p>
                    <a:p>
                      <a:r>
                        <a:rPr lang="uk-UA" sz="2400" noProof="0" dirty="0"/>
                        <a:t>(за квітень – до 20.05</a:t>
                      </a:r>
                      <a:r>
                        <a:rPr lang="ru-RU" sz="2400" dirty="0"/>
                        <a:t>)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976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З 01.04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baseline="0" dirty="0"/>
                        <a:t>За 1 </a:t>
                      </a:r>
                      <a:r>
                        <a:rPr lang="uk-UA" sz="2400" baseline="0" dirty="0" err="1"/>
                        <a:t>кв</a:t>
                      </a:r>
                      <a:r>
                        <a:rPr lang="uk-UA" sz="2400" baseline="0" dirty="0"/>
                        <a:t>. – до 10.05, </a:t>
                      </a:r>
                    </a:p>
                    <a:p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за 2 </a:t>
                      </a:r>
                      <a:r>
                        <a:rPr lang="uk-UA" sz="2400" baseline="0" dirty="0" err="1">
                          <a:solidFill>
                            <a:srgbClr val="0070C0"/>
                          </a:solidFill>
                        </a:rPr>
                        <a:t>кв</a:t>
                      </a:r>
                      <a:r>
                        <a:rPr lang="uk-UA" sz="2400" baseline="0" dirty="0">
                          <a:solidFill>
                            <a:srgbClr val="0070C0"/>
                          </a:solidFill>
                        </a:rPr>
                        <a:t>.-до 10.08 (відображаються доходи, отримані з 01.04 на 3 «звичайній гр.)*</a:t>
                      </a:r>
                      <a:endParaRPr lang="uk-UA" sz="2400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 </a:t>
                      </a:r>
                      <a:r>
                        <a:rPr lang="uk-UA" sz="2400" noProof="0" dirty="0" smtClean="0"/>
                        <a:t>місячні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/>
                        <a:t>строки</a:t>
                      </a:r>
                    </a:p>
                    <a:p>
                      <a:r>
                        <a:rPr lang="uk-UA" sz="2400" noProof="0" dirty="0"/>
                        <a:t>(за квітень – до 20.05, </a:t>
                      </a:r>
                      <a:r>
                        <a:rPr lang="uk-UA" sz="2400" noProof="0" dirty="0">
                          <a:solidFill>
                            <a:srgbClr val="0070C0"/>
                          </a:solidFill>
                        </a:rPr>
                        <a:t>відображаються доходи з дати переходу на ЄП 2%)*</a:t>
                      </a:r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501618" y="6056130"/>
            <a:ext cx="4033861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933" dirty="0">
                <a:solidFill>
                  <a:srgbClr val="0070C0"/>
                </a:solidFill>
              </a:rPr>
              <a:t>*</a:t>
            </a:r>
            <a:r>
              <a:rPr lang="uk-UA" sz="2400" dirty="0">
                <a:solidFill>
                  <a:srgbClr val="0070C0"/>
                </a:solidFill>
              </a:rPr>
              <a:t>За усним роз'ясненням ДПС</a:t>
            </a:r>
          </a:p>
        </p:txBody>
      </p:sp>
    </p:spTree>
    <p:extLst>
      <p:ext uri="{BB962C8B-B14F-4D97-AF65-F5344CB8AC3E}">
        <p14:creationId xmlns:p14="http://schemas.microsoft.com/office/powerpoint/2010/main" val="4096653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-1" y="837823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ЗАГАЛЬНОЇ НА СПРОЩЕНУ СИСТЕМУ ОПОДАТКУВАННЯ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26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3021" y="2101156"/>
            <a:ext cx="11085958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ru-RU" sz="3200" b="1" dirty="0">
                <a:solidFill>
                  <a:srgbClr val="0070C0"/>
                </a:solidFill>
              </a:rPr>
              <a:t>ФОП на </a:t>
            </a:r>
            <a:r>
              <a:rPr lang="uk-UA" sz="3200" b="1" dirty="0">
                <a:solidFill>
                  <a:srgbClr val="0070C0"/>
                </a:solidFill>
              </a:rPr>
              <a:t>загальній системі, які протягом року переходять на спрощену систему оподаткування</a:t>
            </a:r>
            <a:r>
              <a:rPr lang="uk-UA" sz="3200" dirty="0"/>
              <a:t>, </a:t>
            </a:r>
            <a:r>
              <a:rPr lang="uk-UA" sz="3200" u="sng" dirty="0"/>
              <a:t>подають майнову декларацію за результатами звітного року, у якому відбувся перехід </a:t>
            </a:r>
            <a:r>
              <a:rPr lang="uk-UA" sz="3200" dirty="0"/>
              <a:t>(пп. 177.5.2 ПКУ)</a:t>
            </a:r>
          </a:p>
          <a:p>
            <a:pPr marL="381019" indent="-381019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dirty="0"/>
              <a:t>Така декларація подається протягом 40 к. д., що настають за останнім днем звітного (</a:t>
            </a:r>
            <a:r>
              <a:rPr lang="uk-UA" sz="3200" dirty="0" err="1"/>
              <a:t>податков</a:t>
            </a:r>
            <a:r>
              <a:rPr lang="ru-RU" sz="3200" dirty="0"/>
              <a:t>ого) року (пп. 49.18.5 ПКУ).</a:t>
            </a:r>
            <a:r>
              <a:rPr lang="uk-UA" sz="3200" dirty="0">
                <a:ea typeface="Times New Roman" panose="02020603050405020304" pitchFamily="18" charset="0"/>
              </a:rPr>
              <a:t> </a:t>
            </a:r>
          </a:p>
          <a:p>
            <a:pPr marL="381019" indent="-381019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dirty="0">
                <a:ea typeface="Times New Roman" panose="02020603050405020304" pitchFamily="18" charset="0"/>
              </a:rPr>
              <a:t>У складі Декларації подається Додаток ЄСВ 1.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6259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70461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ЗАГАЛЬНОЇ НА СПРОЩЕНУ СИСТЕМУ ОПОДАТКУВАННЯ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27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33750" y="1699228"/>
            <a:ext cx="1092450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3200" b="1" dirty="0">
                <a:ea typeface="Times New Roman" panose="02020603050405020304" pitchFamily="18" charset="0"/>
              </a:rPr>
              <a:t>ФОП - </a:t>
            </a:r>
            <a:r>
              <a:rPr lang="uk-UA" sz="3200" b="1" dirty="0" err="1">
                <a:ea typeface="Times New Roman" panose="02020603050405020304" pitchFamily="18" charset="0"/>
              </a:rPr>
              <a:t>загальносистемник</a:t>
            </a:r>
            <a:r>
              <a:rPr lang="uk-UA" sz="3200" b="1" dirty="0">
                <a:ea typeface="Times New Roman" panose="02020603050405020304" pitchFamily="18" charset="0"/>
              </a:rPr>
              <a:t>, що перейшов </a:t>
            </a:r>
          </a:p>
          <a:p>
            <a:pPr marL="457223" indent="-457223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до першої та другої груп</a:t>
            </a:r>
            <a:r>
              <a:rPr lang="uk-UA" sz="3200" dirty="0">
                <a:ea typeface="Times New Roman" panose="02020603050405020304" pitchFamily="18" charset="0"/>
              </a:rPr>
              <a:t>, подає декларацію з ЄП у строк, установлений для річного звітного періоду, відображаючи в ній показники за весь період сплати ЄП; </a:t>
            </a:r>
          </a:p>
          <a:p>
            <a:pPr marL="457223" indent="-457223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третьої «звичайної» групи </a:t>
            </a:r>
            <a:r>
              <a:rPr lang="uk-UA" sz="3200" dirty="0">
                <a:ea typeface="Times New Roman" panose="02020603050405020304" pitchFamily="18" charset="0"/>
              </a:rPr>
              <a:t>– у квартальний строк з показниками з ЄП за звітний квартал;</a:t>
            </a:r>
          </a:p>
          <a:p>
            <a:pPr marL="457223" indent="-457223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uk-UA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третьої «особливої» групи </a:t>
            </a:r>
            <a:r>
              <a:rPr lang="uk-UA" sz="3200" dirty="0">
                <a:ea typeface="Times New Roman" panose="02020603050405020304" pitchFamily="18" charset="0"/>
              </a:rPr>
              <a:t>– у місячний строк з показниками з ЄП за  звітний місяць.</a:t>
            </a:r>
          </a:p>
        </p:txBody>
      </p:sp>
    </p:spTree>
    <p:extLst>
      <p:ext uri="{BB962C8B-B14F-4D97-AF65-F5344CB8AC3E}">
        <p14:creationId xmlns:p14="http://schemas.microsoft.com/office/powerpoint/2010/main" val="2259232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42125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ЗАГАЛЬНОЇ НА СПРОЩЕНУ СИСТЕМУ ОПОДАТКУВАННЯ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28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676" y="1461893"/>
            <a:ext cx="11234648" cy="511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2733" b="1" dirty="0">
                <a:solidFill>
                  <a:srgbClr val="0070C0"/>
                </a:solidFill>
                <a:ea typeface="Times New Roman" panose="02020603050405020304" pitchFamily="18" charset="0"/>
              </a:rPr>
              <a:t>Приклад: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2733" dirty="0">
                <a:ea typeface="Times New Roman" panose="02020603050405020304" pitchFamily="18" charset="0"/>
              </a:rPr>
              <a:t> В 1 </a:t>
            </a:r>
            <a:r>
              <a:rPr lang="uk-UA" sz="2733" dirty="0" err="1">
                <a:ea typeface="Times New Roman" panose="02020603050405020304" pitchFamily="18" charset="0"/>
              </a:rPr>
              <a:t>кв</a:t>
            </a:r>
            <a:r>
              <a:rPr lang="uk-UA" sz="2733" dirty="0">
                <a:ea typeface="Times New Roman" panose="02020603050405020304" pitchFamily="18" charset="0"/>
              </a:rPr>
              <a:t>. ФОП був на загальній системі,  з 01.04.2022 перейшов на третю «особливу» групу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2733" dirty="0">
                <a:ea typeface="Times New Roman" panose="02020603050405020304" pitchFamily="18" charset="0"/>
              </a:rPr>
              <a:t> Подання звітності:</a:t>
            </a:r>
          </a:p>
          <a:p>
            <a:pPr marL="495325" indent="-495325">
              <a:spcBef>
                <a:spcPts val="800"/>
              </a:spcBef>
              <a:spcAft>
                <a:spcPts val="800"/>
              </a:spcAft>
              <a:buAutoNum type="arabicParenR"/>
            </a:pPr>
            <a:r>
              <a:rPr lang="uk-UA" sz="2733" dirty="0">
                <a:ea typeface="Times New Roman" panose="02020603050405020304" pitchFamily="18" charset="0"/>
              </a:rPr>
              <a:t>Декларація платника ЄП – за кожній місяць перебування на третій «особливій» групі (вперше - за квітень). При поданні декларації за грудень, у складі декларації за 4 </a:t>
            </a:r>
            <a:r>
              <a:rPr lang="uk-UA" sz="2733" dirty="0" err="1">
                <a:ea typeface="Times New Roman" panose="02020603050405020304" pitchFamily="18" charset="0"/>
              </a:rPr>
              <a:t>кв</a:t>
            </a:r>
            <a:r>
              <a:rPr lang="uk-UA" sz="2733" dirty="0">
                <a:ea typeface="Times New Roman" panose="02020603050405020304" pitchFamily="18" charset="0"/>
              </a:rPr>
              <a:t>. подаються дані по  ЄСВ за період перебування на такій групі ЄП</a:t>
            </a:r>
          </a:p>
          <a:p>
            <a:pPr marL="495325" indent="-495325">
              <a:spcBef>
                <a:spcPts val="800"/>
              </a:spcBef>
              <a:spcAft>
                <a:spcPts val="800"/>
              </a:spcAft>
              <a:buAutoNum type="arabicParenR"/>
            </a:pPr>
            <a:r>
              <a:rPr lang="uk-UA" sz="2733" dirty="0">
                <a:ea typeface="Times New Roman" panose="02020603050405020304" pitchFamily="18" charset="0"/>
              </a:rPr>
              <a:t>Майнова декларація – за звітний 2022 р. (з додатком ЄСВ1, в якому заповнюються дані за 1 </a:t>
            </a:r>
            <a:r>
              <a:rPr lang="uk-UA" sz="2733" dirty="0" err="1">
                <a:ea typeface="Times New Roman" panose="02020603050405020304" pitchFamily="18" charset="0"/>
              </a:rPr>
              <a:t>кв</a:t>
            </a:r>
            <a:r>
              <a:rPr lang="uk-UA" sz="2733" dirty="0">
                <a:ea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119832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781713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СПРОЩЕНОЇ СИСТЕМИ </a:t>
            </a:r>
            <a:r>
              <a:rPr lang="ru-RU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</a:t>
            </a:r>
            <a:r>
              <a:rPr lang="uk-UA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загальну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29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0255" y="1664899"/>
            <a:ext cx="11181175" cy="226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Єдинники 1-3 груп у разі відмови від спрощеної системи  </a:t>
            </a:r>
            <a:r>
              <a:rPr lang="uk-UA" sz="3200" dirty="0">
                <a:ea typeface="Times New Roman" panose="02020603050405020304" pitchFamily="18" charset="0"/>
              </a:rPr>
              <a:t>подають  Декларацію  з Додатком 1 (з ЄСВ) (</a:t>
            </a:r>
            <a:r>
              <a:rPr lang="uk-UA" sz="3200" i="1" dirty="0">
                <a:ea typeface="Times New Roman" panose="02020603050405020304" pitchFamily="18" charset="0"/>
              </a:rPr>
              <a:t>оскільки</a:t>
            </a:r>
            <a:r>
              <a:rPr lang="uk-UA" sz="3200" dirty="0"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a typeface="Times New Roman" panose="02020603050405020304" pitchFamily="18" charset="0"/>
              </a:rPr>
              <a:t>змінюється принцип нарахування ЄСВ)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3200" dirty="0">
                <a:ea typeface="Times New Roman" panose="02020603050405020304" pitchFamily="18" charset="0"/>
              </a:rPr>
              <a:t>В Декларації робиться відповідна відмітка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353194" y="4386397"/>
          <a:ext cx="11555297" cy="223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Документ" r:id="rId3" imgW="6512137" imgH="1402710" progId="Word.Document.12">
                  <p:embed/>
                </p:oleObj>
              </mc:Choice>
              <mc:Fallback>
                <p:oleObj name="Документ" r:id="rId3" imgW="6512137" imgH="14027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194" y="4386397"/>
                        <a:ext cx="11555297" cy="2236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97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4" y="376922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ПЕРША ГРУПА ЄП: ОСОБЛИВОСТІ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24919" y="1331241"/>
            <a:ext cx="11010955" cy="4195519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2667" b="1" dirty="0">
                <a:solidFill>
                  <a:srgbClr val="0070C0"/>
                </a:solidFill>
                <a:ea typeface="Times New Roman" panose="02020603050405020304" pitchFamily="18" charset="0"/>
              </a:rPr>
              <a:t>Які послуги відносяться до побутових?</a:t>
            </a:r>
            <a:endParaRPr lang="ru-RU" sz="2667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uk-UA" sz="2667" dirty="0">
                <a:ea typeface="Times New Roman" panose="02020603050405020304" pitchFamily="18" charset="0"/>
              </a:rPr>
              <a:t>Перелік побутових послуг, які може здійснювати платник ЄП, наведено в п. 291.7 ПКУ.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2667" b="1" dirty="0">
                <a:solidFill>
                  <a:srgbClr val="0070C0"/>
                </a:solidFill>
                <a:ea typeface="Times New Roman" panose="02020603050405020304" pitchFamily="18" charset="0"/>
              </a:rPr>
              <a:t>Населення</a:t>
            </a:r>
            <a:r>
              <a:rPr lang="uk-UA" sz="2667" i="1" dirty="0">
                <a:ea typeface="Times New Roman" panose="02020603050405020304" pitchFamily="18" charset="0"/>
              </a:rPr>
              <a:t> (в розумінні п.291.4 ПКУ) </a:t>
            </a:r>
            <a:r>
              <a:rPr lang="uk-UA" sz="2667" dirty="0">
                <a:ea typeface="Times New Roman" panose="02020603050405020304" pitchFamily="18" charset="0"/>
              </a:rPr>
              <a:t>– це сукупність людей, яка </a:t>
            </a:r>
            <a:r>
              <a:rPr lang="uk-UA" sz="2667" u="sng" dirty="0">
                <a:ea typeface="Times New Roman" panose="02020603050405020304" pitchFamily="18" charset="0"/>
              </a:rPr>
              <a:t>перебуває в межах </a:t>
            </a:r>
            <a:r>
              <a:rPr lang="uk-UA" sz="2667" dirty="0">
                <a:ea typeface="Times New Roman" panose="02020603050405020304" pitchFamily="18" charset="0"/>
              </a:rPr>
              <a:t>певної держави та підлягає його юрисдикції. До складу населення входять громадяни даної держави, </a:t>
            </a:r>
            <a:r>
              <a:rPr lang="uk-UA" sz="2667" u="sng" dirty="0">
                <a:ea typeface="Times New Roman" panose="02020603050405020304" pitchFamily="18" charset="0"/>
              </a:rPr>
              <a:t>іноземні громадяни</a:t>
            </a:r>
            <a:r>
              <a:rPr lang="uk-UA" sz="2667" dirty="0">
                <a:ea typeface="Times New Roman" panose="02020603050405020304" pitchFamily="18" charset="0"/>
              </a:rPr>
              <a:t>, які живуть у цій державі тривалий час, </a:t>
            </a:r>
            <a:r>
              <a:rPr lang="uk-UA" sz="2667" u="sng" dirty="0">
                <a:ea typeface="Times New Roman" panose="02020603050405020304" pitchFamily="18" charset="0"/>
              </a:rPr>
              <a:t>особи без громадянства </a:t>
            </a:r>
            <a:r>
              <a:rPr lang="uk-UA" sz="2667" dirty="0">
                <a:ea typeface="Times New Roman" panose="02020603050405020304" pitchFamily="18" charset="0"/>
              </a:rPr>
              <a:t>та особи з подвійним і більше громадянством (Український юридичний термінологічний словник) ( ЗІР, 107.05)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2667" b="1" dirty="0">
                <a:ea typeface="Times New Roman" panose="02020603050405020304" pitchFamily="18" charset="0"/>
              </a:rPr>
              <a:t>Контрагентами ФОП 1 групи є: при наданні побутових послуг – тільки населення, при продажу товарів на ринку – кінцеві споживачі.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2667" dirty="0"/>
          </a:p>
        </p:txBody>
      </p:sp>
    </p:spTree>
    <p:extLst>
      <p:ext uri="{BB962C8B-B14F-4D97-AF65-F5344CB8AC3E}">
        <p14:creationId xmlns:p14="http://schemas.microsoft.com/office/powerpoint/2010/main" val="1369194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42125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СПРОЩЕНОЇ СИСТЕМИ </a:t>
            </a:r>
            <a:r>
              <a:rPr lang="ru-RU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</a:t>
            </a:r>
            <a:r>
              <a:rPr lang="uk-UA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загальну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30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2397" y="1386024"/>
            <a:ext cx="11369422" cy="25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uk-UA" sz="2933" dirty="0">
                <a:solidFill>
                  <a:srgbClr val="0070C0"/>
                </a:solidFill>
                <a:ea typeface="Times New Roman" panose="02020603050405020304" pitchFamily="18" charset="0"/>
              </a:rPr>
              <a:t>Додаток 1 (з ЄСВ)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uk-UA" sz="3200" dirty="0">
                <a:ea typeface="Times New Roman" panose="02020603050405020304" pitchFamily="18" charset="0"/>
              </a:rPr>
              <a:t>3 група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endParaRPr lang="uk-UA" sz="2933" dirty="0">
              <a:ea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uk-UA" sz="2933" dirty="0">
                <a:ea typeface="Times New Roman" panose="02020603050405020304" pitchFamily="18" charset="0"/>
              </a:rPr>
              <a:t>1 або 2 група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97" y="2627390"/>
            <a:ext cx="11607207" cy="79639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84093" y="5084771"/>
            <a:ext cx="11461119" cy="1323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67" dirty="0"/>
              <a:t>У розд. 4 в </a:t>
            </a:r>
            <a:r>
              <a:rPr lang="uk-UA" sz="2667" dirty="0"/>
              <a:t>полі «Податковий (звітний) період» проставляється позначка «Х» поруч з відповідним звітним періодом (квартал, півріччя, три квартали, рік</a:t>
            </a:r>
            <a:r>
              <a:rPr lang="ru-RU" sz="2667" dirty="0"/>
              <a:t>) (ЗІР, 107.01.07)</a:t>
            </a:r>
            <a:endParaRPr lang="uk-UA" sz="2667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74638" y="4019552"/>
            <a:ext cx="11680825" cy="698501"/>
            <a:chOff x="173" y="2532"/>
            <a:chExt cx="7358" cy="44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9" y="2538"/>
              <a:ext cx="7346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24" y="2732"/>
              <a:ext cx="198" cy="1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dirty="0"/>
                <a:t>х</a:t>
              </a:r>
              <a:endParaRPr lang="uk-UA" dirty="0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525" y="2732"/>
              <a:ext cx="222" cy="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151" y="2732"/>
              <a:ext cx="848" cy="1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43" y="2568"/>
              <a:ext cx="9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47" y="2562"/>
              <a:ext cx="153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Податковий (звітний) період: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285" y="2792"/>
              <a:ext cx="43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півріччя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4700" y="2792"/>
              <a:ext cx="34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місяць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5004" y="2768"/>
              <a:ext cx="6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5765" y="2792"/>
              <a:ext cx="1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рік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7016" y="2792"/>
              <a:ext cx="26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року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490" y="2792"/>
              <a:ext cx="47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47" y="2792"/>
              <a:ext cx="47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13" y="279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6233" y="2792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443" y="2792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875" y="2792"/>
              <a:ext cx="64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І квартал     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074" y="2792"/>
              <a:ext cx="47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279" y="2792"/>
              <a:ext cx="47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548" y="2792"/>
              <a:ext cx="111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три  квартали               </a:t>
              </a: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6578" y="2738"/>
              <a:ext cx="35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6578" y="2738"/>
              <a:ext cx="35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6578" y="2744"/>
              <a:ext cx="29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6578" y="2744"/>
              <a:ext cx="29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6578" y="2750"/>
              <a:ext cx="23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6578" y="2750"/>
              <a:ext cx="23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6578" y="2756"/>
              <a:ext cx="17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6578" y="2756"/>
              <a:ext cx="17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6578" y="2762"/>
              <a:ext cx="11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6578" y="2762"/>
              <a:ext cx="11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6578" y="2768"/>
              <a:ext cx="5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6578" y="2768"/>
              <a:ext cx="5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6654" y="2798"/>
              <a:ext cx="94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6788" y="2738"/>
              <a:ext cx="35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6788" y="2738"/>
              <a:ext cx="35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6788" y="2744"/>
              <a:ext cx="29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6788" y="2744"/>
              <a:ext cx="29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6788" y="2750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6788" y="2750"/>
              <a:ext cx="24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6788" y="2756"/>
              <a:ext cx="1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6788" y="2756"/>
              <a:ext cx="18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6788" y="2762"/>
              <a:ext cx="1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6788" y="2762"/>
              <a:ext cx="12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6788" y="2768"/>
              <a:ext cx="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788" y="2768"/>
              <a:ext cx="6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864" y="2798"/>
              <a:ext cx="94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29" y="2725"/>
              <a:ext cx="193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2056" y="2725"/>
              <a:ext cx="2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261" y="2725"/>
              <a:ext cx="258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4472" y="2725"/>
              <a:ext cx="199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5531" y="2725"/>
              <a:ext cx="216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629" y="2913"/>
              <a:ext cx="19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056" y="2913"/>
              <a:ext cx="2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3261" y="2913"/>
              <a:ext cx="269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4472" y="2913"/>
              <a:ext cx="2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5531" y="2913"/>
              <a:ext cx="21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173" y="2538"/>
              <a:ext cx="12" cy="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618" y="2725"/>
              <a:ext cx="11" cy="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811" y="2738"/>
              <a:ext cx="11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045" y="2725"/>
              <a:ext cx="11" cy="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2255" y="2738"/>
              <a:ext cx="12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3250" y="2725"/>
              <a:ext cx="11" cy="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3519" y="2725"/>
              <a:ext cx="11" cy="1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4460" y="2725"/>
              <a:ext cx="12" cy="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4671" y="2725"/>
              <a:ext cx="12" cy="1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5519" y="2725"/>
              <a:ext cx="12" cy="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5735" y="2738"/>
              <a:ext cx="12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6145" y="2725"/>
              <a:ext cx="11" cy="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6355" y="2738"/>
              <a:ext cx="12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566" y="2738"/>
              <a:ext cx="12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6776" y="2738"/>
              <a:ext cx="12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6987" y="2738"/>
              <a:ext cx="12" cy="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5" y="2532"/>
              <a:ext cx="734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6156" y="2725"/>
              <a:ext cx="843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6156" y="2913"/>
              <a:ext cx="84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648476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59886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СПРОЩЕНОЇ СИСТЕМИ </a:t>
            </a:r>
            <a:r>
              <a:rPr lang="ru-RU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</a:t>
            </a:r>
            <a:r>
              <a:rPr lang="uk-UA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загальну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31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4094" y="1385867"/>
            <a:ext cx="103632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uk-UA" sz="2667" dirty="0">
                <a:solidFill>
                  <a:srgbClr val="0070C0"/>
                </a:solidFill>
                <a:ea typeface="Times New Roman" panose="02020603050405020304" pitchFamily="18" charset="0"/>
              </a:rPr>
              <a:t>Додаток 1 (з ЄСВ)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3781" y="3789655"/>
            <a:ext cx="11044439" cy="255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67" dirty="0"/>
              <a:t> у розд. 8 – період перебування фізичної особи – підприємця на спрощеній системі оподаткування, як платника єдиного внеску, зазначається період з дня закінчення попереднього звітного періоду до дати переходу на сплату інших податків і зборів (</a:t>
            </a:r>
            <a:r>
              <a:rPr lang="uk-UA" sz="2667" u="sng" dirty="0"/>
              <a:t>останнє число місяця, в якому платник перебував на спрощеній системі оподаткування</a:t>
            </a:r>
            <a:r>
              <a:rPr lang="uk-UA" sz="2667" dirty="0"/>
              <a:t>), та код категорії застрахованої особи (зазначається цифра «6») ( ЗІР, 107.01.07)</a:t>
            </a: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70934" y="2282825"/>
            <a:ext cx="12206817" cy="948267"/>
            <a:chOff x="256" y="2157"/>
            <a:chExt cx="11534" cy="89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3" y="2157"/>
              <a:ext cx="10994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913" y="2327"/>
              <a:ext cx="5312" cy="17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913" y="2571"/>
              <a:ext cx="404" cy="2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92" y="2349"/>
              <a:ext cx="221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на спрощеній системі оподаткування </a:t>
              </a:r>
              <a:endParaRPr lang="uk-UA" altLang="uk-UA" sz="12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678" y="2349"/>
              <a:ext cx="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з</a:t>
              </a:r>
              <a:endParaRPr lang="uk-UA" altLang="uk-UA" sz="1200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 flipH="1">
              <a:off x="11055" y="2341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1200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92" y="2653"/>
              <a:ext cx="22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8.1 Код категорії застрахованої особи </a:t>
              </a:r>
              <a:endParaRPr lang="uk-UA" altLang="uk-UA" sz="120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467" y="2623"/>
              <a:ext cx="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6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11</a:t>
              </a:r>
              <a:endParaRPr lang="uk-UA" altLang="uk-UA" sz="120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7610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uk-UA" altLang="uk-UA" sz="1200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7867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1200" dirty="0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132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1200" dirty="0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92" y="2179"/>
              <a:ext cx="29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8. Період перебування фізичної особи - підприємця</a:t>
              </a:r>
              <a:endParaRPr lang="uk-UA" altLang="uk-UA" sz="1200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8492" y="2349"/>
              <a:ext cx="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по</a:t>
              </a:r>
              <a:endParaRPr lang="uk-UA" altLang="uk-UA" sz="1200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8925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uk-UA" altLang="uk-UA" sz="1200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9190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uk-UA" altLang="uk-UA" sz="1200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280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uk-UA" altLang="uk-UA" sz="1200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677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uk-UA" altLang="uk-UA" sz="1200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949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uk-UA" altLang="uk-UA" sz="120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7353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1200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016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uk-UA" altLang="uk-UA" sz="1200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9586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uk-UA" altLang="uk-UA" sz="1200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9851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uk-UA" altLang="uk-UA" sz="1200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0255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1200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0519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uk-UA" altLang="uk-UA" sz="1200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0784" y="234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1200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082" y="2638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uk-UA" altLang="uk-UA" sz="1200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292" y="2897"/>
              <a:ext cx="78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67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9. ВИЗНАЧЕННЯ СУМ НАРАХОВАНОГО ДОХОДУ ЗАСТРАХОВАНИХ ОСІБ ТА СУМИ НАРАХОВАНОГО ЄДИНОГО ВНЕСКУ </a:t>
              </a:r>
              <a:endParaRPr lang="uk-UA" altLang="uk-UA" sz="1200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920" y="2320"/>
              <a:ext cx="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581" y="2320"/>
              <a:ext cx="537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7257" y="2320"/>
              <a:ext cx="104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8830" y="2320"/>
              <a:ext cx="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9491" y="2320"/>
              <a:ext cx="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920" y="2490"/>
              <a:ext cx="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581" y="2490"/>
              <a:ext cx="537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7257" y="2490"/>
              <a:ext cx="104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8830" y="2490"/>
              <a:ext cx="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9491" y="2490"/>
              <a:ext cx="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905" y="2320"/>
              <a:ext cx="15" cy="1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56" y="2157"/>
              <a:ext cx="14" cy="8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5905" y="2564"/>
              <a:ext cx="15" cy="27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6170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434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6567" y="2320"/>
              <a:ext cx="14" cy="1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831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7103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7243" y="2320"/>
              <a:ext cx="14" cy="1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7507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7757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8021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8286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8815" y="2320"/>
              <a:ext cx="15" cy="1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9079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9344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9476" y="2320"/>
              <a:ext cx="15" cy="1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9741" y="2335"/>
              <a:ext cx="14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10005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10137" y="2320"/>
              <a:ext cx="15" cy="1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10409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10674" y="2335"/>
              <a:ext cx="14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10938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11210" y="2335"/>
              <a:ext cx="15" cy="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6302" y="2579"/>
              <a:ext cx="15" cy="2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11768" y="2882"/>
              <a:ext cx="15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3723" y="3045"/>
              <a:ext cx="1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8947" y="3045"/>
              <a:ext cx="1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9873" y="3045"/>
              <a:ext cx="1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10152" y="2320"/>
              <a:ext cx="1073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10152" y="2490"/>
              <a:ext cx="1073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5920" y="2564"/>
              <a:ext cx="397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5920" y="2823"/>
              <a:ext cx="397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0" y="2867"/>
              <a:ext cx="11520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270" y="3030"/>
              <a:ext cx="11513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</p:grpSp>
    </p:spTree>
    <p:extLst>
      <p:ext uri="{BB962C8B-B14F-4D97-AF65-F5344CB8AC3E}">
        <p14:creationId xmlns:p14="http://schemas.microsoft.com/office/powerpoint/2010/main" val="3256919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495571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СПРОЩЕНОЇ СИСТЕМИ </a:t>
            </a:r>
            <a:r>
              <a:rPr lang="ru-RU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</a:t>
            </a:r>
            <a:r>
              <a:rPr lang="uk-UA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загальну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32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4094" y="1108578"/>
            <a:ext cx="10376309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uk-UA" sz="2667" dirty="0">
                <a:solidFill>
                  <a:srgbClr val="0070C0"/>
                </a:solidFill>
                <a:ea typeface="Times New Roman" panose="02020603050405020304" pitchFamily="18" charset="0"/>
              </a:rPr>
              <a:t>Додаток 1 (з ЄСВ)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79" y="1770976"/>
            <a:ext cx="11813243" cy="282821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36426" y="4738647"/>
            <a:ext cx="11519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рядки та графи у розд. 9 обов’язково заповнюються в розрізі місяців за період визначений у розд. 8, де у графі 2 відображається самостійно визначена сума доходу, на яку нараховується єдиний внесок, з урахуванням максимальної величини, а у графі 4 обчислюються суми нарахованого єдиного внеску. Загальна сума нарахованого єдиного внеску за звітний період зазначається у рядку «Усього» графи 4 (ЗІР, 107.01.07)</a:t>
            </a:r>
          </a:p>
        </p:txBody>
      </p:sp>
    </p:spTree>
    <p:extLst>
      <p:ext uri="{BB962C8B-B14F-4D97-AF65-F5344CB8AC3E}">
        <p14:creationId xmlns:p14="http://schemas.microsoft.com/office/powerpoint/2010/main" val="3728872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683207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СПРОЩЕНОЇ СИСТЕМИ </a:t>
            </a:r>
            <a:r>
              <a:rPr lang="ru-RU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</a:t>
            </a:r>
            <a:r>
              <a:rPr lang="uk-UA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загальну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33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808" y="1628024"/>
            <a:ext cx="1036320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uk-UA" sz="2667" dirty="0">
                <a:solidFill>
                  <a:srgbClr val="0070C0"/>
                </a:solidFill>
                <a:ea typeface="Times New Roman" panose="02020603050405020304" pitchFamily="18" charset="0"/>
              </a:rPr>
              <a:t>Декларація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2140" y="4448698"/>
            <a:ext cx="11167721" cy="1897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933" dirty="0"/>
              <a:t>Значення рядка «Усього» графи 4 розд. 9 Додатка 1 переноситься до рядка 21 «Сума єдиного внеску, яка підлягає сплаті на небюджетні рахунки, за даними звітного (податкового) періоду» розд. VІІ Декларації </a:t>
            </a:r>
            <a:r>
              <a:rPr lang="ru-RU" sz="2933" dirty="0"/>
              <a:t>(ЗІР, 107.01.07).</a:t>
            </a:r>
            <a:endParaRPr lang="uk-UA" sz="2933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93726" y="2402417"/>
            <a:ext cx="10996083" cy="1498600"/>
            <a:chOff x="561" y="2270"/>
            <a:chExt cx="10390" cy="141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9" y="2278"/>
              <a:ext cx="10382" cy="1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278" y="3187"/>
              <a:ext cx="1673" cy="49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01" y="3268"/>
              <a:ext cx="76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Сума єдиного внеску, яка підлягає сплаті  на небюджетні рахунки, за даними звітного (податкового) періоду (рядок Усього </a:t>
              </a:r>
              <a:endParaRPr lang="uk-UA" altLang="uk-UA" sz="1200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01" y="3453"/>
              <a:ext cx="17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графа 4 розділу 9 додатку 1</a:t>
              </a:r>
              <a:endParaRPr lang="uk-UA" altLang="uk-UA" sz="12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306" y="3453"/>
              <a:ext cx="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) </a:t>
              </a:r>
              <a:endParaRPr lang="uk-UA" altLang="uk-UA" sz="120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8686" y="3195"/>
              <a:ext cx="4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8686" y="3195"/>
              <a:ext cx="48" cy="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8686" y="3203"/>
              <a:ext cx="4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8686" y="3203"/>
              <a:ext cx="40" cy="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8686" y="3211"/>
              <a:ext cx="3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686" y="3211"/>
              <a:ext cx="32" cy="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8686" y="3219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8686" y="3219"/>
              <a:ext cx="24" cy="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8686" y="3227"/>
              <a:ext cx="1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8686" y="3227"/>
              <a:ext cx="16" cy="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8686" y="3235"/>
              <a:ext cx="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8686" y="3235"/>
              <a:ext cx="8" cy="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8910" y="3356"/>
              <a:ext cx="1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21</a:t>
              </a:r>
              <a:endParaRPr lang="uk-UA" altLang="uk-UA" sz="120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9998" y="3372"/>
              <a:ext cx="4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2 680,00</a:t>
              </a:r>
              <a:endParaRPr lang="uk-UA" altLang="uk-UA" sz="1200" dirty="0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586" y="2447"/>
              <a:ext cx="835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VІІ. ВИЗНАЧЕННЯ ЗОБОВ'ЯЗАНЬ ІЗ СПЛАТИ ЄДИНОГО ВНЕСКУ ЗА ДАНИМИ ЗВІТНОГО (ПОДАТКОВОГО) ПЕРІОДУ</a:t>
              </a:r>
              <a:endParaRPr lang="uk-UA" altLang="uk-UA" sz="1200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051" y="2898"/>
              <a:ext cx="11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333">
                  <a:solidFill>
                    <a:srgbClr val="000000"/>
                  </a:solidFill>
                  <a:latin typeface="Times New Roman" panose="02020603050405020304" pitchFamily="18" charset="0"/>
                </a:rPr>
                <a:t>Назва показника</a:t>
              </a:r>
              <a:endParaRPr lang="uk-UA" altLang="uk-UA" sz="1200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8718" y="2914"/>
              <a:ext cx="52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Код рядка</a:t>
              </a:r>
              <a:endParaRPr lang="uk-UA" altLang="uk-UA" sz="1200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9542" y="2922"/>
              <a:ext cx="10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Обсяг (грн., коп.)</a:t>
              </a:r>
              <a:endParaRPr lang="uk-UA" altLang="uk-UA" sz="1200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0631" y="2881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09630"/>
              <a:r>
                <a:rPr lang="uk-UA" altLang="uk-UA" sz="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uk-UA" altLang="uk-UA" sz="1200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61" y="2278"/>
              <a:ext cx="1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8678" y="227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8678" y="2270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9278" y="227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9278" y="2270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0935" y="2278"/>
              <a:ext cx="1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61" y="2761"/>
              <a:ext cx="16" cy="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8678" y="2777"/>
              <a:ext cx="0" cy="8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8678" y="2777"/>
              <a:ext cx="8" cy="8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9278" y="2777"/>
              <a:ext cx="0" cy="8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9278" y="2777"/>
              <a:ext cx="8" cy="8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0935" y="2777"/>
              <a:ext cx="16" cy="9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" y="2270"/>
              <a:ext cx="1037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77" y="2761"/>
              <a:ext cx="1037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577" y="3187"/>
              <a:ext cx="103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577" y="3187"/>
              <a:ext cx="103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77" y="3670"/>
              <a:ext cx="1037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uk-UA" sz="1200"/>
            </a:p>
          </p:txBody>
        </p:sp>
      </p:grpSp>
    </p:spTree>
    <p:extLst>
      <p:ext uri="{BB962C8B-B14F-4D97-AF65-F5344CB8AC3E}">
        <p14:creationId xmlns:p14="http://schemas.microsoft.com/office/powerpoint/2010/main" val="708296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42125"/>
            <a:ext cx="12192000" cy="7963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ПЕРЕХІД ІЗ СПРОЩЕНОЇ СИСТЕМИ </a:t>
            </a:r>
            <a:r>
              <a:rPr lang="ru-RU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</a:t>
            </a:r>
            <a:r>
              <a:rPr lang="uk-UA" sz="3600" b="1" cap="all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загальну</a:t>
            </a: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EE6F8FD7-CBEF-4BEE-9F8D-52DD97EA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22084" y="6464299"/>
            <a:ext cx="524021" cy="365125"/>
          </a:xfrm>
        </p:spPr>
        <p:txBody>
          <a:bodyPr/>
          <a:lstStyle/>
          <a:p>
            <a:pPr algn="l"/>
            <a:fld id="{DA437D03-45AE-4311-B62B-350C10CD91DF}" type="slidenum">
              <a:rPr lang="uk-UA" smtClean="0"/>
              <a:pPr algn="l"/>
              <a:t>34</a:t>
            </a:fld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6426" y="1338520"/>
            <a:ext cx="11519148" cy="411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</a:rPr>
              <a:t>Майнова декларація </a:t>
            </a:r>
            <a:r>
              <a:rPr lang="uk-UA" sz="2933" dirty="0">
                <a:ea typeface="Times New Roman" panose="02020603050405020304" pitchFamily="18" charset="0"/>
              </a:rPr>
              <a:t>подається підприємцями в загальному порядку за результатами звітного року, у якому розпочата діяльність на загальній системі. У ній зазначають авансові платежі за «загальносистемний» період і проводиться остаточний розрахунок ПДФО за рік (п. 177.5.2 ПКУ). 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2933" dirty="0">
                <a:ea typeface="Times New Roman" panose="02020603050405020304" pitchFamily="18" charset="0"/>
              </a:rPr>
              <a:t>В складі Декларації подається Додаток ЄСВ1. 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uk-UA" sz="2933" dirty="0">
                <a:ea typeface="Times New Roman" panose="02020603050405020304" pitchFamily="18" charset="0"/>
              </a:rPr>
              <a:t>Декларація подається протягом 40 к. д., що настають за оста</a:t>
            </a:r>
            <a:r>
              <a:rPr lang="ru-RU" sz="2933" dirty="0" err="1">
                <a:ea typeface="Times New Roman" panose="02020603050405020304" pitchFamily="18" charset="0"/>
              </a:rPr>
              <a:t>ннім</a:t>
            </a:r>
            <a:r>
              <a:rPr lang="ru-RU" sz="2933" dirty="0">
                <a:ea typeface="Times New Roman" panose="02020603050405020304" pitchFamily="18" charset="0"/>
              </a:rPr>
              <a:t> днем календарного року (пп. 49.18.5, п. 177.11 ПКУ).</a:t>
            </a:r>
          </a:p>
        </p:txBody>
      </p:sp>
    </p:spTree>
    <p:extLst>
      <p:ext uri="{BB962C8B-B14F-4D97-AF65-F5344CB8AC3E}">
        <p14:creationId xmlns:p14="http://schemas.microsoft.com/office/powerpoint/2010/main" val="28246331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7"/>
          <p:cNvSpPr txBox="1"/>
          <p:nvPr/>
        </p:nvSpPr>
        <p:spPr bwMode="auto">
          <a:xfrm>
            <a:off x="0" y="743336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lvl1pPr algn="ctr" defTabSz="1371600">
              <a:lnSpc>
                <a:spcPct val="90000"/>
              </a:lnSpc>
              <a:spcBef>
                <a:spcPts val="0"/>
              </a:spcBef>
              <a:buNone/>
              <a:defRPr sz="9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Calibri"/>
                <a:ea typeface="Times New Roman"/>
              </a:rPr>
              <a:t> СПЛАТА ЄСВ «ЗА СЕБЕ» ДЛЯ ЄДИННИКІВ</a:t>
            </a:r>
            <a:endParaRPr lang="uk-UA" sz="5867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1835" y="1622607"/>
            <a:ext cx="108898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3200" dirty="0"/>
          </a:p>
          <a:p>
            <a:endParaRPr lang="uk-UA" sz="3200" dirty="0"/>
          </a:p>
          <a:p>
            <a:endParaRPr lang="uk-UA" sz="3200" dirty="0"/>
          </a:p>
          <a:p>
            <a:r>
              <a:rPr lang="uk-UA" sz="3200" dirty="0"/>
              <a:t> 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69965" y="1415156"/>
            <a:ext cx="11252071" cy="505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uk-UA" sz="2933" dirty="0">
                <a:solidFill>
                  <a:prstClr val="black"/>
                </a:solidFill>
              </a:rPr>
              <a:t> </a:t>
            </a:r>
            <a:r>
              <a:rPr lang="uk-UA" sz="2933" b="1" dirty="0">
                <a:solidFill>
                  <a:srgbClr val="0070C0"/>
                </a:solidFill>
              </a:rPr>
              <a:t>Загальні правила для ФОПів-єдинників</a:t>
            </a:r>
            <a:r>
              <a:rPr lang="uk-UA" sz="2933" dirty="0">
                <a:solidFill>
                  <a:srgbClr val="0070C0"/>
                </a:solidFill>
              </a:rPr>
              <a:t>: </a:t>
            </a:r>
          </a:p>
          <a:p>
            <a:pPr marL="381019" indent="-381019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uk-UA" sz="2933" dirty="0">
                <a:solidFill>
                  <a:prstClr val="black"/>
                </a:solidFill>
              </a:rPr>
              <a:t>ЄСВ за себе сплачується в сумі не менше мінімального страхового внеску і не більше максимального розміру (в 2022 р.  від 1430 до 21 450 грн)</a:t>
            </a:r>
          </a:p>
          <a:p>
            <a:pPr marL="381019" indent="-381019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ru-RU" sz="2933" dirty="0">
                <a:solidFill>
                  <a:prstClr val="black"/>
                </a:solidFill>
              </a:rPr>
              <a:t>ЄСВ </a:t>
            </a:r>
            <a:r>
              <a:rPr lang="uk-UA" sz="2933" dirty="0">
                <a:solidFill>
                  <a:prstClr val="black"/>
                </a:solidFill>
              </a:rPr>
              <a:t>за себе сплачується поквартально до 20-го числа місяця, що настає за календарним кварталом, за який сплачується ЄСВ (ч. 8 ст. 9 Закону № 2464).</a:t>
            </a:r>
          </a:p>
          <a:p>
            <a:pPr marL="381019" indent="-381019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uk-UA" sz="2933" dirty="0">
                <a:solidFill>
                  <a:prstClr val="black"/>
                </a:solidFill>
              </a:rPr>
              <a:t>Строк сплати ЄСВ за 1 квартал -  </a:t>
            </a:r>
            <a:r>
              <a:rPr lang="uk-UA" sz="2933" b="1" dirty="0">
                <a:solidFill>
                  <a:prstClr val="black"/>
                </a:solidFill>
              </a:rPr>
              <a:t>не пізніше 19 квітня (вівторок</a:t>
            </a:r>
            <a:r>
              <a:rPr lang="uk-UA" sz="2933" dirty="0">
                <a:solidFill>
                  <a:prstClr val="black"/>
                </a:solidFill>
              </a:rPr>
              <a:t>)</a:t>
            </a:r>
          </a:p>
          <a:p>
            <a:pPr lvl="0">
              <a:defRPr/>
            </a:pPr>
            <a:endParaRPr lang="ru-RU" sz="2933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ru-RU" sz="2933" dirty="0">
                <a:solidFill>
                  <a:prstClr val="black"/>
                </a:solidFill>
              </a:rPr>
              <a:t>ЄСВ не </a:t>
            </a:r>
            <a:r>
              <a:rPr lang="uk-UA" sz="2933" dirty="0">
                <a:solidFill>
                  <a:prstClr val="black"/>
                </a:solidFill>
              </a:rPr>
              <a:t>сплачуються при наявності пільг, встановлених З</a:t>
            </a:r>
            <a:r>
              <a:rPr lang="ru-RU" sz="2933" dirty="0" err="1">
                <a:solidFill>
                  <a:prstClr val="black"/>
                </a:solidFill>
              </a:rPr>
              <a:t>аконом</a:t>
            </a:r>
            <a:r>
              <a:rPr lang="ru-RU" sz="2933" dirty="0">
                <a:solidFill>
                  <a:prstClr val="black"/>
                </a:solidFill>
              </a:rPr>
              <a:t> № 2464.</a:t>
            </a:r>
          </a:p>
        </p:txBody>
      </p:sp>
    </p:spTree>
    <p:extLst>
      <p:ext uri="{BB962C8B-B14F-4D97-AF65-F5344CB8AC3E}">
        <p14:creationId xmlns:p14="http://schemas.microsoft.com/office/powerpoint/2010/main" val="1459720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7"/>
          <p:cNvSpPr txBox="1"/>
          <p:nvPr/>
        </p:nvSpPr>
        <p:spPr bwMode="auto">
          <a:xfrm>
            <a:off x="0" y="814114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lvl1pPr algn="ctr" defTabSz="1371600">
              <a:lnSpc>
                <a:spcPct val="90000"/>
              </a:lnSpc>
              <a:spcBef>
                <a:spcPts val="0"/>
              </a:spcBef>
              <a:buNone/>
              <a:defRPr sz="9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alibri"/>
                <a:ea typeface="Times New Roman"/>
              </a:rPr>
              <a:t>ТИМЧАСОВІ ЗВІЛЬНЕННЯ ВІД СПЛАТИ ЄСВ</a:t>
            </a: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Calibri"/>
                <a:ea typeface="Times New Roman"/>
              </a:rPr>
              <a:t> </a:t>
            </a:r>
            <a:endParaRPr lang="uk-UA" sz="5867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1835" y="1622607"/>
            <a:ext cx="108898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3200" dirty="0"/>
          </a:p>
          <a:p>
            <a:endParaRPr lang="uk-UA" sz="3200" dirty="0"/>
          </a:p>
          <a:p>
            <a:endParaRPr lang="uk-UA" sz="3200" dirty="0"/>
          </a:p>
          <a:p>
            <a:r>
              <a:rPr lang="uk-UA" sz="3200" dirty="0"/>
              <a:t> 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60267" y="1709907"/>
            <a:ext cx="110714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uk-UA" sz="3200" dirty="0">
                <a:solidFill>
                  <a:prstClr val="black"/>
                </a:solidFill>
              </a:rPr>
              <a:t>Тимчасово, з 01.03.2022 р. до припинення або скасування воєнного стану в Україні та протягом 12 місяців після цього ЄСВ </a:t>
            </a:r>
            <a:r>
              <a:rPr lang="uk-UA" sz="3200" b="1" dirty="0">
                <a:solidFill>
                  <a:srgbClr val="0070C0"/>
                </a:solidFill>
              </a:rPr>
              <a:t>мають право не сплачувати: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uk-UA" sz="3200" dirty="0">
                <a:solidFill>
                  <a:prstClr val="black"/>
                </a:solidFill>
              </a:rPr>
              <a:t>ФОПи на загальній системі оподаткування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uk-UA" sz="3200" dirty="0">
                <a:solidFill>
                  <a:prstClr val="black"/>
                </a:solidFill>
              </a:rPr>
              <a:t>ФОПи на спрощеній системі оподаткування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uk-UA" sz="3200" dirty="0">
                <a:solidFill>
                  <a:prstClr val="black"/>
                </a:solidFill>
              </a:rPr>
              <a:t>самозайняті особи, </a:t>
            </a:r>
          </a:p>
          <a:p>
            <a:pPr marL="457223" indent="-457223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uk-UA" sz="3200" dirty="0">
                <a:solidFill>
                  <a:prstClr val="black"/>
                </a:solidFill>
              </a:rPr>
              <a:t>члени фермерського господарства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uk-UA" sz="3200" dirty="0">
                <a:solidFill>
                  <a:prstClr val="black"/>
                </a:solidFill>
              </a:rPr>
              <a:t>якщо</a:t>
            </a:r>
            <a:r>
              <a:rPr lang="ru-RU" sz="3200" dirty="0">
                <a:solidFill>
                  <a:prstClr val="black"/>
                </a:solidFill>
              </a:rPr>
              <a:t> вони не належать до </a:t>
            </a:r>
            <a:r>
              <a:rPr lang="ru-RU" sz="3200" dirty="0" err="1">
                <a:solidFill>
                  <a:prstClr val="black"/>
                </a:solidFill>
              </a:rPr>
              <a:t>осіб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uk-UA" sz="3200" dirty="0">
                <a:solidFill>
                  <a:prstClr val="black"/>
                </a:solidFill>
              </a:rPr>
              <a:t>які підлягають страхуванню на інших підставах</a:t>
            </a:r>
          </a:p>
          <a:p>
            <a:pPr lvl="0" algn="r">
              <a:defRPr/>
            </a:pPr>
            <a:r>
              <a:rPr lang="uk-UA" sz="3200" dirty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п.9-19 розд. VIII Закону № 2464</a:t>
            </a:r>
          </a:p>
        </p:txBody>
      </p:sp>
    </p:spTree>
    <p:extLst>
      <p:ext uri="{BB962C8B-B14F-4D97-AF65-F5344CB8AC3E}">
        <p14:creationId xmlns:p14="http://schemas.microsoft.com/office/powerpoint/2010/main" val="2059616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7"/>
          <p:cNvSpPr txBox="1"/>
          <p:nvPr/>
        </p:nvSpPr>
        <p:spPr bwMode="auto">
          <a:xfrm>
            <a:off x="0" y="986019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lvl1pPr algn="ctr" defTabSz="1371600">
              <a:lnSpc>
                <a:spcPct val="90000"/>
              </a:lnSpc>
              <a:spcBef>
                <a:spcPts val="0"/>
              </a:spcBef>
              <a:buNone/>
              <a:defRPr sz="9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Calibri"/>
                <a:ea typeface="Times New Roman"/>
              </a:rPr>
              <a:t> МІНІМАЛЬНА СУМА СПЛАТИ ЄСВ ЗА 1 КВАРТАЛ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1835" y="1622607"/>
            <a:ext cx="108898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3200" dirty="0"/>
          </a:p>
          <a:p>
            <a:endParaRPr lang="uk-UA" sz="3200" dirty="0"/>
          </a:p>
          <a:p>
            <a:endParaRPr lang="uk-UA" sz="3200" dirty="0"/>
          </a:p>
          <a:p>
            <a:r>
              <a:rPr lang="uk-UA" sz="3200" dirty="0"/>
              <a:t> 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560267" y="2057400"/>
          <a:ext cx="11071466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5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35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Місяць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Сума ЄСВ, грн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січень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1430 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лютий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1430 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березень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-</a:t>
                      </a:r>
                      <a:r>
                        <a:rPr lang="uk-UA" sz="3200" baseline="0" dirty="0"/>
                        <a:t> *</a:t>
                      </a:r>
                      <a:endParaRPr lang="uk-UA" sz="3200" dirty="0"/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/>
                        <a:t>Всього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371600" rtl="0" eaLnBrk="1" latinLnBrk="0" hangingPunct="1"/>
                      <a:r>
                        <a:rPr lang="uk-UA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2 860</a:t>
                      </a:r>
                    </a:p>
                  </a:txBody>
                  <a:tcPr marL="60960" marR="60960" marT="30480" marB="304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60267" y="5239078"/>
            <a:ext cx="10637123" cy="99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33" dirty="0"/>
              <a:t>* </a:t>
            </a:r>
            <a:r>
              <a:rPr lang="uk-UA" sz="2933" dirty="0"/>
              <a:t>можна не сплачувати. Але цей місяць (і наступні місяці -у разі несплати ЄСВ) не ввійде до страхового стажу.</a:t>
            </a:r>
          </a:p>
        </p:txBody>
      </p:sp>
    </p:spTree>
    <p:extLst>
      <p:ext uri="{BB962C8B-B14F-4D97-AF65-F5344CB8AC3E}">
        <p14:creationId xmlns:p14="http://schemas.microsoft.com/office/powerpoint/2010/main" val="2477741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561666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 ВІДПОВІДАЛЬНІСТЬ ЗА </a:t>
            </a:r>
            <a:r>
              <a:rPr lang="uk-UA" sz="3600" dirty="0" err="1">
                <a:solidFill>
                  <a:schemeClr val="bg2">
                    <a:lumMod val="25000"/>
                  </a:schemeClr>
                </a:solidFill>
              </a:rPr>
              <a:t>НЕсплату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ЄСВ</a:t>
            </a: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06322" y="1210832"/>
            <a:ext cx="10979356" cy="533400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2933" dirty="0"/>
              <a:t>Тимчасово, </a:t>
            </a:r>
            <a:r>
              <a:rPr lang="uk-UA" sz="2933" u="sng" dirty="0"/>
              <a:t>на період дії правового режиму воєнного, надзвичайного стану та протягом трьох місяців  їх після припинення або скасування</a:t>
            </a:r>
            <a:r>
              <a:rPr lang="uk-UA" sz="2933" dirty="0"/>
              <a:t>:</a:t>
            </a:r>
          </a:p>
          <a:p>
            <a:pPr>
              <a:lnSpc>
                <a:spcPct val="110000"/>
              </a:lnSpc>
              <a:buClr>
                <a:srgbClr val="0070C0"/>
              </a:buClr>
            </a:pPr>
            <a:r>
              <a:rPr lang="uk-UA" sz="2933" dirty="0"/>
              <a:t> </a:t>
            </a:r>
            <a:r>
              <a:rPr lang="uk-UA" sz="2933" b="1" dirty="0">
                <a:solidFill>
                  <a:srgbClr val="0070C0"/>
                </a:solidFill>
              </a:rPr>
              <a:t>штрафні санкції, визначені ч.11 ст. 25 Закону № 2464</a:t>
            </a:r>
            <a:r>
              <a:rPr lang="uk-UA" sz="2933" dirty="0">
                <a:solidFill>
                  <a:srgbClr val="0070C0"/>
                </a:solidFill>
              </a:rPr>
              <a:t>, </a:t>
            </a:r>
            <a:r>
              <a:rPr lang="uk-UA" sz="2933" b="1" dirty="0">
                <a:solidFill>
                  <a:srgbClr val="0070C0"/>
                </a:solidFill>
              </a:rPr>
              <a:t>не застосовуються </a:t>
            </a:r>
            <a:r>
              <a:rPr lang="uk-UA" sz="2933" dirty="0"/>
              <a:t>(п. 9-21 розд. </a:t>
            </a:r>
            <a:r>
              <a:rPr lang="en-US" sz="2933" dirty="0"/>
              <a:t>VIII </a:t>
            </a:r>
            <a:r>
              <a:rPr lang="uk-UA" sz="2933" dirty="0"/>
              <a:t>Закону № 2464)</a:t>
            </a:r>
          </a:p>
          <a:p>
            <a:pPr>
              <a:lnSpc>
                <a:spcPct val="110000"/>
              </a:lnSpc>
              <a:buClr>
                <a:srgbClr val="0070C0"/>
              </a:buClr>
            </a:pPr>
            <a:r>
              <a:rPr lang="uk-UA" sz="2933" dirty="0"/>
              <a:t>платникам ЄСВ </a:t>
            </a:r>
            <a:r>
              <a:rPr lang="uk-UA" sz="2933" b="1" dirty="0">
                <a:solidFill>
                  <a:srgbClr val="0070C0"/>
                </a:solidFill>
              </a:rPr>
              <a:t>не нараховується пеня, а нарахована пеня за ці періоди підлягає списанню </a:t>
            </a:r>
            <a:r>
              <a:rPr lang="ru-RU" sz="2933" dirty="0"/>
              <a:t>(п. 9-22 розд. VIII Закону № 2464)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ru-RU" sz="2933" dirty="0"/>
              <a:t>ТАКОЖ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ru-RU" sz="2933" dirty="0"/>
              <a:t>не </a:t>
            </a:r>
            <a:r>
              <a:rPr lang="uk-UA" sz="2933" dirty="0"/>
              <a:t>застосовується штраф за несвоєчасну сплату ЄСВ або його несвоєчасне перерахування </a:t>
            </a:r>
            <a:r>
              <a:rPr lang="ru-RU" sz="2933" dirty="0"/>
              <a:t> (пп. 9-11.1 розд. VIII Закону № 2464)</a:t>
            </a:r>
            <a:endParaRPr lang="uk-UA" sz="2933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endParaRPr lang="uk-UA" sz="2933" dirty="0"/>
          </a:p>
          <a:p>
            <a:pPr>
              <a:lnSpc>
                <a:spcPct val="110000"/>
              </a:lnSpc>
            </a:pPr>
            <a:endParaRPr lang="uk-UA" sz="2933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endParaRPr lang="ru-RU" sz="2933" b="1" i="1" dirty="0"/>
          </a:p>
        </p:txBody>
      </p:sp>
    </p:spTree>
    <p:extLst>
      <p:ext uri="{BB962C8B-B14F-4D97-AF65-F5344CB8AC3E}">
        <p14:creationId xmlns:p14="http://schemas.microsoft.com/office/powerpoint/2010/main" val="23636291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687932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Чи є несплата ЄСВ податковим боргом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?</a:t>
            </a: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08754" y="1435079"/>
            <a:ext cx="10974493" cy="49800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3067" b="1" dirty="0">
                <a:solidFill>
                  <a:srgbClr val="0070C0"/>
                </a:solidFill>
              </a:rPr>
              <a:t>Сума ЄСВ,</a:t>
            </a:r>
            <a:r>
              <a:rPr lang="uk-UA" sz="3067" dirty="0"/>
              <a:t> своєчасно не нарахована та/або не сплачена у строки, встановлені Законом № 2464, обчислена податковим органом у випадках, передбачених Законом, </a:t>
            </a:r>
            <a:r>
              <a:rPr lang="uk-UA" sz="3067" b="1" dirty="0">
                <a:solidFill>
                  <a:srgbClr val="0070C0"/>
                </a:solidFill>
              </a:rPr>
              <a:t>є недоїмкою </a:t>
            </a:r>
            <a:r>
              <a:rPr lang="uk-UA" sz="3067" dirty="0"/>
              <a:t>(п. 6 ч. 1 ст. 1 Закону № 2464).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3067" b="1" dirty="0">
                <a:solidFill>
                  <a:srgbClr val="0070C0"/>
                </a:solidFill>
              </a:rPr>
              <a:t>Борг із сплати ЄСВ не є податковим боргом і не є підставою для виключення ФОП з реєстру платників єдиного податку</a:t>
            </a:r>
            <a:r>
              <a:rPr lang="uk-UA" sz="3067" dirty="0">
                <a:solidFill>
                  <a:srgbClr val="0070C0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3067" dirty="0"/>
              <a:t>При цьому розстрочення та відстрочення сум заборгованості із ЄСВ не передбачено, тож така заборгованість не підлягає </a:t>
            </a:r>
            <a:r>
              <a:rPr lang="uk-UA" sz="3067" dirty="0" err="1"/>
              <a:t>списанн</a:t>
            </a:r>
            <a:r>
              <a:rPr lang="ru-RU" sz="3067" dirty="0"/>
              <a:t>ю (портал ДПС, </a:t>
            </a:r>
            <a:r>
              <a:rPr lang="en-US" sz="3067" dirty="0">
                <a:hlinkClick r:id="rId2"/>
              </a:rPr>
              <a:t>https://lv.tax.gov.ua/media-ark/news-ark/print-397393.html</a:t>
            </a:r>
            <a:r>
              <a:rPr lang="uk-UA" sz="3067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54485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762492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ПЕРША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90868" y="1649183"/>
            <a:ext cx="10064621" cy="355963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</a:rPr>
              <a:t>Що змінилось:</a:t>
            </a:r>
          </a:p>
          <a:p>
            <a:pPr marL="0" indent="0">
              <a:buNone/>
            </a:pPr>
            <a:r>
              <a:rPr lang="uk-UA" sz="2933" b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endParaRPr lang="ru-RU" sz="2933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endParaRPr sz="2933" dirty="0"/>
          </a:p>
        </p:txBody>
      </p:sp>
      <p:graphicFrame>
        <p:nvGraphicFramePr>
          <p:cNvPr id="6" name="Объект 1"/>
          <p:cNvGraphicFramePr>
            <a:graphicFrameLocks/>
          </p:cNvGraphicFramePr>
          <p:nvPr>
            <p:extLst/>
          </p:nvPr>
        </p:nvGraphicFramePr>
        <p:xfrm>
          <a:off x="590868" y="2176943"/>
          <a:ext cx="11010265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05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97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19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86560">
                <a:tc rowSpan="2">
                  <a:txBody>
                    <a:bodyPr/>
                    <a:lstStyle/>
                    <a:p>
                      <a:r>
                        <a:rPr lang="uk-UA" sz="2700" dirty="0"/>
                        <a:t>Сплата ЄП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700" dirty="0"/>
                        <a:t>1 раз на </a:t>
                      </a:r>
                      <a:r>
                        <a:rPr lang="uk-UA" sz="2700" noProof="0" dirty="0"/>
                        <a:t>місяць (авансом) не пізніше 20 числа  (включно) поточного місяця </a:t>
                      </a:r>
                      <a:r>
                        <a:rPr lang="ru-RU" sz="2700" b="1" dirty="0">
                          <a:solidFill>
                            <a:srgbClr val="0070C0"/>
                          </a:solidFill>
                        </a:rPr>
                        <a:t>(за </a:t>
                      </a:r>
                      <a:r>
                        <a:rPr lang="uk-UA" sz="2700" b="1" noProof="0" dirty="0">
                          <a:solidFill>
                            <a:srgbClr val="0070C0"/>
                          </a:solidFill>
                        </a:rPr>
                        <a:t>січень - березень </a:t>
                      </a:r>
                      <a:r>
                        <a:rPr lang="ru-RU" sz="2700" b="1" dirty="0">
                          <a:solidFill>
                            <a:srgbClr val="0070C0"/>
                          </a:solidFill>
                        </a:rPr>
                        <a:t>2022 </a:t>
                      </a:r>
                      <a:r>
                        <a:rPr lang="uk-UA" sz="2700" b="1" noProof="0" dirty="0">
                          <a:solidFill>
                            <a:srgbClr val="0070C0"/>
                          </a:solidFill>
                        </a:rPr>
                        <a:t>потрібно сплатити  </a:t>
                      </a:r>
                      <a:r>
                        <a:rPr lang="ru-RU" sz="2700" b="1" dirty="0">
                          <a:solidFill>
                            <a:srgbClr val="0070C0"/>
                          </a:solidFill>
                        </a:rPr>
                        <a:t>ЄП) 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П.295.1 ПКУ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296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 </a:t>
                      </a:r>
                      <a:r>
                        <a:rPr lang="uk-UA" sz="2700" b="1" dirty="0">
                          <a:solidFill>
                            <a:srgbClr val="0070C0"/>
                          </a:solidFill>
                        </a:rPr>
                        <a:t>з</a:t>
                      </a:r>
                      <a:r>
                        <a:rPr lang="uk-UA" sz="2700" b="1" baseline="0" dirty="0">
                          <a:solidFill>
                            <a:srgbClr val="0070C0"/>
                          </a:solidFill>
                        </a:rPr>
                        <a:t> 01 квітня </a:t>
                      </a:r>
                      <a:r>
                        <a:rPr lang="uk-UA" sz="2700" baseline="0" dirty="0"/>
                        <a:t>- </a:t>
                      </a:r>
                      <a:r>
                        <a:rPr lang="uk-UA" sz="2700" b="1" baseline="0" dirty="0"/>
                        <a:t>мають право </a:t>
                      </a:r>
                      <a:r>
                        <a:rPr lang="uk-UA" sz="2700" baseline="0" dirty="0"/>
                        <a:t>не сплачувати єдиний податок.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700" dirty="0"/>
                        <a:t>П.9.1 п</a:t>
                      </a:r>
                      <a:r>
                        <a:rPr lang="uk-UA" sz="2700" baseline="0" dirty="0"/>
                        <a:t>ідрозділу 8 розділу ХХ ПКУ (тимчасово </a:t>
                      </a:r>
                      <a:r>
                        <a:rPr lang="ru-RU" sz="2700" baseline="0" dirty="0"/>
                        <a:t>до </a:t>
                      </a:r>
                      <a:r>
                        <a:rPr lang="uk-UA" sz="2700" baseline="0" noProof="0" dirty="0"/>
                        <a:t>припинення або скасування воєнного стану на території України</a:t>
                      </a:r>
                      <a:r>
                        <a:rPr lang="ru-RU" sz="2700" baseline="0" dirty="0"/>
                        <a:t>)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009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687932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Чи можна не сплачувати єдиний податок 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08754" y="1584805"/>
            <a:ext cx="10974493" cy="47456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ru-RU" sz="2933" b="1" dirty="0">
                <a:solidFill>
                  <a:srgbClr val="0070C0"/>
                </a:solidFill>
              </a:rPr>
              <a:t>п. 52-1 </a:t>
            </a:r>
            <a:r>
              <a:rPr lang="uk-UA" sz="2933" b="1" dirty="0" err="1">
                <a:solidFill>
                  <a:srgbClr val="0070C0"/>
                </a:solidFill>
              </a:rPr>
              <a:t>підрозд</a:t>
            </a:r>
            <a:r>
              <a:rPr lang="uk-UA" sz="2933" b="1" dirty="0">
                <a:solidFill>
                  <a:srgbClr val="0070C0"/>
                </a:solidFill>
              </a:rPr>
              <a:t>. 10 розд. ХХ ПКУ </a:t>
            </a:r>
            <a:r>
              <a:rPr lang="uk-UA" sz="2933" dirty="0"/>
              <a:t>введено в дію мораторій на застосування штрафних санкцій за порушення податкового законодавства: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defRPr/>
            </a:pPr>
            <a:r>
              <a:rPr lang="uk-UA" sz="2933" dirty="0"/>
              <a:t>всі суб’єкти, крім платників ПДВ, акцизу та ренти </a:t>
            </a:r>
            <a:r>
              <a:rPr lang="uk-UA" sz="2933" b="1" dirty="0"/>
              <a:t>звільнені від штрафу </a:t>
            </a:r>
            <a:r>
              <a:rPr lang="uk-UA" sz="2933" dirty="0"/>
              <a:t>(5 чи 10 %, зважаючи на кількість днів прострочення) </a:t>
            </a:r>
            <a:r>
              <a:rPr lang="uk-UA" sz="2933" b="1" dirty="0"/>
              <a:t>за несплату узгодженої суми грошового зобов’язання </a:t>
            </a:r>
            <a:r>
              <a:rPr lang="uk-UA" sz="2933" dirty="0"/>
              <a:t>протягом визначених ПКУ строків (п. 124.1 ПКУ);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defRPr/>
            </a:pPr>
            <a:r>
              <a:rPr lang="uk-UA" sz="2933" dirty="0"/>
              <a:t>ФОПи-платники ЄП  груп 1 і 2 </a:t>
            </a:r>
            <a:r>
              <a:rPr lang="uk-UA" sz="2933" b="1" dirty="0"/>
              <a:t>звільнені від 50 % штрафу </a:t>
            </a:r>
            <a:r>
              <a:rPr lang="uk-UA" sz="2933" dirty="0"/>
              <a:t>згідно зі ст. 122 ПКУ за несплату чи несвоєчасну сплату </a:t>
            </a:r>
            <a:r>
              <a:rPr lang="uk-UA" sz="2933" b="1" dirty="0"/>
              <a:t>суми авансового ЄП</a:t>
            </a:r>
            <a:r>
              <a:rPr lang="uk-UA" sz="29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448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936998"/>
            <a:ext cx="12192000" cy="817425"/>
          </a:xfrm>
          <a:prstGeom prst="rect">
            <a:avLst/>
          </a:prstGeom>
        </p:spPr>
        <p:txBody>
          <a:bodyPr vert="horz" lIns="45720" tIns="22860" rIns="45720" bIns="2286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Чи можна не сплачувати єдиний податок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576207" y="2160822"/>
            <a:ext cx="11039587" cy="36250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None/>
              <a:defRPr/>
            </a:pPr>
            <a:r>
              <a:rPr lang="ru-RU" sz="3200" dirty="0"/>
              <a:t>В </a:t>
            </a:r>
            <a:r>
              <a:rPr lang="uk-UA" sz="3200" dirty="0"/>
              <a:t>умовах запровадження воєнного стану в Україні до платників податків, у тому числі ФОП, не застосовуються штрафні санкції за відсутність можливості своєчасно сплатити податки та збори до бюджету.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None/>
              <a:defRPr/>
            </a:pPr>
            <a:r>
              <a:rPr lang="uk-UA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None/>
              <a:defRPr/>
            </a:pPr>
            <a:r>
              <a:rPr lang="uk-UA" sz="3200" dirty="0">
                <a:solidFill>
                  <a:srgbClr val="0070C0"/>
                </a:solidFill>
              </a:rPr>
              <a:t>Але є ризик, що несплачений ЄП буде визнано податковим боргом!</a:t>
            </a:r>
            <a:endParaRPr lang="uk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093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782840"/>
            <a:ext cx="12192000" cy="817425"/>
          </a:xfrm>
          <a:prstGeom prst="rect">
            <a:avLst/>
          </a:prstGeom>
        </p:spPr>
        <p:txBody>
          <a:bodyPr vert="horz" lIns="45720" tIns="22860" rIns="45720" bIns="2286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РИЗИКИ НАЯВНОСТІ ПОДАТКОВОГО БОРГУ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82049" y="2128738"/>
            <a:ext cx="10827903" cy="394642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None/>
              <a:defRPr/>
            </a:pPr>
            <a:r>
              <a:rPr lang="ru-RU" sz="3200" b="1" dirty="0">
                <a:solidFill>
                  <a:srgbClr val="0070C0"/>
                </a:solidFill>
              </a:rPr>
              <a:t>пп.8 пп.298.2.3 ПКУ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None/>
              <a:defRPr/>
            </a:pPr>
            <a:r>
              <a:rPr lang="uk-UA" sz="3200" dirty="0"/>
              <a:t>Платники єдиного податку зобов'язані перейти на сплату інших податків і зборів, визначених цим Кодексом, у разі наявності податкового боргу у розмірі, що перевищує  180 НМДГ (3060 грн.), на кожне перше число місяця протягом двох послідовних кварталів - в останній день другого із двох послідовних кварталів</a:t>
            </a:r>
          </a:p>
        </p:txBody>
      </p:sp>
    </p:spTree>
    <p:extLst>
      <p:ext uri="{BB962C8B-B14F-4D97-AF65-F5344CB8AC3E}">
        <p14:creationId xmlns:p14="http://schemas.microsoft.com/office/powerpoint/2010/main" val="1129379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1165320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Чи можна не ПОДАВАТИ ДЕКЛАРАЦІЮ 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08754" y="2411380"/>
            <a:ext cx="10974493" cy="32813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3200" b="1" dirty="0">
                <a:solidFill>
                  <a:srgbClr val="0070C0"/>
                </a:solidFill>
              </a:rPr>
              <a:t>п. 52-1 </a:t>
            </a:r>
            <a:r>
              <a:rPr lang="uk-UA" sz="3200" b="1" dirty="0" err="1">
                <a:solidFill>
                  <a:srgbClr val="0070C0"/>
                </a:solidFill>
              </a:rPr>
              <a:t>підрозд</a:t>
            </a:r>
            <a:r>
              <a:rPr lang="uk-UA" sz="3200" b="1" dirty="0">
                <a:solidFill>
                  <a:srgbClr val="0070C0"/>
                </a:solidFill>
              </a:rPr>
              <a:t>. 10 розд. ХХ ПКУ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3200" dirty="0"/>
              <a:t>Всі платники податків, крім платників ПДВ, ренти та акцизу, </a:t>
            </a:r>
            <a:r>
              <a:rPr lang="uk-UA" sz="3200" b="1" dirty="0"/>
              <a:t>звільнені від штрафів за несвоєчасне подання податкової звітності </a:t>
            </a:r>
            <a:r>
              <a:rPr lang="uk-UA" sz="3200" dirty="0"/>
              <a:t>(ст. 120 ПКУ) та об’єднаної звітності з ПДФО, ВЗ та ЄСВ (ст. 119 ПКУ), </a:t>
            </a:r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граничний</a:t>
            </a:r>
            <a:r>
              <a:rPr lang="ru-RU" sz="3200" dirty="0"/>
              <a:t> строк її </a:t>
            </a:r>
            <a:r>
              <a:rPr lang="ru-RU" sz="3200" dirty="0" err="1"/>
              <a:t>подання</a:t>
            </a:r>
            <a:r>
              <a:rPr lang="ru-RU" sz="3200" dirty="0"/>
              <a:t> </a:t>
            </a:r>
            <a:r>
              <a:rPr lang="ru-RU" sz="3200" dirty="0" err="1"/>
              <a:t>припадає</a:t>
            </a:r>
            <a:r>
              <a:rPr lang="ru-RU" sz="3200" dirty="0"/>
              <a:t> на час карантину</a:t>
            </a:r>
            <a:r>
              <a:rPr lang="uk-U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64881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730711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Чи можна не ПОДАВАТИ ДЕКЛАРАЦІЮ 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08754" y="1573316"/>
            <a:ext cx="10974493" cy="46823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3200" dirty="0"/>
              <a:t>Згідно з </a:t>
            </a:r>
            <a:r>
              <a:rPr lang="uk-UA" sz="3200" dirty="0" err="1"/>
              <a:t>п.п</a:t>
            </a:r>
            <a:r>
              <a:rPr lang="uk-UA" sz="3200" dirty="0"/>
              <a:t>. 69.1 </a:t>
            </a:r>
            <a:r>
              <a:rPr lang="uk-UA" sz="3200" dirty="0" err="1"/>
              <a:t>підрозд</a:t>
            </a:r>
            <a:r>
              <a:rPr lang="uk-UA" sz="3200" dirty="0"/>
              <a:t>. 10 розд. </a:t>
            </a:r>
            <a:r>
              <a:rPr lang="en-US" sz="3200" dirty="0"/>
              <a:t>XX </a:t>
            </a:r>
            <a:r>
              <a:rPr lang="uk-UA" sz="3200" dirty="0"/>
              <a:t>ПКУ у випадку </a:t>
            </a:r>
            <a:r>
              <a:rPr lang="uk-UA" sz="3200" dirty="0">
                <a:solidFill>
                  <a:srgbClr val="0070C0"/>
                </a:solidFill>
              </a:rPr>
              <a:t>відсутності у платника податків можливості с</a:t>
            </a:r>
            <a:r>
              <a:rPr lang="uk-UA" sz="3200" dirty="0"/>
              <a:t>воєчасно виконати свій податковий обов’язок, зокрема щодо дотримання термінів сплати податків та зборів, подання звітності, у тому числі звітності, передбаченої п. 46.2 ст. 46 ПКУ, платники податків </a:t>
            </a:r>
            <a:r>
              <a:rPr lang="uk-UA" sz="3200" b="1" dirty="0"/>
              <a:t>звільняються від передбаченої ПКУ відповідальності </a:t>
            </a:r>
            <a:r>
              <a:rPr lang="uk-UA" sz="3200" dirty="0"/>
              <a:t>з обов’язковим виконанням таких обов’язків протягом шести місяців після припинення або скасування воєнного стану в Україні.</a:t>
            </a:r>
          </a:p>
        </p:txBody>
      </p:sp>
    </p:spTree>
    <p:extLst>
      <p:ext uri="{BB962C8B-B14F-4D97-AF65-F5344CB8AC3E}">
        <p14:creationId xmlns:p14="http://schemas.microsoft.com/office/powerpoint/2010/main" val="24098079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/>
          <p:nvPr/>
        </p:nvSpPr>
        <p:spPr bwMode="auto">
          <a:xfrm>
            <a:off x="0" y="698627"/>
            <a:ext cx="12192000" cy="56809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defPPr>
              <a:defRPr lang="en-US"/>
            </a:defPPr>
            <a:lvl1pPr lvl="0" algn="ctr" defTabSz="1371600">
              <a:lnSpc>
                <a:spcPct val="90000"/>
              </a:lnSpc>
              <a:spcBef>
                <a:spcPts val="0"/>
              </a:spcBef>
              <a:buNone/>
              <a:defRPr sz="5400" b="1" cap="all">
                <a:solidFill>
                  <a:srgbClr val="ED3434"/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  Чи можна не ПОДАВАТИ ДЕКЛАРАЦІЮ </a:t>
            </a:r>
            <a:endParaRPr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 bwMode="auto">
          <a:xfrm>
            <a:off x="608754" y="1519842"/>
            <a:ext cx="10974493" cy="47357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2933" dirty="0"/>
              <a:t>1) ФОПи… подають документи, подання яких вимагається відповідно до норм чинного законодавства…, протягом трьох місяців після припинення чи скасування воєнного стану або стану війни </a:t>
            </a:r>
            <a:r>
              <a:rPr lang="uk-UA" sz="2933" b="1" dirty="0"/>
              <a:t>за весь період неподання звітності чи обов’язку подати документи;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None/>
              <a:defRPr/>
            </a:pPr>
            <a:r>
              <a:rPr lang="uk-UA" sz="2933" dirty="0"/>
              <a:t>2) у період дії воєнного стану або стану війни, а також протягом трьох місяців після його завершення до ФОПів… </a:t>
            </a:r>
            <a:r>
              <a:rPr lang="uk-UA" sz="2933" b="1" dirty="0">
                <a:solidFill>
                  <a:srgbClr val="0070C0"/>
                </a:solidFill>
              </a:rPr>
              <a:t>не застосовується адміністративна </a:t>
            </a:r>
            <a:r>
              <a:rPr lang="uk-UA" sz="2933" dirty="0"/>
              <a:t>… відповідальність за неподання чи несвоєчасне подання звітності та/або документів, визначених підпунктом 1 цього пункту (Закон </a:t>
            </a:r>
            <a:r>
              <a:rPr lang="ru-RU" sz="2933" dirty="0"/>
              <a:t> </a:t>
            </a:r>
            <a:r>
              <a:rPr lang="ru-RU" sz="2933" dirty="0" err="1"/>
              <a:t>України</a:t>
            </a:r>
            <a:r>
              <a:rPr lang="ru-RU" sz="2933" dirty="0"/>
              <a:t> </a:t>
            </a:r>
            <a:r>
              <a:rPr lang="ru-RU" sz="2933" dirty="0" err="1"/>
              <a:t>від</a:t>
            </a:r>
            <a:r>
              <a:rPr lang="ru-RU" sz="2933" dirty="0"/>
              <a:t> 03.03.2022 № 2115-IX)</a:t>
            </a:r>
            <a:endParaRPr lang="uk-UA" sz="2933" dirty="0"/>
          </a:p>
        </p:txBody>
      </p:sp>
    </p:spTree>
    <p:extLst>
      <p:ext uri="{BB962C8B-B14F-4D97-AF65-F5344CB8AC3E}">
        <p14:creationId xmlns:p14="http://schemas.microsoft.com/office/powerpoint/2010/main" val="242930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471303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ПЕРША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52811" y="1098866"/>
            <a:ext cx="10064621" cy="51825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Що змінилось:</a:t>
            </a:r>
          </a:p>
          <a:p>
            <a:pPr marL="0" indent="0" algn="just">
              <a:buNone/>
            </a:pPr>
            <a:r>
              <a:rPr lang="uk-UA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endParaRPr sz="2400" dirty="0"/>
          </a:p>
        </p:txBody>
      </p:sp>
      <p:graphicFrame>
        <p:nvGraphicFramePr>
          <p:cNvPr id="6" name="Объект 1"/>
          <p:cNvGraphicFramePr>
            <a:graphicFrameLocks/>
          </p:cNvGraphicFramePr>
          <p:nvPr>
            <p:extLst/>
          </p:nvPr>
        </p:nvGraphicFramePr>
        <p:xfrm>
          <a:off x="552811" y="1573850"/>
          <a:ext cx="11086378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50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24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1280">
                <a:tc rowSpan="2">
                  <a:txBody>
                    <a:bodyPr/>
                    <a:lstStyle/>
                    <a:p>
                      <a:r>
                        <a:rPr lang="uk-UA" sz="2400" dirty="0"/>
                        <a:t>Сплата ЄСВ за себе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поквартально до 20-го числа </a:t>
                      </a:r>
                      <a:r>
                        <a:rPr lang="uk-UA" sz="2400" noProof="0" dirty="0"/>
                        <a:t>місяця, що настає за календарним кварталом, за який сплачується ЄСВ (за бажанням – можна сплачувати </a:t>
                      </a:r>
                      <a:r>
                        <a:rPr lang="uk-UA" sz="2400" baseline="0" noProof="0" dirty="0"/>
                        <a:t> щомісяця) (від 1430 до 97500 грн.) (1-15 МЗП)</a:t>
                      </a:r>
                    </a:p>
                    <a:p>
                      <a:r>
                        <a:rPr lang="uk-UA" sz="2400" b="1" baseline="0" noProof="0" dirty="0">
                          <a:solidFill>
                            <a:srgbClr val="0070C0"/>
                          </a:solidFill>
                        </a:rPr>
                        <a:t>(За січень-лютий 2022  потрібно сплатити </a:t>
                      </a:r>
                      <a:r>
                        <a:rPr lang="ru-RU" sz="2400" b="1" baseline="0" dirty="0">
                          <a:solidFill>
                            <a:srgbClr val="0070C0"/>
                          </a:solidFill>
                        </a:rPr>
                        <a:t>ЄСВ)</a:t>
                      </a:r>
                      <a:endParaRPr lang="uk-UA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(ч. 8 ст. 9 Закону № 2464) </a:t>
                      </a:r>
                      <a:endParaRPr lang="uk-UA" sz="2400" dirty="0"/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552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з 01.03.2022 р. </a:t>
                      </a:r>
                      <a:r>
                        <a:rPr lang="uk-UA" sz="2400" b="1" dirty="0"/>
                        <a:t>можна не </a:t>
                      </a:r>
                      <a:r>
                        <a:rPr lang="uk-UA" sz="2400" b="1"/>
                        <a:t>сплачувати ЄСВ </a:t>
                      </a:r>
                      <a:r>
                        <a:rPr lang="uk-UA" sz="2400" dirty="0"/>
                        <a:t>(цей період не буде включатись в страховий стаж)</a:t>
                      </a:r>
                    </a:p>
                    <a:p>
                      <a:endParaRPr lang="uk-UA" sz="2400" dirty="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п. 9-19 розділу </a:t>
                      </a:r>
                      <a:r>
                        <a:rPr lang="en-US" sz="2400" dirty="0"/>
                        <a:t>VIII </a:t>
                      </a:r>
                      <a:r>
                        <a:rPr lang="uk-UA" sz="2400" dirty="0"/>
                        <a:t>Закону № 2464 (тимчасово, </a:t>
                      </a:r>
                      <a:r>
                        <a:rPr lang="ru-RU" sz="2400" dirty="0"/>
                        <a:t>до </a:t>
                      </a:r>
                      <a:r>
                        <a:rPr lang="uk-UA" sz="2400" noProof="0" dirty="0"/>
                        <a:t>припинення або скасування воєнного стану в Україні </a:t>
                      </a:r>
                      <a:r>
                        <a:rPr lang="uk-UA" sz="2400" b="1" noProof="0" dirty="0"/>
                        <a:t>та протягом 12 місяців</a:t>
                      </a:r>
                      <a:r>
                        <a:rPr lang="uk-UA" sz="2400" noProof="0" dirty="0"/>
                        <a:t> після припинення або скасування воєнного стану</a:t>
                      </a:r>
                      <a:r>
                        <a:rPr lang="ru-RU" sz="2400" dirty="0"/>
                        <a:t>)</a:t>
                      </a:r>
                      <a:endParaRPr lang="uk-UA" sz="24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74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781253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92467" y="1978089"/>
            <a:ext cx="10807065" cy="342860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3200" b="1" dirty="0">
                <a:solidFill>
                  <a:srgbClr val="0070C0"/>
                </a:solidFill>
              </a:rPr>
              <a:t>Що не змінилось:</a:t>
            </a:r>
          </a:p>
          <a:p>
            <a:pPr>
              <a:lnSpc>
                <a:spcPct val="100000"/>
              </a:lnSpc>
              <a:buClr>
                <a:srgbClr val="0070C0"/>
              </a:buClr>
              <a:defRPr/>
            </a:pPr>
            <a:r>
              <a:rPr lang="uk-UA" sz="3200" b="1" dirty="0"/>
              <a:t>Обсяг річного доходу=</a:t>
            </a:r>
            <a:r>
              <a:rPr lang="ru-RU" sz="3200" dirty="0"/>
              <a:t>834 МЗП (5 421 000 грн. )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3200" b="1" dirty="0"/>
              <a:t>Кількість  найманих працівників</a:t>
            </a:r>
            <a:r>
              <a:rPr lang="ru-RU" sz="3200" dirty="0"/>
              <a:t> – не </a:t>
            </a:r>
            <a:r>
              <a:rPr lang="ru-RU" sz="3200" dirty="0" err="1"/>
              <a:t>більше</a:t>
            </a:r>
            <a:r>
              <a:rPr lang="ru-RU" sz="3200" dirty="0"/>
              <a:t> 10 </a:t>
            </a:r>
            <a:r>
              <a:rPr lang="ru-RU" sz="3200" dirty="0" err="1"/>
              <a:t>одночасно</a:t>
            </a:r>
            <a:endParaRPr lang="ru-RU" sz="3200" dirty="0"/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3200" b="1" dirty="0"/>
              <a:t>Дозволені види діяльності </a:t>
            </a:r>
            <a:r>
              <a:rPr lang="uk-UA" sz="3200" dirty="0"/>
              <a:t>- надання послуг (у т. ч. побутових) іншим платникам ЄП та/або населенню; виробництво та/або продаж товарів; діяльність у сфері ресторанного господарства.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70797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3" y="642221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74826" y="1528911"/>
            <a:ext cx="11042349" cy="403820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933" b="1" dirty="0">
                <a:solidFill>
                  <a:srgbClr val="0070C0"/>
                </a:solidFill>
              </a:rPr>
              <a:t>Що не змінилось: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2933" b="1" dirty="0"/>
              <a:t>Заборонені види діяльності: 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dirty="0"/>
              <a:t>посередницькі послуги з купівлі, продажу, оренди та оцінки нерухомого майна (група 70.31 КВЕД ДК 009:2005), 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dirty="0"/>
              <a:t>Послуги з надання доступу до мережі Інтернет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2933" dirty="0"/>
              <a:t>діяльність із виробництва, постачання, продажу (реалізації) ювелірних і побутових виробів із дорогоцінних металів, дорогоцінного каміння, дорогоцінного каміння органогенного утворення та напівдорогоцінного каміння (пп. 2 п. 291.4 ПКУ).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2933" dirty="0"/>
          </a:p>
        </p:txBody>
      </p:sp>
    </p:spTree>
    <p:extLst>
      <p:ext uri="{BB962C8B-B14F-4D97-AF65-F5344CB8AC3E}">
        <p14:creationId xmlns:p14="http://schemas.microsoft.com/office/powerpoint/2010/main" val="425563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884" y="1016536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ЄП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815458" y="2364149"/>
            <a:ext cx="10561085" cy="301564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3200" b="1" dirty="0">
                <a:solidFill>
                  <a:srgbClr val="0070C0"/>
                </a:solidFill>
              </a:rPr>
              <a:t>Що не змінилось: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3200" b="1" dirty="0"/>
              <a:t>Ставка ЄП </a:t>
            </a:r>
            <a:r>
              <a:rPr lang="uk-UA" sz="3200" dirty="0"/>
              <a:t>- </a:t>
            </a:r>
            <a:r>
              <a:rPr lang="ru-RU" sz="3200" dirty="0"/>
              <a:t>не </a:t>
            </a:r>
            <a:r>
              <a:rPr lang="ru-RU" sz="3200" dirty="0" err="1"/>
              <a:t>більше</a:t>
            </a:r>
            <a:r>
              <a:rPr lang="ru-RU" sz="3200" dirty="0"/>
              <a:t> 20% МЗП на 01.01.22 р (1300 грн.) (п.291.3 ПКУ)</a:t>
            </a:r>
            <a:endParaRPr lang="uk-UA" sz="3200" dirty="0"/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defRPr/>
            </a:pPr>
            <a:r>
              <a:rPr lang="uk-UA" sz="3200" b="1" dirty="0"/>
              <a:t>Застосування  РРО/ПРРО  - </a:t>
            </a:r>
            <a:r>
              <a:rPr lang="uk-UA" sz="3200" dirty="0"/>
              <a:t>в загальному порядку (згідно норм Закону від 06.07.95 р. № 265/95-ВР)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lang="ru-RU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0197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-49965" y="840659"/>
            <a:ext cx="12100232" cy="8866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/>
              </a:rPr>
              <a:t> ДРУГА ГРУПА ЄП: ОСОБЛИВОСТІ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37798" y="2064697"/>
            <a:ext cx="10924707" cy="403820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3200" dirty="0"/>
              <a:t>При розрахунку </a:t>
            </a:r>
            <a:r>
              <a:rPr lang="uk-UA" sz="3200" b="1" dirty="0"/>
              <a:t>загальної кількості осіб</a:t>
            </a:r>
            <a:r>
              <a:rPr lang="uk-UA" sz="3200" dirty="0"/>
              <a:t>, які перебувають у трудових відносинах із ФОП </a:t>
            </a:r>
            <a:r>
              <a:rPr lang="uk-UA" sz="3200" b="1" dirty="0">
                <a:solidFill>
                  <a:srgbClr val="0070C0"/>
                </a:solidFill>
              </a:rPr>
              <a:t>не враховуються </a:t>
            </a:r>
            <a:r>
              <a:rPr lang="uk-UA" sz="3200" dirty="0"/>
              <a:t>наймані працівники, які перебувають у відпустці по вагітності та пологах, у відпустці для догляду за дитиною до трьох років, а </a:t>
            </a:r>
            <a:r>
              <a:rPr lang="uk-UA" sz="3200" u="sng" dirty="0"/>
              <a:t>також працівники, призвані на військову службу під час мобілізації на особливий період</a:t>
            </a:r>
            <a:r>
              <a:rPr lang="uk-UA" sz="3200" dirty="0"/>
              <a:t>. </a:t>
            </a:r>
          </a:p>
          <a:p>
            <a:pPr marL="0" indent="0" algn="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uk-UA" sz="3200" dirty="0"/>
              <a:t>								пп. 291.4.1 ПКУ</a:t>
            </a:r>
            <a:endParaRPr lang="ru-RU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590827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3893</Words>
  <Application>Microsoft Office PowerPoint</Application>
  <PresentationFormat>Широкоэкранный</PresentationFormat>
  <Paragraphs>403</Paragraphs>
  <Slides>45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Times New Roman</vt:lpstr>
      <vt:lpstr>Тема Office</vt:lpstr>
      <vt:lpstr>Документ</vt:lpstr>
      <vt:lpstr> ПЕРША ГРУПА ЄП</vt:lpstr>
      <vt:lpstr> ПЕРША ГРУПА ЄП: ОСОБЛИВОСТІ</vt:lpstr>
      <vt:lpstr> ПЕРША ГРУПА ЄП: ОСОБЛИВОСТІ</vt:lpstr>
      <vt:lpstr> ПЕРША ГРУПА ЄП</vt:lpstr>
      <vt:lpstr> ПЕРША ГРУПА ЄП</vt:lpstr>
      <vt:lpstr> ДРУГА ГРУПА ЄП</vt:lpstr>
      <vt:lpstr> ДРУГА ГРУПА ЄП</vt:lpstr>
      <vt:lpstr> ДРУГА ГРУПА ЄП</vt:lpstr>
      <vt:lpstr> ДРУГА ГРУПА ЄП: ОСОБЛИВОСТІ</vt:lpstr>
      <vt:lpstr> ДРУГА ГРУПА ЄП: ОСОБЛИВОСТІ</vt:lpstr>
      <vt:lpstr> ДРУГА ГРУПА ЄДИНОГО ПОДАТКУ  </vt:lpstr>
      <vt:lpstr> ДРУГА ГРУПА ЄДИНОГО ПОДАТКУ  </vt:lpstr>
      <vt:lpstr> ТРЕТЯ ГРУПА ЄП</vt:lpstr>
      <vt:lpstr> ТРЕТЯ ГРУПА ЄДИНОГО ПОДАТКУ (ставка 3 або 5%)</vt:lpstr>
      <vt:lpstr>ЗВІТНІСТЬ ФОПІВ-ЄДИННИКІВ 1, 2 ГРУП</vt:lpstr>
      <vt:lpstr>ЗВІТНІСТЬ ФОПІВ-ЄДИННИКІВ  1, 2 ГРУП</vt:lpstr>
      <vt:lpstr>ЗВІТНІСТЬ ФОПІВ-ЄДИННИКІВ  1, 2 ГРУП</vt:lpstr>
      <vt:lpstr>СПЛАТА ЄП ЗА 1 КВАРТАЛ</vt:lpstr>
      <vt:lpstr>СПЛАТА ЄП ПРИ ПРИПИНЕННІ ФОП 1, 2 ГРУП</vt:lpstr>
      <vt:lpstr>ПОДАННЯ ДЕКЛАРАЦІЇ ПРИ ЗМІНІ ГРУПИ ЄП</vt:lpstr>
      <vt:lpstr>ЗВІТНІСТЬ ФОП НА ТРЕТІЙ ГРУПИ ЄП</vt:lpstr>
      <vt:lpstr>ПОДАННЯ ЄДИННИКАМИ ДЕКЛАРАЦІЇ  ПРИ ПЕРЕХОДІ НА 3 ГРУПУ (2%)</vt:lpstr>
      <vt:lpstr>ПОДАННЯ ЄДИННИКАМИ ДЕКЛАРАЦІЇ  ПРИ ПЕРЕХОДІ НА 3 ГРУПУ (2%)</vt:lpstr>
      <vt:lpstr>ПОДАННЯ ЄДИННИКАМИ ДЕКЛАРАЦІЇ  ПРИ ПЕРЕХОДІ НА 3 ГРУПУ (2%)</vt:lpstr>
      <vt:lpstr>ПОДАННЯ ЄДИННИКАМИ ДЕКЛАРАЦІЇ  ПРИ ПЕРЕХОДІ НА 3 ГРУПУ (2%)</vt:lpstr>
      <vt:lpstr>ПЕРЕХІД ІЗ ЗАГАЛЬНОЇ НА СПРОЩЕНУ СИСТЕМУ ОПОДАТКУВАННЯ</vt:lpstr>
      <vt:lpstr>ПЕРЕХІД ІЗ ЗАГАЛЬНОЇ НА СПРОЩЕНУ СИСТЕМУ ОПОДАТКУВАННЯ</vt:lpstr>
      <vt:lpstr>ПЕРЕХІД ІЗ ЗАГАЛЬНОЇ НА СПРОЩЕНУ СИСТЕМУ ОПОДАТКУВАННЯ</vt:lpstr>
      <vt:lpstr>ПЕРЕХІД ІЗ СПРОЩЕНОЇ СИСТЕМИ На загальну</vt:lpstr>
      <vt:lpstr>ПЕРЕХІД ІЗ СПРОЩЕНОЇ СИСТЕМИ На загальну</vt:lpstr>
      <vt:lpstr>ПЕРЕХІД ІЗ СПРОЩЕНОЇ СИСТЕМИ На загальну</vt:lpstr>
      <vt:lpstr>ПЕРЕХІД ІЗ СПРОЩЕНОЇ СИСТЕМИ На загальну</vt:lpstr>
      <vt:lpstr>ПЕРЕХІД ІЗ СПРОЩЕНОЇ СИСТЕМИ На загальну</vt:lpstr>
      <vt:lpstr>ПЕРЕХІД ІЗ СПРОЩЕНОЇ СИСТЕМИ На загальну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2022-04-20T06:01:35Z</dcterms:created>
  <dcterms:modified xsi:type="dcterms:W3CDTF">2022-04-20T09:08:48Z</dcterms:modified>
</cp:coreProperties>
</file>